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  <p:sldMasterId id="2147483670" r:id="rId3"/>
    <p:sldMasterId id="2147483675" r:id="rId4"/>
    <p:sldMasterId id="2147483680" r:id="rId5"/>
  </p:sldMasterIdLst>
  <p:sldIdLst>
    <p:sldId id="256" r:id="rId6"/>
    <p:sldId id="257" r:id="rId7"/>
    <p:sldId id="259" r:id="rId8"/>
    <p:sldId id="263" r:id="rId9"/>
    <p:sldId id="261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80" r:id="rId21"/>
    <p:sldId id="281" r:id="rId22"/>
    <p:sldId id="282" r:id="rId23"/>
    <p:sldId id="279" r:id="rId24"/>
    <p:sldId id="283" r:id="rId25"/>
    <p:sldId id="284" r:id="rId26"/>
    <p:sldId id="285" r:id="rId27"/>
    <p:sldId id="286" r:id="rId28"/>
    <p:sldId id="287" r:id="rId29"/>
    <p:sldId id="288" r:id="rId30"/>
    <p:sldId id="271" r:id="rId31"/>
    <p:sldId id="289" r:id="rId32"/>
    <p:sldId id="290" r:id="rId33"/>
    <p:sldId id="291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6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3EF0AB-3848-427A-BADC-47D31EAE20BE}" type="doc">
      <dgm:prSet loTypeId="urn:microsoft.com/office/officeart/2005/8/layout/cycle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4D50AB5-8345-410D-8ACE-225C5089D6A2}">
      <dgm:prSet phldrT="[Text]"/>
      <dgm:spPr/>
      <dgm:t>
        <a:bodyPr/>
        <a:lstStyle/>
        <a:p>
          <a:r>
            <a:rPr lang="en-US" dirty="0"/>
            <a:t>General Contractor (GC) (Obligee)</a:t>
          </a:r>
        </a:p>
      </dgm:t>
    </dgm:pt>
    <dgm:pt modelId="{44F32EEF-D96C-430A-9C2C-D78FC523B926}" type="parTrans" cxnId="{2D549692-EF2C-4390-96B4-CEFB8DCDD7BC}">
      <dgm:prSet/>
      <dgm:spPr/>
      <dgm:t>
        <a:bodyPr/>
        <a:lstStyle/>
        <a:p>
          <a:endParaRPr lang="en-US"/>
        </a:p>
      </dgm:t>
    </dgm:pt>
    <dgm:pt modelId="{D331B428-9B7A-4305-AFFD-63C6E83D3CF8}" type="sibTrans" cxnId="{2D549692-EF2C-4390-96B4-CEFB8DCDD7BC}">
      <dgm:prSet/>
      <dgm:spPr/>
      <dgm:t>
        <a:bodyPr/>
        <a:lstStyle/>
        <a:p>
          <a:endParaRPr lang="en-US"/>
        </a:p>
      </dgm:t>
    </dgm:pt>
    <dgm:pt modelId="{9C951004-DFF5-4885-82B4-6A19DB784442}">
      <dgm:prSet phldrT="[Text]"/>
      <dgm:spPr/>
      <dgm:t>
        <a:bodyPr/>
        <a:lstStyle/>
        <a:p>
          <a:r>
            <a:rPr lang="en-US" dirty="0"/>
            <a:t>Surety</a:t>
          </a:r>
        </a:p>
      </dgm:t>
    </dgm:pt>
    <dgm:pt modelId="{81C84709-3529-4400-B281-371B400040BF}" type="parTrans" cxnId="{C98988F2-0F9B-4FB5-9E86-D101036982AB}">
      <dgm:prSet/>
      <dgm:spPr/>
      <dgm:t>
        <a:bodyPr/>
        <a:lstStyle/>
        <a:p>
          <a:endParaRPr lang="en-US"/>
        </a:p>
      </dgm:t>
    </dgm:pt>
    <dgm:pt modelId="{A2BFB284-F7AB-4083-9856-DE3D0021F467}" type="sibTrans" cxnId="{C98988F2-0F9B-4FB5-9E86-D101036982AB}">
      <dgm:prSet/>
      <dgm:spPr/>
      <dgm:t>
        <a:bodyPr/>
        <a:lstStyle/>
        <a:p>
          <a:endParaRPr lang="en-US"/>
        </a:p>
      </dgm:t>
    </dgm:pt>
    <dgm:pt modelId="{79A02069-91F7-45E5-8333-622EF75D18EC}">
      <dgm:prSet phldrT="[Text]"/>
      <dgm:spPr/>
      <dgm:t>
        <a:bodyPr/>
        <a:lstStyle/>
        <a:p>
          <a:r>
            <a:rPr lang="en-US" dirty="0"/>
            <a:t>Subcontractor/Supplier</a:t>
          </a:r>
        </a:p>
        <a:p>
          <a:r>
            <a:rPr lang="en-US" dirty="0"/>
            <a:t>(Principal)</a:t>
          </a:r>
        </a:p>
      </dgm:t>
    </dgm:pt>
    <dgm:pt modelId="{A917470E-37D3-4EC5-A989-A373B7081788}" type="parTrans" cxnId="{6832F414-E81E-4F39-A75C-502CA127095D}">
      <dgm:prSet/>
      <dgm:spPr/>
      <dgm:t>
        <a:bodyPr/>
        <a:lstStyle/>
        <a:p>
          <a:endParaRPr lang="en-US"/>
        </a:p>
      </dgm:t>
    </dgm:pt>
    <dgm:pt modelId="{90EA6BEE-A1AC-4E43-B350-5DF7E64EEA05}" type="sibTrans" cxnId="{6832F414-E81E-4F39-A75C-502CA127095D}">
      <dgm:prSet/>
      <dgm:spPr/>
      <dgm:t>
        <a:bodyPr/>
        <a:lstStyle/>
        <a:p>
          <a:endParaRPr lang="en-US"/>
        </a:p>
      </dgm:t>
    </dgm:pt>
    <dgm:pt modelId="{87ADE964-7981-40DE-82C9-42D705640253}" type="pres">
      <dgm:prSet presAssocID="{733EF0AB-3848-427A-BADC-47D31EAE20BE}" presName="cycle" presStyleCnt="0">
        <dgm:presLayoutVars>
          <dgm:dir/>
          <dgm:resizeHandles val="exact"/>
        </dgm:presLayoutVars>
      </dgm:prSet>
      <dgm:spPr/>
    </dgm:pt>
    <dgm:pt modelId="{48DE070D-39E4-4E90-AB9B-37DE56E611E4}" type="pres">
      <dgm:prSet presAssocID="{64D50AB5-8345-410D-8ACE-225C5089D6A2}" presName="node" presStyleLbl="node1" presStyleIdx="0" presStyleCnt="3">
        <dgm:presLayoutVars>
          <dgm:bulletEnabled val="1"/>
        </dgm:presLayoutVars>
      </dgm:prSet>
      <dgm:spPr/>
    </dgm:pt>
    <dgm:pt modelId="{11F08BE0-09E3-4954-A73A-E7FC373EA074}" type="pres">
      <dgm:prSet presAssocID="{64D50AB5-8345-410D-8ACE-225C5089D6A2}" presName="spNode" presStyleCnt="0"/>
      <dgm:spPr/>
    </dgm:pt>
    <dgm:pt modelId="{E152E8B5-468D-4555-B6DC-9572DD0B5840}" type="pres">
      <dgm:prSet presAssocID="{D331B428-9B7A-4305-AFFD-63C6E83D3CF8}" presName="sibTrans" presStyleLbl="sibTrans1D1" presStyleIdx="0" presStyleCnt="3"/>
      <dgm:spPr/>
    </dgm:pt>
    <dgm:pt modelId="{53486C7F-6334-446C-A2F7-14D34CE2E535}" type="pres">
      <dgm:prSet presAssocID="{9C951004-DFF5-4885-82B4-6A19DB784442}" presName="node" presStyleLbl="node1" presStyleIdx="1" presStyleCnt="3">
        <dgm:presLayoutVars>
          <dgm:bulletEnabled val="1"/>
        </dgm:presLayoutVars>
      </dgm:prSet>
      <dgm:spPr/>
    </dgm:pt>
    <dgm:pt modelId="{9ACBD284-D19A-4875-A955-D57E972F74B8}" type="pres">
      <dgm:prSet presAssocID="{9C951004-DFF5-4885-82B4-6A19DB784442}" presName="spNode" presStyleCnt="0"/>
      <dgm:spPr/>
    </dgm:pt>
    <dgm:pt modelId="{691A54C2-9F7E-441A-B323-4AB639AB0EF4}" type="pres">
      <dgm:prSet presAssocID="{A2BFB284-F7AB-4083-9856-DE3D0021F467}" presName="sibTrans" presStyleLbl="sibTrans1D1" presStyleIdx="1" presStyleCnt="3"/>
      <dgm:spPr/>
    </dgm:pt>
    <dgm:pt modelId="{5BAEF7A1-2438-4D27-8554-1AFAD53694A3}" type="pres">
      <dgm:prSet presAssocID="{79A02069-91F7-45E5-8333-622EF75D18EC}" presName="node" presStyleLbl="node1" presStyleIdx="2" presStyleCnt="3">
        <dgm:presLayoutVars>
          <dgm:bulletEnabled val="1"/>
        </dgm:presLayoutVars>
      </dgm:prSet>
      <dgm:spPr/>
    </dgm:pt>
    <dgm:pt modelId="{D13031AF-3B0D-41B1-9FC9-24AA716595A5}" type="pres">
      <dgm:prSet presAssocID="{79A02069-91F7-45E5-8333-622EF75D18EC}" presName="spNode" presStyleCnt="0"/>
      <dgm:spPr/>
    </dgm:pt>
    <dgm:pt modelId="{1F1566FE-4655-4438-8B5C-A3AFA787E7FB}" type="pres">
      <dgm:prSet presAssocID="{90EA6BEE-A1AC-4E43-B350-5DF7E64EEA05}" presName="sibTrans" presStyleLbl="sibTrans1D1" presStyleIdx="2" presStyleCnt="3"/>
      <dgm:spPr/>
    </dgm:pt>
  </dgm:ptLst>
  <dgm:cxnLst>
    <dgm:cxn modelId="{5A175903-DD13-43C9-9C17-FB8F845E4913}" type="presOf" srcId="{64D50AB5-8345-410D-8ACE-225C5089D6A2}" destId="{48DE070D-39E4-4E90-AB9B-37DE56E611E4}" srcOrd="0" destOrd="0" presId="urn:microsoft.com/office/officeart/2005/8/layout/cycle5"/>
    <dgm:cxn modelId="{C0A4EF0B-19F4-4236-A280-B5B9AD356D66}" type="presOf" srcId="{9C951004-DFF5-4885-82B4-6A19DB784442}" destId="{53486C7F-6334-446C-A2F7-14D34CE2E535}" srcOrd="0" destOrd="0" presId="urn:microsoft.com/office/officeart/2005/8/layout/cycle5"/>
    <dgm:cxn modelId="{6832F414-E81E-4F39-A75C-502CA127095D}" srcId="{733EF0AB-3848-427A-BADC-47D31EAE20BE}" destId="{79A02069-91F7-45E5-8333-622EF75D18EC}" srcOrd="2" destOrd="0" parTransId="{A917470E-37D3-4EC5-A989-A373B7081788}" sibTransId="{90EA6BEE-A1AC-4E43-B350-5DF7E64EEA05}"/>
    <dgm:cxn modelId="{FA89C54D-7B40-42AD-ACFB-2BA51DD7F3CA}" type="presOf" srcId="{D331B428-9B7A-4305-AFFD-63C6E83D3CF8}" destId="{E152E8B5-468D-4555-B6DC-9572DD0B5840}" srcOrd="0" destOrd="0" presId="urn:microsoft.com/office/officeart/2005/8/layout/cycle5"/>
    <dgm:cxn modelId="{40C68A8B-9D22-4DBB-BA9F-3E172FB91C2B}" type="presOf" srcId="{A2BFB284-F7AB-4083-9856-DE3D0021F467}" destId="{691A54C2-9F7E-441A-B323-4AB639AB0EF4}" srcOrd="0" destOrd="0" presId="urn:microsoft.com/office/officeart/2005/8/layout/cycle5"/>
    <dgm:cxn modelId="{2D549692-EF2C-4390-96B4-CEFB8DCDD7BC}" srcId="{733EF0AB-3848-427A-BADC-47D31EAE20BE}" destId="{64D50AB5-8345-410D-8ACE-225C5089D6A2}" srcOrd="0" destOrd="0" parTransId="{44F32EEF-D96C-430A-9C2C-D78FC523B926}" sibTransId="{D331B428-9B7A-4305-AFFD-63C6E83D3CF8}"/>
    <dgm:cxn modelId="{73521E9B-7577-4845-8021-E65545988B3A}" type="presOf" srcId="{90EA6BEE-A1AC-4E43-B350-5DF7E64EEA05}" destId="{1F1566FE-4655-4438-8B5C-A3AFA787E7FB}" srcOrd="0" destOrd="0" presId="urn:microsoft.com/office/officeart/2005/8/layout/cycle5"/>
    <dgm:cxn modelId="{152716A6-6DB2-4E32-983B-9486789FE031}" type="presOf" srcId="{79A02069-91F7-45E5-8333-622EF75D18EC}" destId="{5BAEF7A1-2438-4D27-8554-1AFAD53694A3}" srcOrd="0" destOrd="0" presId="urn:microsoft.com/office/officeart/2005/8/layout/cycle5"/>
    <dgm:cxn modelId="{55759CA7-92F8-49B4-A37B-850CC29AFA90}" type="presOf" srcId="{733EF0AB-3848-427A-BADC-47D31EAE20BE}" destId="{87ADE964-7981-40DE-82C9-42D705640253}" srcOrd="0" destOrd="0" presId="urn:microsoft.com/office/officeart/2005/8/layout/cycle5"/>
    <dgm:cxn modelId="{C98988F2-0F9B-4FB5-9E86-D101036982AB}" srcId="{733EF0AB-3848-427A-BADC-47D31EAE20BE}" destId="{9C951004-DFF5-4885-82B4-6A19DB784442}" srcOrd="1" destOrd="0" parTransId="{81C84709-3529-4400-B281-371B400040BF}" sibTransId="{A2BFB284-F7AB-4083-9856-DE3D0021F467}"/>
    <dgm:cxn modelId="{B3EF288E-7C8A-4CD5-B255-4C61951392FB}" type="presParOf" srcId="{87ADE964-7981-40DE-82C9-42D705640253}" destId="{48DE070D-39E4-4E90-AB9B-37DE56E611E4}" srcOrd="0" destOrd="0" presId="urn:microsoft.com/office/officeart/2005/8/layout/cycle5"/>
    <dgm:cxn modelId="{AD6F61ED-624A-40C0-BAB4-A2891813E099}" type="presParOf" srcId="{87ADE964-7981-40DE-82C9-42D705640253}" destId="{11F08BE0-09E3-4954-A73A-E7FC373EA074}" srcOrd="1" destOrd="0" presId="urn:microsoft.com/office/officeart/2005/8/layout/cycle5"/>
    <dgm:cxn modelId="{BDE706A8-7F46-4DA3-99DA-8F08F69B09C4}" type="presParOf" srcId="{87ADE964-7981-40DE-82C9-42D705640253}" destId="{E152E8B5-468D-4555-B6DC-9572DD0B5840}" srcOrd="2" destOrd="0" presId="urn:microsoft.com/office/officeart/2005/8/layout/cycle5"/>
    <dgm:cxn modelId="{0B0FDB00-8F79-410B-882C-B97A28A14ED7}" type="presParOf" srcId="{87ADE964-7981-40DE-82C9-42D705640253}" destId="{53486C7F-6334-446C-A2F7-14D34CE2E535}" srcOrd="3" destOrd="0" presId="urn:microsoft.com/office/officeart/2005/8/layout/cycle5"/>
    <dgm:cxn modelId="{E20E4EDD-83A3-4810-A8B4-D6FD406DA42C}" type="presParOf" srcId="{87ADE964-7981-40DE-82C9-42D705640253}" destId="{9ACBD284-D19A-4875-A955-D57E972F74B8}" srcOrd="4" destOrd="0" presId="urn:microsoft.com/office/officeart/2005/8/layout/cycle5"/>
    <dgm:cxn modelId="{00CD667C-AE3C-4548-A9FA-661913654BAB}" type="presParOf" srcId="{87ADE964-7981-40DE-82C9-42D705640253}" destId="{691A54C2-9F7E-441A-B323-4AB639AB0EF4}" srcOrd="5" destOrd="0" presId="urn:microsoft.com/office/officeart/2005/8/layout/cycle5"/>
    <dgm:cxn modelId="{1641B404-E2FF-4F8B-BAFD-6363CEA567E5}" type="presParOf" srcId="{87ADE964-7981-40DE-82C9-42D705640253}" destId="{5BAEF7A1-2438-4D27-8554-1AFAD53694A3}" srcOrd="6" destOrd="0" presId="urn:microsoft.com/office/officeart/2005/8/layout/cycle5"/>
    <dgm:cxn modelId="{26865429-F4BF-4E12-9219-B44258F9F967}" type="presParOf" srcId="{87ADE964-7981-40DE-82C9-42D705640253}" destId="{D13031AF-3B0D-41B1-9FC9-24AA716595A5}" srcOrd="7" destOrd="0" presId="urn:microsoft.com/office/officeart/2005/8/layout/cycle5"/>
    <dgm:cxn modelId="{180EF244-9DD0-4FAF-BE21-727B59F702E9}" type="presParOf" srcId="{87ADE964-7981-40DE-82C9-42D705640253}" destId="{1F1566FE-4655-4438-8B5C-A3AFA787E7FB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3EF0AB-3848-427A-BADC-47D31EAE20BE}" type="doc">
      <dgm:prSet loTypeId="urn:microsoft.com/office/officeart/2005/8/layout/cycle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4D50AB5-8345-410D-8ACE-225C5089D6A2}">
      <dgm:prSet phldrT="[Text]"/>
      <dgm:spPr/>
      <dgm:t>
        <a:bodyPr/>
        <a:lstStyle/>
        <a:p>
          <a:r>
            <a:rPr lang="en-US" dirty="0"/>
            <a:t>General Contractor (GC) (Insured)</a:t>
          </a:r>
        </a:p>
      </dgm:t>
    </dgm:pt>
    <dgm:pt modelId="{44F32EEF-D96C-430A-9C2C-D78FC523B926}" type="parTrans" cxnId="{2D549692-EF2C-4390-96B4-CEFB8DCDD7BC}">
      <dgm:prSet/>
      <dgm:spPr/>
      <dgm:t>
        <a:bodyPr/>
        <a:lstStyle/>
        <a:p>
          <a:endParaRPr lang="en-US"/>
        </a:p>
      </dgm:t>
    </dgm:pt>
    <dgm:pt modelId="{D331B428-9B7A-4305-AFFD-63C6E83D3CF8}" type="sibTrans" cxnId="{2D549692-EF2C-4390-96B4-CEFB8DCDD7BC}">
      <dgm:prSet/>
      <dgm:spPr/>
      <dgm:t>
        <a:bodyPr/>
        <a:lstStyle/>
        <a:p>
          <a:endParaRPr lang="en-US"/>
        </a:p>
      </dgm:t>
    </dgm:pt>
    <dgm:pt modelId="{9C951004-DFF5-4885-82B4-6A19DB784442}">
      <dgm:prSet phldrT="[Text]"/>
      <dgm:spPr/>
      <dgm:t>
        <a:bodyPr/>
        <a:lstStyle/>
        <a:p>
          <a:r>
            <a:rPr lang="en-US" dirty="0"/>
            <a:t>Subcontractor Default Insurance Carrier</a:t>
          </a:r>
        </a:p>
      </dgm:t>
    </dgm:pt>
    <dgm:pt modelId="{81C84709-3529-4400-B281-371B400040BF}" type="parTrans" cxnId="{C98988F2-0F9B-4FB5-9E86-D101036982AB}">
      <dgm:prSet/>
      <dgm:spPr/>
      <dgm:t>
        <a:bodyPr/>
        <a:lstStyle/>
        <a:p>
          <a:endParaRPr lang="en-US"/>
        </a:p>
      </dgm:t>
    </dgm:pt>
    <dgm:pt modelId="{A2BFB284-F7AB-4083-9856-DE3D0021F467}" type="sibTrans" cxnId="{C98988F2-0F9B-4FB5-9E86-D101036982AB}">
      <dgm:prSet/>
      <dgm:spPr/>
      <dgm:t>
        <a:bodyPr/>
        <a:lstStyle/>
        <a:p>
          <a:endParaRPr lang="en-US"/>
        </a:p>
      </dgm:t>
    </dgm:pt>
    <dgm:pt modelId="{87ADE964-7981-40DE-82C9-42D705640253}" type="pres">
      <dgm:prSet presAssocID="{733EF0AB-3848-427A-BADC-47D31EAE20BE}" presName="cycle" presStyleCnt="0">
        <dgm:presLayoutVars>
          <dgm:dir/>
          <dgm:resizeHandles val="exact"/>
        </dgm:presLayoutVars>
      </dgm:prSet>
      <dgm:spPr/>
    </dgm:pt>
    <dgm:pt modelId="{48DE070D-39E4-4E90-AB9B-37DE56E611E4}" type="pres">
      <dgm:prSet presAssocID="{64D50AB5-8345-410D-8ACE-225C5089D6A2}" presName="node" presStyleLbl="node1" presStyleIdx="0" presStyleCnt="2">
        <dgm:presLayoutVars>
          <dgm:bulletEnabled val="1"/>
        </dgm:presLayoutVars>
      </dgm:prSet>
      <dgm:spPr/>
    </dgm:pt>
    <dgm:pt modelId="{11F08BE0-09E3-4954-A73A-E7FC373EA074}" type="pres">
      <dgm:prSet presAssocID="{64D50AB5-8345-410D-8ACE-225C5089D6A2}" presName="spNode" presStyleCnt="0"/>
      <dgm:spPr/>
    </dgm:pt>
    <dgm:pt modelId="{E152E8B5-468D-4555-B6DC-9572DD0B5840}" type="pres">
      <dgm:prSet presAssocID="{D331B428-9B7A-4305-AFFD-63C6E83D3CF8}" presName="sibTrans" presStyleLbl="sibTrans1D1" presStyleIdx="0" presStyleCnt="2"/>
      <dgm:spPr/>
    </dgm:pt>
    <dgm:pt modelId="{53486C7F-6334-446C-A2F7-14D34CE2E535}" type="pres">
      <dgm:prSet presAssocID="{9C951004-DFF5-4885-82B4-6A19DB784442}" presName="node" presStyleLbl="node1" presStyleIdx="1" presStyleCnt="2">
        <dgm:presLayoutVars>
          <dgm:bulletEnabled val="1"/>
        </dgm:presLayoutVars>
      </dgm:prSet>
      <dgm:spPr/>
    </dgm:pt>
    <dgm:pt modelId="{9ACBD284-D19A-4875-A955-D57E972F74B8}" type="pres">
      <dgm:prSet presAssocID="{9C951004-DFF5-4885-82B4-6A19DB784442}" presName="spNode" presStyleCnt="0"/>
      <dgm:spPr/>
    </dgm:pt>
    <dgm:pt modelId="{691A54C2-9F7E-441A-B323-4AB639AB0EF4}" type="pres">
      <dgm:prSet presAssocID="{A2BFB284-F7AB-4083-9856-DE3D0021F467}" presName="sibTrans" presStyleLbl="sibTrans1D1" presStyleIdx="1" presStyleCnt="2"/>
      <dgm:spPr/>
    </dgm:pt>
  </dgm:ptLst>
  <dgm:cxnLst>
    <dgm:cxn modelId="{5A175903-DD13-43C9-9C17-FB8F845E4913}" type="presOf" srcId="{64D50AB5-8345-410D-8ACE-225C5089D6A2}" destId="{48DE070D-39E4-4E90-AB9B-37DE56E611E4}" srcOrd="0" destOrd="0" presId="urn:microsoft.com/office/officeart/2005/8/layout/cycle5"/>
    <dgm:cxn modelId="{C0A4EF0B-19F4-4236-A280-B5B9AD356D66}" type="presOf" srcId="{9C951004-DFF5-4885-82B4-6A19DB784442}" destId="{53486C7F-6334-446C-A2F7-14D34CE2E535}" srcOrd="0" destOrd="0" presId="urn:microsoft.com/office/officeart/2005/8/layout/cycle5"/>
    <dgm:cxn modelId="{FA89C54D-7B40-42AD-ACFB-2BA51DD7F3CA}" type="presOf" srcId="{D331B428-9B7A-4305-AFFD-63C6E83D3CF8}" destId="{E152E8B5-468D-4555-B6DC-9572DD0B5840}" srcOrd="0" destOrd="0" presId="urn:microsoft.com/office/officeart/2005/8/layout/cycle5"/>
    <dgm:cxn modelId="{40C68A8B-9D22-4DBB-BA9F-3E172FB91C2B}" type="presOf" srcId="{A2BFB284-F7AB-4083-9856-DE3D0021F467}" destId="{691A54C2-9F7E-441A-B323-4AB639AB0EF4}" srcOrd="0" destOrd="0" presId="urn:microsoft.com/office/officeart/2005/8/layout/cycle5"/>
    <dgm:cxn modelId="{2D549692-EF2C-4390-96B4-CEFB8DCDD7BC}" srcId="{733EF0AB-3848-427A-BADC-47D31EAE20BE}" destId="{64D50AB5-8345-410D-8ACE-225C5089D6A2}" srcOrd="0" destOrd="0" parTransId="{44F32EEF-D96C-430A-9C2C-D78FC523B926}" sibTransId="{D331B428-9B7A-4305-AFFD-63C6E83D3CF8}"/>
    <dgm:cxn modelId="{55759CA7-92F8-49B4-A37B-850CC29AFA90}" type="presOf" srcId="{733EF0AB-3848-427A-BADC-47D31EAE20BE}" destId="{87ADE964-7981-40DE-82C9-42D705640253}" srcOrd="0" destOrd="0" presId="urn:microsoft.com/office/officeart/2005/8/layout/cycle5"/>
    <dgm:cxn modelId="{C98988F2-0F9B-4FB5-9E86-D101036982AB}" srcId="{733EF0AB-3848-427A-BADC-47D31EAE20BE}" destId="{9C951004-DFF5-4885-82B4-6A19DB784442}" srcOrd="1" destOrd="0" parTransId="{81C84709-3529-4400-B281-371B400040BF}" sibTransId="{A2BFB284-F7AB-4083-9856-DE3D0021F467}"/>
    <dgm:cxn modelId="{B3EF288E-7C8A-4CD5-B255-4C61951392FB}" type="presParOf" srcId="{87ADE964-7981-40DE-82C9-42D705640253}" destId="{48DE070D-39E4-4E90-AB9B-37DE56E611E4}" srcOrd="0" destOrd="0" presId="urn:microsoft.com/office/officeart/2005/8/layout/cycle5"/>
    <dgm:cxn modelId="{AD6F61ED-624A-40C0-BAB4-A2891813E099}" type="presParOf" srcId="{87ADE964-7981-40DE-82C9-42D705640253}" destId="{11F08BE0-09E3-4954-A73A-E7FC373EA074}" srcOrd="1" destOrd="0" presId="urn:microsoft.com/office/officeart/2005/8/layout/cycle5"/>
    <dgm:cxn modelId="{BDE706A8-7F46-4DA3-99DA-8F08F69B09C4}" type="presParOf" srcId="{87ADE964-7981-40DE-82C9-42D705640253}" destId="{E152E8B5-468D-4555-B6DC-9572DD0B5840}" srcOrd="2" destOrd="0" presId="urn:microsoft.com/office/officeart/2005/8/layout/cycle5"/>
    <dgm:cxn modelId="{0B0FDB00-8F79-410B-882C-B97A28A14ED7}" type="presParOf" srcId="{87ADE964-7981-40DE-82C9-42D705640253}" destId="{53486C7F-6334-446C-A2F7-14D34CE2E535}" srcOrd="3" destOrd="0" presId="urn:microsoft.com/office/officeart/2005/8/layout/cycle5"/>
    <dgm:cxn modelId="{E20E4EDD-83A3-4810-A8B4-D6FD406DA42C}" type="presParOf" srcId="{87ADE964-7981-40DE-82C9-42D705640253}" destId="{9ACBD284-D19A-4875-A955-D57E972F74B8}" srcOrd="4" destOrd="0" presId="urn:microsoft.com/office/officeart/2005/8/layout/cycle5"/>
    <dgm:cxn modelId="{00CD667C-AE3C-4548-A9FA-661913654BAB}" type="presParOf" srcId="{87ADE964-7981-40DE-82C9-42D705640253}" destId="{691A54C2-9F7E-441A-B323-4AB639AB0EF4}" srcOrd="5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DE070D-39E4-4E90-AB9B-37DE56E611E4}">
      <dsp:nvSpPr>
        <dsp:cNvPr id="0" name=""/>
        <dsp:cNvSpPr/>
      </dsp:nvSpPr>
      <dsp:spPr>
        <a:xfrm>
          <a:off x="1264248" y="111840"/>
          <a:ext cx="1681553" cy="109300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General Contractor (GC) (Obligee)</a:t>
          </a:r>
        </a:p>
      </dsp:txBody>
      <dsp:txXfrm>
        <a:off x="1317604" y="165196"/>
        <a:ext cx="1574841" cy="986297"/>
      </dsp:txXfrm>
    </dsp:sp>
    <dsp:sp modelId="{E152E8B5-468D-4555-B6DC-9572DD0B5840}">
      <dsp:nvSpPr>
        <dsp:cNvPr id="0" name=""/>
        <dsp:cNvSpPr/>
      </dsp:nvSpPr>
      <dsp:spPr>
        <a:xfrm>
          <a:off x="646323" y="658344"/>
          <a:ext cx="2917403" cy="2917403"/>
        </a:xfrm>
        <a:custGeom>
          <a:avLst/>
          <a:gdLst/>
          <a:ahLst/>
          <a:cxnLst/>
          <a:rect l="0" t="0" r="0" b="0"/>
          <a:pathLst>
            <a:path>
              <a:moveTo>
                <a:pt x="2525551" y="463894"/>
              </a:moveTo>
              <a:arcTo wR="1458701" hR="1458701" stAng="19020079" swAng="2303704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486C7F-6334-446C-A2F7-14D34CE2E535}">
      <dsp:nvSpPr>
        <dsp:cNvPr id="0" name=""/>
        <dsp:cNvSpPr/>
      </dsp:nvSpPr>
      <dsp:spPr>
        <a:xfrm>
          <a:off x="2527521" y="2299892"/>
          <a:ext cx="1681553" cy="1093009"/>
        </a:xfrm>
        <a:prstGeom prst="roundRect">
          <a:avLst/>
        </a:prstGeom>
        <a:solidFill>
          <a:schemeClr val="accent2">
            <a:hueOff val="3576026"/>
            <a:satOff val="-8045"/>
            <a:lumOff val="5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Surety</a:t>
          </a:r>
        </a:p>
      </dsp:txBody>
      <dsp:txXfrm>
        <a:off x="2580877" y="2353248"/>
        <a:ext cx="1574841" cy="986297"/>
      </dsp:txXfrm>
    </dsp:sp>
    <dsp:sp modelId="{691A54C2-9F7E-441A-B323-4AB639AB0EF4}">
      <dsp:nvSpPr>
        <dsp:cNvPr id="0" name=""/>
        <dsp:cNvSpPr/>
      </dsp:nvSpPr>
      <dsp:spPr>
        <a:xfrm>
          <a:off x="646323" y="658344"/>
          <a:ext cx="2917403" cy="2917403"/>
        </a:xfrm>
        <a:custGeom>
          <a:avLst/>
          <a:gdLst/>
          <a:ahLst/>
          <a:cxnLst/>
          <a:rect l="0" t="0" r="0" b="0"/>
          <a:pathLst>
            <a:path>
              <a:moveTo>
                <a:pt x="1906717" y="2846899"/>
              </a:moveTo>
              <a:arcTo wR="1458701" hR="1458701" stAng="4326807" swAng="2146385"/>
            </a:path>
          </a:pathLst>
        </a:custGeom>
        <a:noFill/>
        <a:ln w="6350" cap="flat" cmpd="sng" algn="ctr">
          <a:solidFill>
            <a:schemeClr val="accent2">
              <a:hueOff val="3576026"/>
              <a:satOff val="-8045"/>
              <a:lumOff val="598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AEF7A1-2438-4D27-8554-1AFAD53694A3}">
      <dsp:nvSpPr>
        <dsp:cNvPr id="0" name=""/>
        <dsp:cNvSpPr/>
      </dsp:nvSpPr>
      <dsp:spPr>
        <a:xfrm>
          <a:off x="975" y="2299892"/>
          <a:ext cx="1681553" cy="1093009"/>
        </a:xfrm>
        <a:prstGeom prst="roundRect">
          <a:avLst/>
        </a:prstGeom>
        <a:solidFill>
          <a:schemeClr val="accent2">
            <a:hueOff val="7152051"/>
            <a:satOff val="-16090"/>
            <a:lumOff val="1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Subcontractor/Supplier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(Principal)</a:t>
          </a:r>
        </a:p>
      </dsp:txBody>
      <dsp:txXfrm>
        <a:off x="54331" y="2353248"/>
        <a:ext cx="1574841" cy="986297"/>
      </dsp:txXfrm>
    </dsp:sp>
    <dsp:sp modelId="{1F1566FE-4655-4438-8B5C-A3AFA787E7FB}">
      <dsp:nvSpPr>
        <dsp:cNvPr id="0" name=""/>
        <dsp:cNvSpPr/>
      </dsp:nvSpPr>
      <dsp:spPr>
        <a:xfrm>
          <a:off x="646323" y="658344"/>
          <a:ext cx="2917403" cy="2917403"/>
        </a:xfrm>
        <a:custGeom>
          <a:avLst/>
          <a:gdLst/>
          <a:ahLst/>
          <a:cxnLst/>
          <a:rect l="0" t="0" r="0" b="0"/>
          <a:pathLst>
            <a:path>
              <a:moveTo>
                <a:pt x="4706" y="1341623"/>
              </a:moveTo>
              <a:arcTo wR="1458701" hR="1458701" stAng="11076217" swAng="2303704"/>
            </a:path>
          </a:pathLst>
        </a:custGeom>
        <a:noFill/>
        <a:ln w="6350" cap="flat" cmpd="sng" algn="ctr">
          <a:solidFill>
            <a:schemeClr val="accent2">
              <a:hueOff val="7152051"/>
              <a:satOff val="-16090"/>
              <a:lumOff val="1196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DE070D-39E4-4E90-AB9B-37DE56E611E4}">
      <dsp:nvSpPr>
        <dsp:cNvPr id="0" name=""/>
        <dsp:cNvSpPr/>
      </dsp:nvSpPr>
      <dsp:spPr>
        <a:xfrm>
          <a:off x="263" y="1293959"/>
          <a:ext cx="2002240" cy="130145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General Contractor (GC) (Insured)</a:t>
          </a:r>
        </a:p>
      </dsp:txBody>
      <dsp:txXfrm>
        <a:off x="63795" y="1357491"/>
        <a:ext cx="1875176" cy="1174392"/>
      </dsp:txXfrm>
    </dsp:sp>
    <dsp:sp modelId="{E152E8B5-468D-4555-B6DC-9572DD0B5840}">
      <dsp:nvSpPr>
        <dsp:cNvPr id="0" name=""/>
        <dsp:cNvSpPr/>
      </dsp:nvSpPr>
      <dsp:spPr>
        <a:xfrm>
          <a:off x="1001383" y="841046"/>
          <a:ext cx="2207282" cy="2207282"/>
        </a:xfrm>
        <a:custGeom>
          <a:avLst/>
          <a:gdLst/>
          <a:ahLst/>
          <a:cxnLst/>
          <a:rect l="0" t="0" r="0" b="0"/>
          <a:pathLst>
            <a:path>
              <a:moveTo>
                <a:pt x="464961" y="203578"/>
              </a:moveTo>
              <a:arcTo wR="1103641" hR="1103641" stAng="14078441" swAng="4243117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486C7F-6334-446C-A2F7-14D34CE2E535}">
      <dsp:nvSpPr>
        <dsp:cNvPr id="0" name=""/>
        <dsp:cNvSpPr/>
      </dsp:nvSpPr>
      <dsp:spPr>
        <a:xfrm>
          <a:off x="2207545" y="1293959"/>
          <a:ext cx="2002240" cy="1301456"/>
        </a:xfrm>
        <a:prstGeom prst="roundRect">
          <a:avLst/>
        </a:prstGeom>
        <a:solidFill>
          <a:schemeClr val="accent2">
            <a:hueOff val="7152051"/>
            <a:satOff val="-16090"/>
            <a:lumOff val="1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Subcontractor Default Insurance Carrier</a:t>
          </a:r>
        </a:p>
      </dsp:txBody>
      <dsp:txXfrm>
        <a:off x="2271077" y="1357491"/>
        <a:ext cx="1875176" cy="1174392"/>
      </dsp:txXfrm>
    </dsp:sp>
    <dsp:sp modelId="{691A54C2-9F7E-441A-B323-4AB639AB0EF4}">
      <dsp:nvSpPr>
        <dsp:cNvPr id="0" name=""/>
        <dsp:cNvSpPr/>
      </dsp:nvSpPr>
      <dsp:spPr>
        <a:xfrm>
          <a:off x="1001383" y="841046"/>
          <a:ext cx="2207282" cy="2207282"/>
        </a:xfrm>
        <a:custGeom>
          <a:avLst/>
          <a:gdLst/>
          <a:ahLst/>
          <a:cxnLst/>
          <a:rect l="0" t="0" r="0" b="0"/>
          <a:pathLst>
            <a:path>
              <a:moveTo>
                <a:pt x="1742320" y="2003703"/>
              </a:moveTo>
              <a:arcTo wR="1103641" hR="1103641" stAng="3278441" swAng="4243117"/>
            </a:path>
          </a:pathLst>
        </a:custGeom>
        <a:noFill/>
        <a:ln w="6350" cap="flat" cmpd="sng" algn="ctr">
          <a:solidFill>
            <a:schemeClr val="accent2">
              <a:hueOff val="7152051"/>
              <a:satOff val="-16090"/>
              <a:lumOff val="1196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" y="137166"/>
            <a:ext cx="9144000" cy="193040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159635"/>
            <a:ext cx="9144000" cy="1655762"/>
          </a:xfrm>
        </p:spPr>
        <p:txBody>
          <a:bodyPr/>
          <a:lstStyle>
            <a:lvl1pPr marL="0" indent="0" algn="l">
              <a:buNone/>
              <a:defRPr sz="2160"/>
            </a:lvl1pPr>
            <a:lvl2pPr marL="411475" indent="0" algn="ctr">
              <a:buNone/>
              <a:defRPr sz="1800"/>
            </a:lvl2pPr>
            <a:lvl3pPr marL="822952" indent="0" algn="ctr">
              <a:buNone/>
              <a:defRPr sz="1620"/>
            </a:lvl3pPr>
            <a:lvl4pPr marL="1234428" indent="0" algn="ctr">
              <a:buNone/>
              <a:defRPr sz="1440"/>
            </a:lvl4pPr>
            <a:lvl5pPr marL="1645904" indent="0" algn="ctr">
              <a:buNone/>
              <a:defRPr sz="1440"/>
            </a:lvl5pPr>
            <a:lvl6pPr marL="2057380" indent="0" algn="ctr">
              <a:buNone/>
              <a:defRPr sz="1440"/>
            </a:lvl6pPr>
            <a:lvl7pPr marL="2468855" indent="0" algn="ctr">
              <a:buNone/>
              <a:defRPr sz="1440"/>
            </a:lvl7pPr>
            <a:lvl8pPr marL="2880331" indent="0" algn="ctr">
              <a:buNone/>
              <a:defRPr sz="1440"/>
            </a:lvl8pPr>
            <a:lvl9pPr marL="3291808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800" y="4243958"/>
            <a:ext cx="2235200" cy="1471042"/>
          </a:xfrm>
          <a:prstGeom prst="rect">
            <a:avLst/>
          </a:prstGeom>
          <a:effectLst>
            <a:outerShdw blurRad="203200" dist="88900" dir="7740000" sx="101000" sy="101000" algn="tr" rotWithShape="0">
              <a:prstClr val="black">
                <a:alpha val="6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2074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3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62668" y="6205887"/>
            <a:ext cx="15020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05887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1"/>
                </a:solidFill>
              </a:rPr>
              <a:pPr/>
              <a:t>‹#›</a:t>
            </a:fld>
            <a:r>
              <a:rPr lang="en-US" altLang="en-US" dirty="0">
                <a:solidFill>
                  <a:schemeClr val="accent1"/>
                </a:solidFill>
              </a:rPr>
              <a:t> </a:t>
            </a:r>
            <a:r>
              <a:rPr lang="en-US" altLang="en-US" dirty="0">
                <a:solidFill>
                  <a:srgbClr val="FFFFFF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804494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3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4991"/>
            <a:ext cx="5003800" cy="3890010"/>
          </a:xfrm>
        </p:spPr>
        <p:txBody>
          <a:bodyPr>
            <a:normAutofit/>
          </a:bodyPr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75368" y="6205887"/>
            <a:ext cx="15020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05887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1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rgbClr val="FFFFFF"/>
                </a:solidFill>
              </a:rPr>
              <a:t>|  Presentation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6350000" y="1824991"/>
            <a:ext cx="5003800" cy="3890010"/>
          </a:xfrm>
        </p:spPr>
        <p:txBody>
          <a:bodyPr>
            <a:normAutofit/>
          </a:bodyPr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774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3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75368" y="6205887"/>
            <a:ext cx="15020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05887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1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rgbClr val="FFFFFF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594550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880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18400" y="62058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05887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1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rgbClr val="FFFFFF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758716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18400" y="62058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05887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1"/>
                </a:solidFill>
              </a:rPr>
              <a:pPr/>
              <a:t>‹#›</a:t>
            </a:fld>
            <a:r>
              <a:rPr lang="en-US" altLang="en-US" dirty="0">
                <a:solidFill>
                  <a:schemeClr val="accent1"/>
                </a:solidFill>
              </a:rPr>
              <a:t> </a:t>
            </a:r>
            <a:r>
              <a:rPr lang="en-US" altLang="en-US" dirty="0">
                <a:solidFill>
                  <a:srgbClr val="FFFFFF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889972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" y="137166"/>
            <a:ext cx="9144000" cy="193040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159635"/>
            <a:ext cx="9144000" cy="1655762"/>
          </a:xfrm>
        </p:spPr>
        <p:txBody>
          <a:bodyPr/>
          <a:lstStyle>
            <a:lvl1pPr marL="0" indent="0" algn="l">
              <a:buNone/>
              <a:defRPr sz="2160"/>
            </a:lvl1pPr>
            <a:lvl2pPr marL="411475" indent="0" algn="ctr">
              <a:buNone/>
              <a:defRPr sz="1800"/>
            </a:lvl2pPr>
            <a:lvl3pPr marL="822952" indent="0" algn="ctr">
              <a:buNone/>
              <a:defRPr sz="1620"/>
            </a:lvl3pPr>
            <a:lvl4pPr marL="1234428" indent="0" algn="ctr">
              <a:buNone/>
              <a:defRPr sz="1440"/>
            </a:lvl4pPr>
            <a:lvl5pPr marL="1645904" indent="0" algn="ctr">
              <a:buNone/>
              <a:defRPr sz="1440"/>
            </a:lvl5pPr>
            <a:lvl6pPr marL="2057380" indent="0" algn="ctr">
              <a:buNone/>
              <a:defRPr sz="1440"/>
            </a:lvl6pPr>
            <a:lvl7pPr marL="2468855" indent="0" algn="ctr">
              <a:buNone/>
              <a:defRPr sz="1440"/>
            </a:lvl7pPr>
            <a:lvl8pPr marL="2880331" indent="0" algn="ctr">
              <a:buNone/>
              <a:defRPr sz="1440"/>
            </a:lvl8pPr>
            <a:lvl9pPr marL="3291808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800" y="4243958"/>
            <a:ext cx="2235200" cy="1471042"/>
          </a:xfrm>
          <a:prstGeom prst="rect">
            <a:avLst/>
          </a:prstGeom>
          <a:effectLst>
            <a:outerShdw blurRad="203200" dist="88900" dir="7740000" sx="101000" sy="101000" algn="tr" rotWithShape="0">
              <a:prstClr val="black">
                <a:alpha val="6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0684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4991"/>
            <a:ext cx="5029200" cy="389001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0" y="6208105"/>
            <a:ext cx="2044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08105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1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rgbClr val="FFFFFF"/>
                </a:solidFill>
              </a:rPr>
              <a:t>|  Presentation Title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6324600" y="1824991"/>
            <a:ext cx="5029200" cy="389001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135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0" y="6208105"/>
            <a:ext cx="2044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08105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1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rgbClr val="FFFFFF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383261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880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0" y="6208105"/>
            <a:ext cx="2044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08105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1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rgbClr val="FFFFFF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978548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0" y="6208105"/>
            <a:ext cx="2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08105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1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rgbClr val="FFFFFF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5207084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" y="137166"/>
            <a:ext cx="9144000" cy="193040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159635"/>
            <a:ext cx="9144000" cy="1655762"/>
          </a:xfrm>
        </p:spPr>
        <p:txBody>
          <a:bodyPr/>
          <a:lstStyle>
            <a:lvl1pPr marL="0" indent="0" algn="l">
              <a:buNone/>
              <a:defRPr sz="2160"/>
            </a:lvl1pPr>
            <a:lvl2pPr marL="411475" indent="0" algn="ctr">
              <a:buNone/>
              <a:defRPr sz="1800"/>
            </a:lvl2pPr>
            <a:lvl3pPr marL="822952" indent="0" algn="ctr">
              <a:buNone/>
              <a:defRPr sz="1620"/>
            </a:lvl3pPr>
            <a:lvl4pPr marL="1234428" indent="0" algn="ctr">
              <a:buNone/>
              <a:defRPr sz="1440"/>
            </a:lvl4pPr>
            <a:lvl5pPr marL="1645904" indent="0" algn="ctr">
              <a:buNone/>
              <a:defRPr sz="1440"/>
            </a:lvl5pPr>
            <a:lvl6pPr marL="2057380" indent="0" algn="ctr">
              <a:buNone/>
              <a:defRPr sz="1440"/>
            </a:lvl6pPr>
            <a:lvl7pPr marL="2468855" indent="0" algn="ctr">
              <a:buNone/>
              <a:defRPr sz="1440"/>
            </a:lvl7pPr>
            <a:lvl8pPr marL="2880331" indent="0" algn="ctr">
              <a:buNone/>
              <a:defRPr sz="1440"/>
            </a:lvl8pPr>
            <a:lvl9pPr marL="3291808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800" y="4243958"/>
            <a:ext cx="2235200" cy="1471042"/>
          </a:xfrm>
          <a:prstGeom prst="rect">
            <a:avLst/>
          </a:prstGeom>
          <a:effectLst>
            <a:outerShdw blurRad="203200" dist="88900" dir="7740000" sx="101000" sy="101000" algn="tr" rotWithShape="0">
              <a:prstClr val="black">
                <a:alpha val="6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6919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18400" y="6201078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01078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1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rgbClr val="FFFFFF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612110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4991"/>
            <a:ext cx="5041900" cy="3890010"/>
          </a:xfrm>
        </p:spPr>
        <p:txBody>
          <a:bodyPr>
            <a:normAutofit/>
          </a:bodyPr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18400" y="6201078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01078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1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rgbClr val="FFFFFF"/>
                </a:solidFill>
              </a:rPr>
              <a:t>|  Presentation Title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6311900" y="1824991"/>
            <a:ext cx="5041900" cy="3890010"/>
          </a:xfrm>
        </p:spPr>
        <p:txBody>
          <a:bodyPr>
            <a:normAutofit/>
          </a:bodyPr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378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18400" y="6201078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01078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1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rgbClr val="FFFFFF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387775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880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18400" y="6186639"/>
            <a:ext cx="2120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186639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1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rgbClr val="FFFFFF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226874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82571" y="6208105"/>
            <a:ext cx="20440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186639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1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rgbClr val="FFFFFF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1998187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" y="137166"/>
            <a:ext cx="9144000" cy="193040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159635"/>
            <a:ext cx="9144000" cy="1655762"/>
          </a:xfrm>
        </p:spPr>
        <p:txBody>
          <a:bodyPr/>
          <a:lstStyle>
            <a:lvl1pPr marL="0" indent="0" algn="l">
              <a:buNone/>
              <a:defRPr sz="2160"/>
            </a:lvl1pPr>
            <a:lvl2pPr marL="411475" indent="0" algn="ctr">
              <a:buNone/>
              <a:defRPr sz="1800"/>
            </a:lvl2pPr>
            <a:lvl3pPr marL="822952" indent="0" algn="ctr">
              <a:buNone/>
              <a:defRPr sz="1620"/>
            </a:lvl3pPr>
            <a:lvl4pPr marL="1234428" indent="0" algn="ctr">
              <a:buNone/>
              <a:defRPr sz="1440"/>
            </a:lvl4pPr>
            <a:lvl5pPr marL="1645904" indent="0" algn="ctr">
              <a:buNone/>
              <a:defRPr sz="1440"/>
            </a:lvl5pPr>
            <a:lvl6pPr marL="2057380" indent="0" algn="ctr">
              <a:buNone/>
              <a:defRPr sz="1440"/>
            </a:lvl6pPr>
            <a:lvl7pPr marL="2468855" indent="0" algn="ctr">
              <a:buNone/>
              <a:defRPr sz="1440"/>
            </a:lvl7pPr>
            <a:lvl8pPr marL="2880331" indent="0" algn="ctr">
              <a:buNone/>
              <a:defRPr sz="1440"/>
            </a:lvl8pPr>
            <a:lvl9pPr marL="3291808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white">
          <a:xfrm>
            <a:off x="0" y="5623560"/>
            <a:ext cx="12192000" cy="12344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94" b="14530"/>
          <a:stretch/>
        </p:blipFill>
        <p:spPr>
          <a:xfrm>
            <a:off x="9855200" y="5806440"/>
            <a:ext cx="2184400" cy="982980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59600" y="6214311"/>
            <a:ext cx="269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3121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59600" y="6214311"/>
            <a:ext cx="269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14311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rgbClr val="44546A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4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chemeClr val="tx1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3145281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4991"/>
            <a:ext cx="5041900" cy="3524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59600" y="6214311"/>
            <a:ext cx="269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14311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rgbClr val="44546A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4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chemeClr val="tx1"/>
                </a:solidFill>
              </a:rPr>
              <a:t>|  Presentation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6311900" y="1824991"/>
            <a:ext cx="5041900" cy="35242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0855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59600" y="6214311"/>
            <a:ext cx="269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14311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rgbClr val="44546A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4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chemeClr val="tx1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137248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880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59600" y="6214311"/>
            <a:ext cx="269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14311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rgbClr val="44546A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4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chemeClr val="tx1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404245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59600" y="6214311"/>
            <a:ext cx="269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14311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rgbClr val="44546A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4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chemeClr val="tx1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5030934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" y="137167"/>
            <a:ext cx="9712960" cy="1930400"/>
          </a:xfrm>
        </p:spPr>
        <p:txBody>
          <a:bodyPr anchor="b">
            <a:normAutofit/>
          </a:bodyPr>
          <a:lstStyle>
            <a:lvl1pPr algn="l"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6400" y="2159635"/>
            <a:ext cx="971296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FFFFFF"/>
                </a:solidFill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8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3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500" y="4243958"/>
            <a:ext cx="2235200" cy="1471042"/>
          </a:xfrm>
          <a:prstGeom prst="rect">
            <a:avLst/>
          </a:prstGeom>
          <a:effectLst>
            <a:outerShdw blurRad="203200" dist="88900" dir="7740000" sx="101000" sy="101000" algn="tr" rotWithShape="0">
              <a:prstClr val="black">
                <a:alpha val="6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72195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49440" y="6195061"/>
            <a:ext cx="269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4" y="6195061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4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chemeClr val="tx1"/>
                </a:solidFill>
              </a:rPr>
              <a:t>|  Presentation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817370"/>
            <a:ext cx="10485120" cy="3931920"/>
          </a:xfrm>
        </p:spPr>
        <p:txBody>
          <a:bodyPr/>
          <a:lstStyle>
            <a:lvl1pPr>
              <a:defRPr sz="2400"/>
            </a:lvl1pPr>
            <a:lvl2pPr>
              <a:defRPr sz="2160"/>
            </a:lvl2pPr>
            <a:lvl3pPr>
              <a:defRPr sz="216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0317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49440" y="6195061"/>
            <a:ext cx="269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4" y="6195061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4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chemeClr val="tx1"/>
                </a:solidFill>
              </a:rPr>
              <a:t>|  Presentation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817370"/>
            <a:ext cx="5041900" cy="3931920"/>
          </a:xfrm>
        </p:spPr>
        <p:txBody>
          <a:bodyPr/>
          <a:lstStyle>
            <a:lvl1pPr>
              <a:defRPr sz="2400"/>
            </a:lvl1pPr>
            <a:lvl2pPr>
              <a:defRPr sz="2160"/>
            </a:lvl2pPr>
            <a:lvl3pPr>
              <a:defRPr sz="216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1"/>
          </p:nvPr>
        </p:nvSpPr>
        <p:spPr>
          <a:xfrm>
            <a:off x="6311900" y="1817370"/>
            <a:ext cx="5041900" cy="3931920"/>
          </a:xfrm>
        </p:spPr>
        <p:txBody>
          <a:bodyPr/>
          <a:lstStyle>
            <a:lvl1pPr>
              <a:defRPr sz="2400"/>
            </a:lvl1pPr>
            <a:lvl2pPr>
              <a:defRPr sz="2160"/>
            </a:lvl2pPr>
            <a:lvl3pPr>
              <a:defRPr sz="216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5708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49440" y="6195061"/>
            <a:ext cx="269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4" y="6195061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4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chemeClr val="tx1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7067062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49440" y="6195061"/>
            <a:ext cx="269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4" y="6195061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4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chemeClr val="tx1"/>
                </a:solidFill>
              </a:rPr>
              <a:t>|  Presentation Title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2766060"/>
            <a:ext cx="10515600" cy="132588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8799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93280" y="6183631"/>
            <a:ext cx="269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4" y="6183631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4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chemeClr val="tx1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929596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00">
              <a:srgbClr val="3D6E84">
                <a:lumMod val="60000"/>
              </a:srgbClr>
            </a:gs>
            <a:gs pos="0">
              <a:srgbClr val="3D6E8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1051560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4991"/>
            <a:ext cx="10515600" cy="3890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919533" y="5882049"/>
            <a:ext cx="1434267" cy="76762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3133" y="6205887"/>
            <a:ext cx="269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05887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accent1"/>
                </a:solidFill>
              </a:defRPr>
            </a:lvl1pPr>
          </a:lstStyle>
          <a:p>
            <a:fld id="{6473A0A9-0253-41E1-8134-CC66DB5B0D7E}" type="slidenum">
              <a:rPr lang="en-US" smtClean="0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rgbClr val="FFFFFF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880334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86" r:id="rId3"/>
    <p:sldLayoutId id="2147483690" r:id="rId4"/>
    <p:sldLayoutId id="2147483663" r:id="rId5"/>
    <p:sldLayoutId id="2147483664" r:id="rId6"/>
  </p:sldLayoutIdLst>
  <p:txStyles>
    <p:titleStyle>
      <a:lvl1pPr algn="l" defTabSz="1097269" rtl="0" eaLnBrk="1" latinLnBrk="0" hangingPunct="1">
        <a:lnSpc>
          <a:spcPct val="90000"/>
        </a:lnSpc>
        <a:spcBef>
          <a:spcPct val="0"/>
        </a:spcBef>
        <a:buNone/>
        <a:defRPr sz="432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4316" indent="-274316" algn="l" defTabSz="1097269" rtl="0" eaLnBrk="1" latinLnBrk="0" hangingPunct="1">
        <a:lnSpc>
          <a:spcPct val="90000"/>
        </a:lnSpc>
        <a:spcBef>
          <a:spcPts val="1200"/>
        </a:spcBef>
        <a:buClr>
          <a:srgbClr val="95CCDD"/>
        </a:buClr>
        <a:buFont typeface="Arial"/>
        <a:buChar char="•"/>
        <a:defRPr sz="2880" kern="1200">
          <a:solidFill>
            <a:schemeClr val="bg1"/>
          </a:solidFill>
          <a:latin typeface="+mn-lt"/>
          <a:ea typeface="+mn-ea"/>
          <a:cs typeface="+mn-cs"/>
        </a:defRPr>
      </a:lvl1pPr>
      <a:lvl2pPr marL="822952" indent="-274316" algn="l" defTabSz="1097269" rtl="0" eaLnBrk="1" latinLnBrk="0" hangingPunct="1">
        <a:lnSpc>
          <a:spcPct val="90000"/>
        </a:lnSpc>
        <a:spcBef>
          <a:spcPts val="600"/>
        </a:spcBef>
        <a:buSzPct val="70000"/>
        <a:buFont typeface="Courier New" panose="02070309020205020404" pitchFamily="49" charset="0"/>
        <a:buChar char="o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371586" indent="-274316" algn="l" defTabSz="1097269" rtl="0" eaLnBrk="1" latinLnBrk="0" hangingPunct="1">
        <a:lnSpc>
          <a:spcPct val="90000"/>
        </a:lnSpc>
        <a:spcBef>
          <a:spcPts val="600"/>
        </a:spcBef>
        <a:buClr>
          <a:srgbClr val="95CCDD"/>
        </a:buClr>
        <a:buFont typeface="Arial"/>
        <a:buChar char="•"/>
        <a:defRPr sz="2160" kern="1200">
          <a:solidFill>
            <a:schemeClr val="bg1"/>
          </a:solidFill>
          <a:latin typeface="+mn-lt"/>
          <a:ea typeface="+mn-ea"/>
          <a:cs typeface="+mn-cs"/>
        </a:defRPr>
      </a:lvl3pPr>
      <a:lvl4pPr marL="1920221" indent="-274316" algn="l" defTabSz="1097269" rtl="0" eaLnBrk="1" latinLnBrk="0" hangingPunct="1">
        <a:lnSpc>
          <a:spcPct val="90000"/>
        </a:lnSpc>
        <a:spcBef>
          <a:spcPts val="600"/>
        </a:spcBef>
        <a:buSzPct val="70000"/>
        <a:buFont typeface="Courier New" panose="02070309020205020404" pitchFamily="49" charset="0"/>
        <a:buChar char="o"/>
        <a:defRPr sz="1920" kern="1200">
          <a:solidFill>
            <a:schemeClr val="bg1"/>
          </a:solidFill>
          <a:latin typeface="+mn-lt"/>
          <a:ea typeface="+mn-ea"/>
          <a:cs typeface="+mn-cs"/>
        </a:defRPr>
      </a:lvl4pPr>
      <a:lvl5pPr marL="2468855" indent="-274316" algn="l" defTabSz="1097269" rtl="0" eaLnBrk="1" latinLnBrk="0" hangingPunct="1">
        <a:lnSpc>
          <a:spcPct val="90000"/>
        </a:lnSpc>
        <a:spcBef>
          <a:spcPts val="600"/>
        </a:spcBef>
        <a:buClr>
          <a:srgbClr val="95CCDD"/>
        </a:buClr>
        <a:buFont typeface="Arial"/>
        <a:buChar char="•"/>
        <a:defRPr sz="1920" kern="1200">
          <a:solidFill>
            <a:schemeClr val="bg1"/>
          </a:solidFill>
          <a:latin typeface="+mn-lt"/>
          <a:ea typeface="+mn-ea"/>
          <a:cs typeface="+mn-cs"/>
        </a:defRPr>
      </a:lvl5pPr>
      <a:lvl6pPr marL="3017490" indent="-274316" algn="l" defTabSz="1097269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24" indent="-274316" algn="l" defTabSz="1097269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759" indent="-274316" algn="l" defTabSz="1097269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393" indent="-274316" algn="l" defTabSz="1097269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35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69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04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38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74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08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42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076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00">
              <a:srgbClr val="58875A">
                <a:lumMod val="71000"/>
              </a:srgbClr>
            </a:gs>
            <a:gs pos="0">
              <a:srgbClr val="6BA26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1051560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4991"/>
            <a:ext cx="10515600" cy="3890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74733" y="6208105"/>
            <a:ext cx="269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08105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1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rgbClr val="FFFFFF"/>
                </a:solidFill>
              </a:rPr>
              <a:t>|  Presentation Title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919533" y="5882049"/>
            <a:ext cx="1434267" cy="7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52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91" r:id="rId3"/>
    <p:sldLayoutId id="2147483668" r:id="rId4"/>
    <p:sldLayoutId id="2147483669" r:id="rId5"/>
  </p:sldLayoutIdLst>
  <p:txStyles>
    <p:titleStyle>
      <a:lvl1pPr algn="l" defTabSz="1097269" rtl="0" eaLnBrk="1" latinLnBrk="0" hangingPunct="1">
        <a:lnSpc>
          <a:spcPct val="90000"/>
        </a:lnSpc>
        <a:spcBef>
          <a:spcPct val="0"/>
        </a:spcBef>
        <a:buNone/>
        <a:defRPr sz="432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4316" indent="-274316" algn="l" defTabSz="1097269" rtl="0" eaLnBrk="1" latinLnBrk="0" hangingPunct="1">
        <a:lnSpc>
          <a:spcPct val="90000"/>
        </a:lnSpc>
        <a:spcBef>
          <a:spcPts val="1200"/>
        </a:spcBef>
        <a:buClr>
          <a:srgbClr val="92C498"/>
        </a:buClr>
        <a:buFont typeface="Arial"/>
        <a:buChar char="•"/>
        <a:defRPr sz="2880" kern="1200">
          <a:solidFill>
            <a:schemeClr val="bg1"/>
          </a:solidFill>
          <a:latin typeface="+mn-lt"/>
          <a:ea typeface="+mn-ea"/>
          <a:cs typeface="+mn-cs"/>
        </a:defRPr>
      </a:lvl1pPr>
      <a:lvl2pPr marL="822952" indent="-274316" algn="l" defTabSz="1097269" rtl="0" eaLnBrk="1" latinLnBrk="0" hangingPunct="1">
        <a:lnSpc>
          <a:spcPct val="90000"/>
        </a:lnSpc>
        <a:spcBef>
          <a:spcPts val="600"/>
        </a:spcBef>
        <a:buSzPct val="70000"/>
        <a:buFont typeface="Courier New" panose="02070309020205020404" pitchFamily="49" charset="0"/>
        <a:buChar char="o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371586" indent="-274316" algn="l" defTabSz="1097269" rtl="0" eaLnBrk="1" latinLnBrk="0" hangingPunct="1">
        <a:lnSpc>
          <a:spcPct val="90000"/>
        </a:lnSpc>
        <a:spcBef>
          <a:spcPts val="600"/>
        </a:spcBef>
        <a:buClr>
          <a:srgbClr val="92C498"/>
        </a:buClr>
        <a:buFont typeface="Arial"/>
        <a:buChar char="•"/>
        <a:defRPr sz="2160" kern="1200">
          <a:solidFill>
            <a:schemeClr val="bg1"/>
          </a:solidFill>
          <a:latin typeface="+mn-lt"/>
          <a:ea typeface="+mn-ea"/>
          <a:cs typeface="+mn-cs"/>
        </a:defRPr>
      </a:lvl3pPr>
      <a:lvl4pPr marL="1920221" indent="-274316" algn="l" defTabSz="1097269" rtl="0" eaLnBrk="1" latinLnBrk="0" hangingPunct="1">
        <a:lnSpc>
          <a:spcPct val="90000"/>
        </a:lnSpc>
        <a:spcBef>
          <a:spcPts val="600"/>
        </a:spcBef>
        <a:buSzPct val="70000"/>
        <a:buFont typeface="Courier New" panose="02070309020205020404" pitchFamily="49" charset="0"/>
        <a:buChar char="o"/>
        <a:defRPr sz="1920" kern="1200">
          <a:solidFill>
            <a:schemeClr val="bg1"/>
          </a:solidFill>
          <a:latin typeface="+mn-lt"/>
          <a:ea typeface="+mn-ea"/>
          <a:cs typeface="+mn-cs"/>
        </a:defRPr>
      </a:lvl4pPr>
      <a:lvl5pPr marL="2468855" indent="-274316" algn="l" defTabSz="1097269" rtl="0" eaLnBrk="1" latinLnBrk="0" hangingPunct="1">
        <a:lnSpc>
          <a:spcPct val="90000"/>
        </a:lnSpc>
        <a:spcBef>
          <a:spcPts val="600"/>
        </a:spcBef>
        <a:buClr>
          <a:srgbClr val="92C498"/>
        </a:buClr>
        <a:buFont typeface="Arial"/>
        <a:buChar char="•"/>
        <a:defRPr sz="1920" kern="1200">
          <a:solidFill>
            <a:schemeClr val="bg1"/>
          </a:solidFill>
          <a:latin typeface="+mn-lt"/>
          <a:ea typeface="+mn-ea"/>
          <a:cs typeface="+mn-cs"/>
        </a:defRPr>
      </a:lvl5pPr>
      <a:lvl6pPr marL="3017490" indent="-274316" algn="l" defTabSz="1097269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24" indent="-274316" algn="l" defTabSz="1097269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759" indent="-274316" algn="l" defTabSz="1097269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393" indent="-274316" algn="l" defTabSz="1097269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35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69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04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38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74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08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42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076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00">
              <a:srgbClr val="A44137">
                <a:lumMod val="75000"/>
              </a:srgbClr>
            </a:gs>
            <a:gs pos="0">
              <a:srgbClr val="A4413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1051560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4991"/>
            <a:ext cx="10515600" cy="3890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37304" y="6208105"/>
            <a:ext cx="269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08105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1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rgbClr val="FFFFFF"/>
                </a:solidFill>
              </a:rPr>
              <a:t>|  Presentation Title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919533" y="5882049"/>
            <a:ext cx="1434267" cy="76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9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87" r:id="rId3"/>
    <p:sldLayoutId id="2147483692" r:id="rId4"/>
    <p:sldLayoutId id="2147483673" r:id="rId5"/>
    <p:sldLayoutId id="2147483674" r:id="rId6"/>
  </p:sldLayoutIdLst>
  <p:txStyles>
    <p:titleStyle>
      <a:lvl1pPr algn="l" defTabSz="1097269" rtl="0" eaLnBrk="1" latinLnBrk="0" hangingPunct="1">
        <a:lnSpc>
          <a:spcPct val="90000"/>
        </a:lnSpc>
        <a:spcBef>
          <a:spcPct val="0"/>
        </a:spcBef>
        <a:buNone/>
        <a:defRPr sz="432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4316" marR="0" indent="-274316" algn="l" defTabSz="1097269" rtl="0" eaLnBrk="1" fontAlgn="auto" latinLnBrk="0" hangingPunct="1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Tx/>
        <a:buFont typeface="Arial"/>
        <a:buChar char="•"/>
        <a:tabLst/>
        <a:defRPr sz="2880" kern="1200">
          <a:solidFill>
            <a:schemeClr val="bg1"/>
          </a:solidFill>
          <a:latin typeface="+mn-lt"/>
          <a:ea typeface="+mn-ea"/>
          <a:cs typeface="+mn-cs"/>
        </a:defRPr>
      </a:lvl1pPr>
      <a:lvl2pPr marL="822952" marR="0" indent="-274316" algn="l" defTabSz="1097269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>
          <a:srgbClr val="FFFFFF"/>
        </a:buClr>
        <a:buSzPct val="70000"/>
        <a:buFont typeface="Courier New" panose="02070309020205020404" pitchFamily="49" charset="0"/>
        <a:buChar char="o"/>
        <a:tabLst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371586" marR="0" indent="-274316" algn="l" defTabSz="1097269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>
          <a:schemeClr val="accent1"/>
        </a:buClr>
        <a:buSzTx/>
        <a:buFont typeface="Arial"/>
        <a:buChar char="•"/>
        <a:tabLst/>
        <a:defRPr sz="2160" kern="1200">
          <a:solidFill>
            <a:schemeClr val="bg1"/>
          </a:solidFill>
          <a:latin typeface="+mn-lt"/>
          <a:ea typeface="+mn-ea"/>
          <a:cs typeface="+mn-cs"/>
        </a:defRPr>
      </a:lvl3pPr>
      <a:lvl4pPr marL="1920221" marR="0" indent="-274316" algn="l" defTabSz="1097269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Pct val="70000"/>
        <a:buFont typeface="Courier New" panose="02070309020205020404" pitchFamily="49" charset="0"/>
        <a:buChar char="o"/>
        <a:tabLst/>
        <a:defRPr sz="1920" kern="1200">
          <a:solidFill>
            <a:schemeClr val="bg1"/>
          </a:solidFill>
          <a:latin typeface="+mn-lt"/>
          <a:ea typeface="+mn-ea"/>
          <a:cs typeface="+mn-cs"/>
        </a:defRPr>
      </a:lvl4pPr>
      <a:lvl5pPr marL="2468855" marR="0" indent="-274316" algn="l" defTabSz="1097269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>
          <a:schemeClr val="accent1"/>
        </a:buClr>
        <a:buSzTx/>
        <a:buFont typeface="Arial"/>
        <a:buChar char="•"/>
        <a:tabLst/>
        <a:defRPr sz="1920" kern="1200">
          <a:solidFill>
            <a:schemeClr val="bg1"/>
          </a:solidFill>
          <a:latin typeface="+mn-lt"/>
          <a:ea typeface="+mn-ea"/>
          <a:cs typeface="+mn-cs"/>
        </a:defRPr>
      </a:lvl5pPr>
      <a:lvl6pPr marL="3017490" indent="-274316" algn="l" defTabSz="1097269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24" indent="-274316" algn="l" defTabSz="1097269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759" indent="-274316" algn="l" defTabSz="1097269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393" indent="-274316" algn="l" defTabSz="1097269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35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69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04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38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74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08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42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076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00">
              <a:srgbClr val="3D6E84">
                <a:lumMod val="60000"/>
              </a:srgbClr>
            </a:gs>
            <a:gs pos="0">
              <a:srgbClr val="3D6E8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 bwMode="white">
          <a:xfrm>
            <a:off x="0" y="5623560"/>
            <a:ext cx="12192000" cy="12344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94" b="14530"/>
          <a:stretch/>
        </p:blipFill>
        <p:spPr>
          <a:xfrm>
            <a:off x="9575800" y="5806440"/>
            <a:ext cx="2184400" cy="98298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1051560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4991"/>
            <a:ext cx="10515600" cy="3524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80200" y="6214311"/>
            <a:ext cx="269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3" y="6214311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rgbClr val="44546A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4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chemeClr val="tx1"/>
                </a:solidFill>
              </a:rPr>
              <a:t>| 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091162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88" r:id="rId3"/>
    <p:sldLayoutId id="2147483693" r:id="rId4"/>
    <p:sldLayoutId id="2147483678" r:id="rId5"/>
    <p:sldLayoutId id="2147483679" r:id="rId6"/>
  </p:sldLayoutIdLst>
  <p:txStyles>
    <p:titleStyle>
      <a:lvl1pPr algn="l" defTabSz="1097269" rtl="0" eaLnBrk="1" latinLnBrk="0" hangingPunct="1">
        <a:lnSpc>
          <a:spcPct val="90000"/>
        </a:lnSpc>
        <a:spcBef>
          <a:spcPct val="0"/>
        </a:spcBef>
        <a:buNone/>
        <a:defRPr sz="432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4316" marR="0" indent="-274316" algn="l" defTabSz="1097269" rtl="0" eaLnBrk="1" fontAlgn="auto" latinLnBrk="0" hangingPunct="1">
        <a:lnSpc>
          <a:spcPct val="90000"/>
        </a:lnSpc>
        <a:spcBef>
          <a:spcPts val="1200"/>
        </a:spcBef>
        <a:spcAft>
          <a:spcPts val="0"/>
        </a:spcAft>
        <a:buClr>
          <a:srgbClr val="95CCDD"/>
        </a:buClr>
        <a:buSzTx/>
        <a:buFont typeface="Arial"/>
        <a:buChar char="•"/>
        <a:tabLst/>
        <a:defRPr sz="2880" kern="1200">
          <a:solidFill>
            <a:schemeClr val="bg1"/>
          </a:solidFill>
          <a:latin typeface="+mn-lt"/>
          <a:ea typeface="+mn-ea"/>
          <a:cs typeface="+mn-cs"/>
        </a:defRPr>
      </a:lvl1pPr>
      <a:lvl2pPr marL="822952" marR="0" indent="-274316" algn="l" defTabSz="1097269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Pct val="75000"/>
        <a:buFont typeface="Courier New" panose="02070309020205020404" pitchFamily="49" charset="0"/>
        <a:buChar char="o"/>
        <a:tabLst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371586" marR="0" indent="-274316" algn="l" defTabSz="1097269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>
          <a:srgbClr val="95CCDD"/>
        </a:buClr>
        <a:buSzTx/>
        <a:buFont typeface="Arial"/>
        <a:buChar char="•"/>
        <a:tabLst/>
        <a:defRPr sz="2160" kern="1200">
          <a:solidFill>
            <a:schemeClr val="bg1"/>
          </a:solidFill>
          <a:latin typeface="+mn-lt"/>
          <a:ea typeface="+mn-ea"/>
          <a:cs typeface="+mn-cs"/>
        </a:defRPr>
      </a:lvl3pPr>
      <a:lvl4pPr marL="1920221" marR="0" indent="-274316" algn="l" defTabSz="1097269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Tx/>
        <a:buSzPct val="75000"/>
        <a:buFont typeface="Courier New" panose="02070309020205020404" pitchFamily="49" charset="0"/>
        <a:buChar char="o"/>
        <a:tabLst/>
        <a:defRPr sz="1920" kern="1200">
          <a:solidFill>
            <a:schemeClr val="bg1"/>
          </a:solidFill>
          <a:latin typeface="+mn-lt"/>
          <a:ea typeface="+mn-ea"/>
          <a:cs typeface="+mn-cs"/>
        </a:defRPr>
      </a:lvl4pPr>
      <a:lvl5pPr marL="2468855" marR="0" indent="-274316" algn="l" defTabSz="1097269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>
          <a:srgbClr val="95CCDD"/>
        </a:buClr>
        <a:buSzTx/>
        <a:buFont typeface="Arial"/>
        <a:buChar char="•"/>
        <a:tabLst/>
        <a:defRPr sz="1920" kern="1200">
          <a:solidFill>
            <a:schemeClr val="bg1"/>
          </a:solidFill>
          <a:latin typeface="+mn-lt"/>
          <a:ea typeface="+mn-ea"/>
          <a:cs typeface="+mn-cs"/>
        </a:defRPr>
      </a:lvl5pPr>
      <a:lvl6pPr marL="3017490" indent="-274316" algn="l" defTabSz="1097269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24" indent="-274316" algn="l" defTabSz="1097269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759" indent="-274316" algn="l" defTabSz="1097269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393" indent="-274316" algn="l" defTabSz="1097269" rtl="0" eaLnBrk="1" latinLnBrk="0" hangingPunct="1">
        <a:lnSpc>
          <a:spcPct val="90000"/>
        </a:lnSpc>
        <a:spcBef>
          <a:spcPts val="600"/>
        </a:spcBef>
        <a:buFont typeface="Arial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35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69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04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38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74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08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42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076" algn="l" defTabSz="1097269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00">
              <a:srgbClr val="3D6E84">
                <a:lumMod val="60000"/>
              </a:srgbClr>
            </a:gs>
            <a:gs pos="0">
              <a:srgbClr val="3D6E8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white">
          <a:xfrm>
            <a:off x="0" y="1709928"/>
            <a:ext cx="12192000" cy="51480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1051560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49440" y="6195061"/>
            <a:ext cx="269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4" y="6195061"/>
            <a:ext cx="414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bg1"/>
                </a:solidFill>
              </a:defRPr>
            </a:lvl1pPr>
          </a:lstStyle>
          <a:p>
            <a:fld id="{6473A0A9-0253-41E1-8134-CC66DB5B0D7E}" type="slidenum">
              <a:rPr lang="en-US" smtClean="0">
                <a:solidFill>
                  <a:schemeClr val="accent4"/>
                </a:solidFill>
              </a:rPr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>
                <a:solidFill>
                  <a:schemeClr val="tx1"/>
                </a:solidFill>
              </a:rPr>
              <a:t>|  Presentation Title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4991"/>
            <a:ext cx="10515600" cy="3890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94" b="14530"/>
          <a:stretch/>
        </p:blipFill>
        <p:spPr>
          <a:xfrm>
            <a:off x="9641840" y="5806440"/>
            <a:ext cx="2184400" cy="98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53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9" r:id="rId3"/>
    <p:sldLayoutId id="2147483694" r:id="rId4"/>
    <p:sldLayoutId id="2147483695" r:id="rId5"/>
    <p:sldLayoutId id="2147483684" r:id="rId6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384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4316" marR="0" indent="-274316" algn="l" defTabSz="1097269" rtl="0" eaLnBrk="1" fontAlgn="auto" latinLnBrk="0" hangingPunct="1">
        <a:lnSpc>
          <a:spcPct val="90000"/>
        </a:lnSpc>
        <a:spcBef>
          <a:spcPts val="1200"/>
        </a:spcBef>
        <a:spcAft>
          <a:spcPts val="0"/>
        </a:spcAft>
        <a:buClr>
          <a:srgbClr val="3B7792"/>
        </a:buClr>
        <a:buSzTx/>
        <a:buFont typeface="Arial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52" marR="0" indent="-274316" algn="l" defTabSz="1097269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>
          <a:srgbClr val="3B7792"/>
        </a:buClr>
        <a:buSzPct val="65000"/>
        <a:buFont typeface="Courier New" panose="02070309020205020404" pitchFamily="49" charset="0"/>
        <a:buChar char="o"/>
        <a:tabLst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371586" marR="0" indent="-274316" algn="l" defTabSz="1097269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>
          <a:srgbClr val="3B7792"/>
        </a:buClr>
        <a:buSzTx/>
        <a:buFont typeface="Arial"/>
        <a:buChar char="•"/>
        <a:tabLst/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21" marR="0" indent="-274316" algn="l" defTabSz="1097269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>
          <a:srgbClr val="3B7792"/>
        </a:buClr>
        <a:buSzPct val="70000"/>
        <a:buFont typeface="Courier New" panose="02070309020205020404" pitchFamily="49" charset="0"/>
        <a:buChar char="o"/>
        <a:tabLst/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55" marR="0" indent="-274316" algn="l" defTabSz="1097269" rtl="0" eaLnBrk="1" fontAlgn="auto" latinLnBrk="0" hangingPunct="1">
        <a:lnSpc>
          <a:spcPct val="90000"/>
        </a:lnSpc>
        <a:spcBef>
          <a:spcPts val="600"/>
        </a:spcBef>
        <a:spcAft>
          <a:spcPts val="0"/>
        </a:spcAft>
        <a:buClr>
          <a:srgbClr val="3B7792"/>
        </a:buClr>
        <a:buSzTx/>
        <a:buFont typeface="Arial"/>
        <a:buChar char="•"/>
        <a:tabLst/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8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1" indent="-228588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8" indent="-228588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B58B1-1F69-4F3D-94CA-85919FA245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400" y="137166"/>
            <a:ext cx="9144000" cy="1930400"/>
          </a:xfrm>
        </p:spPr>
        <p:txBody>
          <a:bodyPr>
            <a:normAutofit/>
          </a:bodyPr>
          <a:lstStyle/>
          <a:p>
            <a:r>
              <a:rPr lang="en-US" dirty="0"/>
              <a:t>Management of Subcontractor Default Through Insurance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5FC4CA-D585-4622-A7D3-0F3831F74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400" y="2159634"/>
            <a:ext cx="9144000" cy="3669666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Florida Bar </a:t>
            </a:r>
            <a:r>
              <a:rPr lang="en-US" dirty="0" err="1"/>
              <a:t>RPPTL</a:t>
            </a:r>
            <a:r>
              <a:rPr lang="en-US" dirty="0"/>
              <a:t> – Insurance and Surety Law Committee</a:t>
            </a:r>
          </a:p>
          <a:p>
            <a:r>
              <a:rPr lang="en-US" dirty="0"/>
              <a:t>Monday, January 28, 2019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Eric M. Gold, Counsel</a:t>
            </a:r>
          </a:p>
          <a:p>
            <a:r>
              <a:rPr lang="en-US" dirty="0"/>
              <a:t>Stephen S. Asay, Senior Associate</a:t>
            </a:r>
          </a:p>
          <a:p>
            <a:r>
              <a:rPr lang="en-US" dirty="0"/>
              <a:t>Pillsbury Winthrop Shaw Pittman LLP</a:t>
            </a:r>
          </a:p>
        </p:txBody>
      </p:sp>
    </p:spTree>
    <p:extLst>
      <p:ext uri="{BB962C8B-B14F-4D97-AF65-F5344CB8AC3E}">
        <p14:creationId xmlns:p14="http://schemas.microsoft.com/office/powerpoint/2010/main" val="2391499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8A61D-0591-49DC-8568-7DC6C1810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of Subcontractor Default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B25BB-0EA3-4085-BC1D-F44429B59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Surety Bonds</a:t>
            </a:r>
          </a:p>
          <a:p>
            <a:pPr lvl="1"/>
            <a:r>
              <a:rPr lang="en-US" dirty="0"/>
              <a:t>A surety product that indemnifies the </a:t>
            </a:r>
            <a:r>
              <a:rPr lang="en-US" dirty="0" err="1"/>
              <a:t>obligee</a:t>
            </a:r>
            <a:r>
              <a:rPr lang="en-US" dirty="0"/>
              <a:t> from a loss as a result of a specific subcontractor or supplier default</a:t>
            </a:r>
          </a:p>
          <a:p>
            <a:endParaRPr lang="en-US" dirty="0"/>
          </a:p>
          <a:p>
            <a:r>
              <a:rPr lang="en-US" dirty="0"/>
              <a:t>Subcontractor Default Insurance (SDI)</a:t>
            </a:r>
          </a:p>
          <a:p>
            <a:pPr lvl="1"/>
            <a:r>
              <a:rPr lang="en-US" dirty="0"/>
              <a:t>A blanket policy that indemnifies a general contractor from a loss incurred as a result of a default by an enrolled subcontractor or supplier on the project</a:t>
            </a:r>
          </a:p>
          <a:p>
            <a:pPr lvl="1"/>
            <a:r>
              <a:rPr lang="en-US" dirty="0"/>
              <a:t>Provides an alternative to individual subcontractors obtaining payment and performance bonds to guarantee contract performance</a:t>
            </a:r>
          </a:p>
        </p:txBody>
      </p:sp>
    </p:spTree>
    <p:extLst>
      <p:ext uri="{BB962C8B-B14F-4D97-AF65-F5344CB8AC3E}">
        <p14:creationId xmlns:p14="http://schemas.microsoft.com/office/powerpoint/2010/main" val="26781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9036B-BEE3-47D1-9913-FAE66539F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Bonds v. SDI:  Bonds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73AEDC-F2C1-4D36-AB7C-45C650D1F21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505450" y="1824991"/>
            <a:ext cx="5848350" cy="389001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Three-party relationship</a:t>
            </a:r>
          </a:p>
          <a:p>
            <a:r>
              <a:rPr lang="en-US" dirty="0"/>
              <a:t>Sub negotiates with surety; bond project-specific</a:t>
            </a:r>
          </a:p>
          <a:p>
            <a:r>
              <a:rPr lang="en-US" dirty="0"/>
              <a:t>GC pays sub for bonds and limits of coverage </a:t>
            </a:r>
          </a:p>
          <a:p>
            <a:r>
              <a:rPr lang="en-US" dirty="0"/>
              <a:t>Defaulted sub’s surety negotiates claim with GC</a:t>
            </a:r>
          </a:p>
          <a:p>
            <a:r>
              <a:rPr lang="en-US" dirty="0"/>
              <a:t>Surety’s customer is defaulted sub, not GC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EB636BB-28D8-47A3-837F-69D450082A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9967637"/>
              </p:ext>
            </p:extLst>
          </p:nvPr>
        </p:nvGraphicFramePr>
        <p:xfrm>
          <a:off x="838200" y="1825625"/>
          <a:ext cx="4210050" cy="3889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7708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9036B-BEE3-47D1-9913-FAE66539F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Bonds v. SDI:  SDI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73AEDC-F2C1-4D36-AB7C-45C650D1F21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505450" y="1824991"/>
            <a:ext cx="5848350" cy="389001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Two-party relationship</a:t>
            </a:r>
          </a:p>
          <a:p>
            <a:r>
              <a:rPr lang="en-US" dirty="0"/>
              <a:t>GC negotiates with SDI carrier; coverage typically term-specific</a:t>
            </a:r>
          </a:p>
          <a:p>
            <a:r>
              <a:rPr lang="en-US" dirty="0"/>
              <a:t>GC pays SDI carrier directly for insurance</a:t>
            </a:r>
          </a:p>
          <a:p>
            <a:r>
              <a:rPr lang="en-US" dirty="0"/>
              <a:t>SDI carrier indemnifies GC for covered loss</a:t>
            </a:r>
          </a:p>
          <a:p>
            <a:r>
              <a:rPr lang="en-US" dirty="0"/>
              <a:t>SDI carrier’s customer is GC, not defaulted sub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EB636BB-28D8-47A3-837F-69D450082A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2716727"/>
              </p:ext>
            </p:extLst>
          </p:nvPr>
        </p:nvGraphicFramePr>
        <p:xfrm>
          <a:off x="838200" y="1825625"/>
          <a:ext cx="4210050" cy="3889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4806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8A726-50E6-44DA-9E8D-2338487AF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SDI Programs:  Benefits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67C2B6-F377-4B53-95FB-8433A2FF9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GC has greater control</a:t>
            </a:r>
          </a:p>
          <a:p>
            <a:pPr lvl="1"/>
            <a:r>
              <a:rPr lang="en-US" dirty="0"/>
              <a:t>Controls subcontractor selection and qualification</a:t>
            </a:r>
          </a:p>
          <a:p>
            <a:pPr lvl="1"/>
            <a:r>
              <a:rPr lang="en-US" dirty="0"/>
              <a:t>Controls which jobs are covered</a:t>
            </a:r>
          </a:p>
          <a:p>
            <a:r>
              <a:rPr lang="en-US" dirty="0"/>
              <a:t>Enhanced protection</a:t>
            </a:r>
          </a:p>
          <a:p>
            <a:pPr lvl="1"/>
            <a:r>
              <a:rPr lang="en-US" dirty="0"/>
              <a:t>Coverage for certain Soft Costs (“Indirect Costs” subject to sub-limit)</a:t>
            </a:r>
          </a:p>
          <a:p>
            <a:pPr lvl="1"/>
            <a:r>
              <a:rPr lang="en-US" dirty="0"/>
              <a:t>Coverage extends to statute of repose</a:t>
            </a:r>
          </a:p>
          <a:p>
            <a:r>
              <a:rPr lang="en-US" dirty="0"/>
              <a:t>Profit Potential</a:t>
            </a:r>
          </a:p>
          <a:p>
            <a:pPr lvl="1"/>
            <a:r>
              <a:rPr lang="en-US" dirty="0"/>
              <a:t>Dual premium structure (fixed plus variable) rewards successful management</a:t>
            </a:r>
          </a:p>
          <a:p>
            <a:pPr lvl="1"/>
            <a:r>
              <a:rPr lang="en-US" dirty="0"/>
              <a:t>Good risk management and loss control can result in return of variable premium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204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9B6DB-67AE-4AF5-93D8-BBE429D7D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SDI Programs:  Drawbacks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DB865-2995-4A34-BF66-28EFD1344A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GC incurs additional overhead costs</a:t>
            </a:r>
          </a:p>
          <a:p>
            <a:pPr lvl="1"/>
            <a:r>
              <a:rPr lang="en-US" sz="2200" dirty="0"/>
              <a:t>Qualification and risk management</a:t>
            </a:r>
          </a:p>
          <a:p>
            <a:pPr lvl="1"/>
            <a:r>
              <a:rPr lang="en-US" sz="2200" dirty="0"/>
              <a:t>Billing and reporting</a:t>
            </a:r>
          </a:p>
          <a:p>
            <a:r>
              <a:rPr lang="en-US" sz="2700" dirty="0"/>
              <a:t>Deductible and co-payment obligations </a:t>
            </a:r>
          </a:p>
          <a:p>
            <a:pPr lvl="1"/>
            <a:r>
              <a:rPr lang="en-US" sz="2200" dirty="0"/>
              <a:t>Per loss </a:t>
            </a:r>
          </a:p>
          <a:p>
            <a:pPr lvl="1"/>
            <a:r>
              <a:rPr lang="en-US" sz="2200" dirty="0"/>
              <a:t>Aggregate</a:t>
            </a:r>
          </a:p>
          <a:p>
            <a:r>
              <a:rPr lang="en-US" sz="2700" dirty="0"/>
              <a:t>Limits may not be adequate</a:t>
            </a:r>
          </a:p>
          <a:p>
            <a:pPr lvl="1"/>
            <a:r>
              <a:rPr lang="en-US" sz="2200" dirty="0"/>
              <a:t>Large subcontracts</a:t>
            </a:r>
          </a:p>
          <a:p>
            <a:pPr lvl="1"/>
            <a:r>
              <a:rPr lang="en-US" sz="2200" dirty="0"/>
              <a:t>Defaulted subcontractor on multiple projects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578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E9AD5-0D57-46C9-B6EF-43E9D24EC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SDI Programs:  Insured GC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C3A0B-E7E0-487A-AC18-4A43A1415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Qualify all subcontractors covered by the SDI policy</a:t>
            </a:r>
          </a:p>
          <a:p>
            <a:r>
              <a:rPr lang="en-US" dirty="0"/>
              <a:t>Manage risk covered by the SDI policy</a:t>
            </a:r>
          </a:p>
          <a:p>
            <a:pPr lvl="1"/>
            <a:r>
              <a:rPr lang="en-US" dirty="0"/>
              <a:t>SDI best suited for use on negotiated projects where selection of subcontractors is based on qualification rather than the low responsive bid</a:t>
            </a:r>
          </a:p>
          <a:p>
            <a:r>
              <a:rPr lang="en-US" dirty="0"/>
              <a:t>Report subcontractor enrollment to broker/carrier</a:t>
            </a:r>
          </a:p>
          <a:p>
            <a:r>
              <a:rPr lang="en-US" dirty="0"/>
              <a:t>Cooperate with SDI carrier’s risk engineers</a:t>
            </a:r>
          </a:p>
        </p:txBody>
      </p:sp>
    </p:spTree>
    <p:extLst>
      <p:ext uri="{BB962C8B-B14F-4D97-AF65-F5344CB8AC3E}">
        <p14:creationId xmlns:p14="http://schemas.microsoft.com/office/powerpoint/2010/main" val="194209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52FD8-2625-447B-ABC9-48ED6E35D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0"/>
            <a:ext cx="10515600" cy="1325880"/>
          </a:xfrm>
        </p:spPr>
        <p:txBody>
          <a:bodyPr/>
          <a:lstStyle/>
          <a:p>
            <a:r>
              <a:rPr lang="en-US" dirty="0"/>
              <a:t>SDI Coverage Triggered by Default:  </a:t>
            </a:r>
            <a:br>
              <a:rPr lang="en-US" dirty="0"/>
            </a:br>
            <a:r>
              <a:rPr lang="en-US" dirty="0"/>
              <a:t>Direct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FD77C-12EE-45E8-8525-5BB657139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Costs within “four corners” of the subcontract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Costs of completing defaulted subcontractor’s work</a:t>
            </a:r>
          </a:p>
          <a:p>
            <a:pPr lvl="1"/>
            <a:r>
              <a:rPr lang="en-US" dirty="0"/>
              <a:t>Costs of correcting defaulted subcontractor’s defective work</a:t>
            </a:r>
          </a:p>
          <a:p>
            <a:pPr lvl="1"/>
            <a:r>
              <a:rPr lang="en-US" dirty="0"/>
              <a:t>Performance related</a:t>
            </a:r>
          </a:p>
          <a:p>
            <a:pPr lvl="1"/>
            <a:r>
              <a:rPr lang="en-US" dirty="0"/>
              <a:t>Quality (rip and tear)</a:t>
            </a:r>
          </a:p>
          <a:p>
            <a:pPr lvl="1"/>
            <a:r>
              <a:rPr lang="en-US" dirty="0"/>
              <a:t>Attorney and consultant fees</a:t>
            </a:r>
          </a:p>
          <a:p>
            <a:pPr lvl="1"/>
            <a:r>
              <a:rPr lang="en-US" dirty="0"/>
              <a:t>Amounts defaulted subcontractor is required to pay under contract to third parties</a:t>
            </a:r>
          </a:p>
          <a:p>
            <a:pPr lvl="1"/>
            <a:r>
              <a:rPr lang="en-US" dirty="0"/>
              <a:t>Investigation, adjustment, and other fees directly related to subcontractor’s default</a:t>
            </a:r>
          </a:p>
          <a:p>
            <a:pPr lvl="1"/>
            <a:r>
              <a:rPr lang="en-US" dirty="0"/>
              <a:t>Defense costs of default challenge</a:t>
            </a:r>
          </a:p>
          <a:p>
            <a:pPr lvl="1"/>
            <a:r>
              <a:rPr lang="en-US" dirty="0"/>
              <a:t>Acceleration costs of completing subcontractor’s work</a:t>
            </a:r>
          </a:p>
          <a:p>
            <a:pPr lvl="1"/>
            <a:r>
              <a:rPr lang="en-US" dirty="0"/>
              <a:t>Release of lien bond premiums</a:t>
            </a:r>
          </a:p>
        </p:txBody>
      </p:sp>
    </p:spTree>
    <p:extLst>
      <p:ext uri="{BB962C8B-B14F-4D97-AF65-F5344CB8AC3E}">
        <p14:creationId xmlns:p14="http://schemas.microsoft.com/office/powerpoint/2010/main" val="2232993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895B4-2F77-4251-9E89-BB68BA416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SDI Coverage Triggered by Default:  </a:t>
            </a:r>
            <a:br>
              <a:rPr lang="en-US" dirty="0"/>
            </a:br>
            <a:r>
              <a:rPr lang="en-US" dirty="0"/>
              <a:t>Indirect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A3927-FFEC-4DC1-9799-549040B7C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600" dirty="0"/>
              <a:t>Costs outside of “four corners” of the subcontract</a:t>
            </a:r>
          </a:p>
          <a:p>
            <a:r>
              <a:rPr lang="en-US" sz="2600" dirty="0"/>
              <a:t>Examples</a:t>
            </a:r>
          </a:p>
          <a:p>
            <a:pPr lvl="1"/>
            <a:r>
              <a:rPr lang="en-US" sz="2200" dirty="0"/>
              <a:t>Extended overhead of GC, owner, other subcontractors</a:t>
            </a:r>
          </a:p>
          <a:p>
            <a:pPr lvl="1"/>
            <a:r>
              <a:rPr lang="en-US" sz="2200" dirty="0"/>
              <a:t>Overall project acceleration costs (other than acceleration of defaulted subcontractor’s work)</a:t>
            </a:r>
          </a:p>
          <a:p>
            <a:pPr lvl="1"/>
            <a:r>
              <a:rPr lang="en-US" sz="2200" dirty="0"/>
              <a:t>Overall project delay</a:t>
            </a:r>
          </a:p>
          <a:p>
            <a:pPr lvl="1"/>
            <a:r>
              <a:rPr lang="en-US" sz="2200" dirty="0"/>
              <a:t>Productivity impact</a:t>
            </a:r>
          </a:p>
          <a:p>
            <a:pPr lvl="1"/>
            <a:r>
              <a:rPr lang="en-US" sz="2200" dirty="0"/>
              <a:t>Delay and disruption claims of other subcontractors</a:t>
            </a:r>
          </a:p>
          <a:p>
            <a:pPr lvl="1"/>
            <a:r>
              <a:rPr lang="en-US" sz="2200" dirty="0"/>
              <a:t>Liquidated damages</a:t>
            </a:r>
          </a:p>
          <a:p>
            <a:r>
              <a:rPr lang="en-US" sz="2600" dirty="0"/>
              <a:t>Indirect costs typically subject to sublimit ($5 million)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73943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7775D-04A1-43F3-828F-536A0D8B7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SDI Coverage Triggered by Default: </a:t>
            </a:r>
            <a:br>
              <a:rPr lang="en-US" dirty="0"/>
            </a:br>
            <a:r>
              <a:rPr lang="en-US" dirty="0"/>
              <a:t>Exhaustion of Subcontract Balance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3BC76-F972-451A-A43D-E254DD8D9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Costs incurred as a result of default must exceed full balance of subcontract and deductible</a:t>
            </a:r>
          </a:p>
          <a:p>
            <a:r>
              <a:rPr lang="en-US" dirty="0"/>
              <a:t>Submit interim proofs of loss</a:t>
            </a:r>
          </a:p>
          <a:p>
            <a:r>
              <a:rPr lang="en-US" dirty="0"/>
              <a:t>Covered costs not contemplated under the defaulted subcontract are recoverable</a:t>
            </a:r>
          </a:p>
        </p:txBody>
      </p:sp>
    </p:spTree>
    <p:extLst>
      <p:ext uri="{BB962C8B-B14F-4D97-AF65-F5344CB8AC3E}">
        <p14:creationId xmlns:p14="http://schemas.microsoft.com/office/powerpoint/2010/main" val="4141783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15BF1-1607-47AA-ADF9-EB1C1B7D7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Common SDI Exclusions:</a:t>
            </a:r>
            <a:br>
              <a:rPr lang="en-US" dirty="0"/>
            </a:br>
            <a:r>
              <a:rPr lang="en-US" dirty="0"/>
              <a:t>Subject to Negotiation/Specific Underwriting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3C86D-3941-4303-A057-1AC327DFA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Subcontractors providing professional services </a:t>
            </a:r>
            <a:br>
              <a:rPr lang="en-US" dirty="0"/>
            </a:br>
            <a:r>
              <a:rPr lang="en-US" dirty="0"/>
              <a:t>(generally if greater than 50% of costs are professional services)</a:t>
            </a:r>
          </a:p>
          <a:p>
            <a:r>
              <a:rPr lang="en-US" dirty="0"/>
              <a:t>Subcontracts or projects greater than 3 years in duration</a:t>
            </a:r>
          </a:p>
          <a:p>
            <a:r>
              <a:rPr lang="en-US" dirty="0"/>
              <a:t>Subcontracts greater than $40 million in value</a:t>
            </a:r>
          </a:p>
          <a:p>
            <a:r>
              <a:rPr lang="en-US" dirty="0"/>
              <a:t>Power projects</a:t>
            </a:r>
          </a:p>
          <a:p>
            <a:r>
              <a:rPr lang="en-US" dirty="0"/>
              <a:t>Residential projects</a:t>
            </a:r>
          </a:p>
        </p:txBody>
      </p:sp>
    </p:spTree>
    <p:extLst>
      <p:ext uri="{BB962C8B-B14F-4D97-AF65-F5344CB8AC3E}">
        <p14:creationId xmlns:p14="http://schemas.microsoft.com/office/powerpoint/2010/main" val="3665504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12686-11CE-48E6-BD14-8BC74BD29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SDI Exclusions:  </a:t>
            </a:r>
            <a:br>
              <a:rPr lang="en-US" dirty="0"/>
            </a:br>
            <a:r>
              <a:rPr lang="en-US" dirty="0"/>
              <a:t>Concurrent Causes of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96E99-BD21-4FD8-A6B6-CFE3C93DA4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Loss means costs and expenses . . . to the extent caused by </a:t>
            </a:r>
            <a:r>
              <a:rPr lang="en-US" u="sng" dirty="0"/>
              <a:t>and directly related to</a:t>
            </a:r>
            <a:r>
              <a:rPr lang="en-US" dirty="0"/>
              <a:t> a Default of Performance of a Subcontractor</a:t>
            </a:r>
          </a:p>
          <a:p>
            <a:r>
              <a:rPr lang="en-US" dirty="0"/>
              <a:t>No coverage for losses caused by the combination of a Default of Performance and another causative act, omission, or event</a:t>
            </a:r>
          </a:p>
          <a:p>
            <a:pPr lvl="1"/>
            <a:r>
              <a:rPr lang="en-US" dirty="0"/>
              <a:t>Professional errors</a:t>
            </a:r>
          </a:p>
          <a:p>
            <a:pPr lvl="1"/>
            <a:r>
              <a:rPr lang="en-US" dirty="0"/>
              <a:t>Excessive ground water</a:t>
            </a:r>
          </a:p>
          <a:p>
            <a:r>
              <a:rPr lang="en-US" dirty="0"/>
              <a:t>Concurrent delay</a:t>
            </a:r>
          </a:p>
        </p:txBody>
      </p:sp>
    </p:spTree>
    <p:extLst>
      <p:ext uri="{BB962C8B-B14F-4D97-AF65-F5344CB8AC3E}">
        <p14:creationId xmlns:p14="http://schemas.microsoft.com/office/powerpoint/2010/main" val="3065549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D7725-60C6-4F54-8CBB-6528472EF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Subrogation:  Rights and Recoveries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DD335-013C-4E4A-B169-68F8349891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SDI carriers have contractual subrogation rights </a:t>
            </a:r>
          </a:p>
          <a:p>
            <a:r>
              <a:rPr lang="en-US" dirty="0"/>
              <a:t>Order of recovery</a:t>
            </a:r>
          </a:p>
          <a:p>
            <a:pPr lvl="1"/>
            <a:r>
              <a:rPr lang="en-US" dirty="0"/>
              <a:t>Uninsured or excess losses</a:t>
            </a:r>
          </a:p>
          <a:p>
            <a:pPr lvl="1"/>
            <a:r>
              <a:rPr lang="en-US" dirty="0"/>
              <a:t>Covered losses</a:t>
            </a:r>
          </a:p>
          <a:p>
            <a:pPr lvl="1"/>
            <a:r>
              <a:rPr lang="en-US" dirty="0"/>
              <a:t>Deductibles and co-payments</a:t>
            </a:r>
          </a:p>
          <a:p>
            <a:r>
              <a:rPr lang="en-US" dirty="0"/>
              <a:t>Replenishment of limits</a:t>
            </a:r>
          </a:p>
          <a:p>
            <a:pPr lvl="1"/>
            <a:r>
              <a:rPr lang="en-US" dirty="0"/>
              <a:t>Amounts recovered by SDI carrier should replenish policy limits</a:t>
            </a:r>
          </a:p>
          <a:p>
            <a:pPr lvl="1"/>
            <a:r>
              <a:rPr lang="en-US" dirty="0"/>
              <a:t>Negotiate return of payments and other issues upfront</a:t>
            </a:r>
          </a:p>
        </p:txBody>
      </p:sp>
    </p:spTree>
    <p:extLst>
      <p:ext uri="{BB962C8B-B14F-4D97-AF65-F5344CB8AC3E}">
        <p14:creationId xmlns:p14="http://schemas.microsoft.com/office/powerpoint/2010/main" val="638987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D6A2E-1013-4099-8DBE-F5AC07BA9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Subrogation:  Pursuing Recovery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7CD0A-3305-4147-AB6B-99A26699D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Potential sources of recovery</a:t>
            </a:r>
          </a:p>
          <a:p>
            <a:pPr lvl="1"/>
            <a:r>
              <a:rPr lang="en-US" dirty="0"/>
              <a:t>Defaulted subcontractor or supplier</a:t>
            </a:r>
          </a:p>
          <a:p>
            <a:pPr lvl="1"/>
            <a:r>
              <a:rPr lang="en-US" dirty="0"/>
              <a:t>Insurance carriers of defaulted subcontractor or supplier</a:t>
            </a:r>
          </a:p>
          <a:p>
            <a:pPr lvl="1"/>
            <a:r>
              <a:rPr lang="en-US" dirty="0"/>
              <a:t>Insurance carriers of GC or owner (including CIPs)</a:t>
            </a:r>
          </a:p>
          <a:p>
            <a:r>
              <a:rPr lang="en-US" dirty="0"/>
              <a:t>Potential conflicts of interest</a:t>
            </a:r>
          </a:p>
          <a:p>
            <a:pPr lvl="1"/>
            <a:r>
              <a:rPr lang="en-US" dirty="0"/>
              <a:t>SDI carriers (as insurance companies) may have conflicts or be unable to make necessary coverage arguments</a:t>
            </a:r>
          </a:p>
          <a:p>
            <a:pPr lvl="1"/>
            <a:r>
              <a:rPr lang="en-US" dirty="0"/>
              <a:t>GC may be able to negotiate fee and recovery agreement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09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E72B6-8FEA-4640-89DB-8B303DEEB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628" y="1783959"/>
            <a:ext cx="464525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6000">
                <a:solidFill>
                  <a:schemeClr val="tx1"/>
                </a:solidFill>
              </a:rPr>
              <a:t>Subrogation Success Story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DF29414F-F4CE-4D07-83EC-6044E2F4EC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8" r="-1" b="-1"/>
          <a:stretch/>
        </p:blipFill>
        <p:spPr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937398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895579D5-FA78-41F4-A1C3-3AED27F5DA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97"/>
          <a:stretch/>
        </p:blipFill>
        <p:spPr>
          <a:xfrm>
            <a:off x="179188" y="0"/>
            <a:ext cx="4635737" cy="6858000"/>
          </a:xfrm>
          <a:prstGeom prst="rect">
            <a:avLst/>
          </a:prstGeom>
        </p:spPr>
      </p:pic>
      <p:pic>
        <p:nvPicPr>
          <p:cNvPr id="3" name="Content Placeholder 6">
            <a:extLst>
              <a:ext uri="{FF2B5EF4-FFF2-40B4-BE49-F238E27FC236}">
                <a16:creationId xmlns:a16="http://schemas.microsoft.com/office/drawing/2014/main" id="{476AF2E5-6985-4CA6-BF84-12186EA234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69"/>
          <a:stretch/>
        </p:blipFill>
        <p:spPr bwMode="auto">
          <a:xfrm>
            <a:off x="5054277" y="0"/>
            <a:ext cx="46637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9925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AB33CE4C-CB67-4021-8473-D4DBF92DEF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93" r="6913"/>
          <a:stretch/>
        </p:blipFill>
        <p:spPr>
          <a:xfrm>
            <a:off x="95250" y="1371600"/>
            <a:ext cx="5778516" cy="4114800"/>
          </a:xfrm>
          <a:prstGeom prst="rect">
            <a:avLst/>
          </a:prstGeo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2E210FCB-6018-4CD8-B2E0-E6DFC13A69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11" r="3279"/>
          <a:stretch/>
        </p:blipFill>
        <p:spPr>
          <a:xfrm>
            <a:off x="6091386" y="1371600"/>
            <a:ext cx="6005364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013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5441B57F-9063-48F6-B8F0-0B38176CD6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" y="13447"/>
            <a:ext cx="4350871" cy="32631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C66467-E712-41F9-92AE-0152C0F2F3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0" y="0"/>
            <a:ext cx="4368800" cy="3276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B34179-04EB-4AEC-9480-77A6DF7063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400"/>
            <a:ext cx="4368800" cy="3276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4406ED-FC8A-490F-8B62-A8354010C5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0" y="3581400"/>
            <a:ext cx="43688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29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2">
            <a:extLst>
              <a:ext uri="{FF2B5EF4-FFF2-40B4-BE49-F238E27FC236}">
                <a16:creationId xmlns:a16="http://schemas.microsoft.com/office/drawing/2014/main" id="{AE3D1EAD-7575-4DC8-9B6C-21583D8601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" y="0"/>
            <a:ext cx="4572000" cy="3429000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1987C91F-A000-474B-B88D-0D0FDDA004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846" y="0"/>
            <a:ext cx="4571999" cy="3429000"/>
          </a:xfrm>
          <a:prstGeom prst="rect">
            <a:avLst/>
          </a:prstGeom>
        </p:spPr>
      </p:pic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6B58FB69-F350-4FE3-BB5F-DE01F5D53A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2" y="3429000"/>
            <a:ext cx="4571998" cy="3429000"/>
          </a:xfrm>
          <a:prstGeom prst="rect">
            <a:avLst/>
          </a:prstGeom>
        </p:spPr>
      </p:pic>
      <p:pic>
        <p:nvPicPr>
          <p:cNvPr id="11" name="Content Placeholder 2">
            <a:extLst>
              <a:ext uri="{FF2B5EF4-FFF2-40B4-BE49-F238E27FC236}">
                <a16:creationId xmlns:a16="http://schemas.microsoft.com/office/drawing/2014/main" id="{C9AACEB1-7153-439C-BBD1-F85C5A1E94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846" y="3429000"/>
            <a:ext cx="457199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059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895DD307-3DB6-44DA-951F-9FA36FDDBF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228600"/>
            <a:ext cx="4800600" cy="6400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90D7E6-19DD-49FC-86BA-08F47CFEA5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675" y="228600"/>
            <a:ext cx="48006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065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2">
            <a:extLst>
              <a:ext uri="{FF2B5EF4-FFF2-40B4-BE49-F238E27FC236}">
                <a16:creationId xmlns:a16="http://schemas.microsoft.com/office/drawing/2014/main" id="{058FF637-E1AC-406A-ADB5-FE4A72D375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-1"/>
            <a:ext cx="4389120" cy="3291840"/>
          </a:xfrm>
          <a:prstGeom prst="rect">
            <a:avLst/>
          </a:prstGeom>
        </p:spPr>
      </p:pic>
      <p:pic>
        <p:nvPicPr>
          <p:cNvPr id="5" name="Content Placeholder 2">
            <a:extLst>
              <a:ext uri="{FF2B5EF4-FFF2-40B4-BE49-F238E27FC236}">
                <a16:creationId xmlns:a16="http://schemas.microsoft.com/office/drawing/2014/main" id="{BB52C601-AB62-4C5E-B4D8-F8F99E8DB0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3566162"/>
            <a:ext cx="4389120" cy="3291840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3B3D3D5C-07DB-4164-9413-B2BEEFD6A41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0"/>
          <a:stretch/>
        </p:blipFill>
        <p:spPr>
          <a:xfrm>
            <a:off x="4895850" y="0"/>
            <a:ext cx="48499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208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2">
            <a:extLst>
              <a:ext uri="{FF2B5EF4-FFF2-40B4-BE49-F238E27FC236}">
                <a16:creationId xmlns:a16="http://schemas.microsoft.com/office/drawing/2014/main" id="{F158259F-AA85-450E-9411-C3C738FE8C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228600"/>
            <a:ext cx="4800600" cy="6400800"/>
          </a:xfrm>
          <a:prstGeom prst="rect">
            <a:avLst/>
          </a:prstGeom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D9AEFB30-4100-4C32-8038-BF255C7BA1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152" y="228600"/>
            <a:ext cx="48006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061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4B5DBACE-2BC3-40A7-A56C-085C24AE06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228600"/>
            <a:ext cx="4780843" cy="6400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7E726C-400F-44E9-9E7C-1C56CFAD90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393" y="228600"/>
            <a:ext cx="478084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773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B0A6D-E039-4A9C-ABA4-67C156A15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Subrogation Success Story:</a:t>
            </a:r>
            <a:br>
              <a:rPr lang="en-US" dirty="0"/>
            </a:br>
            <a:r>
              <a:rPr lang="en-US" dirty="0"/>
              <a:t>Damages Recovered from OCIP GL Carrier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F4B5A-B448-4F7A-BB23-096F6950A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amounts reimbursed by SDI carrier:		$23.1 million</a:t>
            </a:r>
          </a:p>
          <a:p>
            <a:r>
              <a:rPr lang="en-US" dirty="0"/>
              <a:t>All amounts paid by GC but not reimbursed:	$750,000</a:t>
            </a:r>
          </a:p>
          <a:p>
            <a:pPr lvl="1"/>
            <a:r>
              <a:rPr lang="en-US" dirty="0"/>
              <a:t>Amounts submitted to SDI carrier but not yet reimbursed</a:t>
            </a:r>
          </a:p>
          <a:p>
            <a:pPr lvl="1"/>
            <a:r>
              <a:rPr lang="en-US" dirty="0"/>
              <a:t>Projected remaining costs</a:t>
            </a:r>
          </a:p>
          <a:p>
            <a:r>
              <a:rPr lang="en-US" dirty="0"/>
              <a:t>GC’s deductible and co-payment:			$950,000</a:t>
            </a:r>
          </a:p>
          <a:p>
            <a:r>
              <a:rPr lang="en-US" dirty="0"/>
              <a:t>Pre- and post-judgment interest:			$3.2 million</a:t>
            </a:r>
          </a:p>
          <a:p>
            <a:r>
              <a:rPr lang="en-US" dirty="0"/>
              <a:t>Attorneys’ fees, expert fees, and costs:		$1.1 million</a:t>
            </a:r>
          </a:p>
        </p:txBody>
      </p:sp>
    </p:spTree>
    <p:extLst>
      <p:ext uri="{BB962C8B-B14F-4D97-AF65-F5344CB8AC3E}">
        <p14:creationId xmlns:p14="http://schemas.microsoft.com/office/powerpoint/2010/main" val="37239796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AAF00-C1AA-4055-B1AE-2A1E05ACF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Subrogation Success Story:</a:t>
            </a:r>
            <a:br>
              <a:rPr lang="en-US" dirty="0"/>
            </a:br>
            <a:r>
              <a:rPr lang="en-US" dirty="0"/>
              <a:t>Impact on Florida Insurance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1450F-7500-4ED1-AA04-28E6DF27F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Standing for GC to pursue assigned subrogation rights</a:t>
            </a:r>
          </a:p>
          <a:p>
            <a:pPr lvl="1"/>
            <a:r>
              <a:rPr lang="en-US" dirty="0"/>
              <a:t>Reduced SDI policy limits were sufficient injury</a:t>
            </a:r>
          </a:p>
          <a:p>
            <a:r>
              <a:rPr lang="en-US" dirty="0"/>
              <a:t>Coverage for mitigation costs under GL</a:t>
            </a:r>
          </a:p>
          <a:p>
            <a:pPr lvl="1"/>
            <a:r>
              <a:rPr lang="en-US" dirty="0"/>
              <a:t>“the complete replacement of defective subcontractor work may be covered when necessary to effectively repair ongoing damage to otherwise non-defective work”</a:t>
            </a:r>
          </a:p>
          <a:p>
            <a:r>
              <a:rPr lang="en-US" dirty="0"/>
              <a:t>No proration of coverage between GL and SDI</a:t>
            </a:r>
          </a:p>
          <a:p>
            <a:pPr lvl="1"/>
            <a:r>
              <a:rPr lang="en-US" dirty="0"/>
              <a:t>Cannot compare GL and SDI because they insure different parties and risks</a:t>
            </a:r>
          </a:p>
          <a:p>
            <a:pPr lvl="1"/>
            <a:r>
              <a:rPr lang="en-US" dirty="0"/>
              <a:t>GL carriers should have paid before SDI</a:t>
            </a:r>
          </a:p>
        </p:txBody>
      </p:sp>
    </p:spTree>
    <p:extLst>
      <p:ext uri="{BB962C8B-B14F-4D97-AF65-F5344CB8AC3E}">
        <p14:creationId xmlns:p14="http://schemas.microsoft.com/office/powerpoint/2010/main" val="1323133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6E11A-FCEA-4328-9869-522310E8C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in the SDI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CAA1E-0315-4FA9-87F0-3B6FFA934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Increasing number of SDI carriers</a:t>
            </a:r>
          </a:p>
          <a:p>
            <a:pPr lvl="1"/>
            <a:r>
              <a:rPr lang="en-US" dirty="0"/>
              <a:t>Zurich created SDI (“</a:t>
            </a:r>
            <a:r>
              <a:rPr lang="en-US" dirty="0" err="1"/>
              <a:t>Subguard</a:t>
            </a:r>
            <a:r>
              <a:rPr lang="en-US" dirty="0"/>
              <a:t>”) about 25 years ago</a:t>
            </a:r>
          </a:p>
          <a:p>
            <a:pPr lvl="1"/>
            <a:r>
              <a:rPr lang="en-US" dirty="0"/>
              <a:t>SDI now offered by Arch and </a:t>
            </a:r>
            <a:r>
              <a:rPr lang="en-US" dirty="0" err="1"/>
              <a:t>Axa</a:t>
            </a:r>
            <a:r>
              <a:rPr lang="en-US" dirty="0"/>
              <a:t> XL; other carriers considering market</a:t>
            </a:r>
          </a:p>
          <a:p>
            <a:r>
              <a:rPr lang="en-US" dirty="0"/>
              <a:t>Increase in large project activity and industry loss trends concerning to SDI carriers</a:t>
            </a:r>
          </a:p>
          <a:p>
            <a:pPr lvl="1"/>
            <a:r>
              <a:rPr lang="en-US" dirty="0"/>
              <a:t>Limiting types of damages covered (e.g., no coverage for resulting property damage that should be covered by GL)</a:t>
            </a:r>
          </a:p>
          <a:p>
            <a:pPr lvl="1"/>
            <a:r>
              <a:rPr lang="en-US" dirty="0"/>
              <a:t>Selecting projects more stringently; focusing on prequalification </a:t>
            </a:r>
          </a:p>
          <a:p>
            <a:pPr lvl="1"/>
            <a:r>
              <a:rPr lang="en-US" dirty="0"/>
              <a:t>Shorter tails available (5 years or less); attempt to mirror bonds more closely</a:t>
            </a:r>
          </a:p>
          <a:p>
            <a:pPr lvl="1"/>
            <a:r>
              <a:rPr lang="en-US" dirty="0"/>
              <a:t>Rates and retentions increasing</a:t>
            </a:r>
          </a:p>
        </p:txBody>
      </p:sp>
    </p:spTree>
    <p:extLst>
      <p:ext uri="{BB962C8B-B14F-4D97-AF65-F5344CB8AC3E}">
        <p14:creationId xmlns:p14="http://schemas.microsoft.com/office/powerpoint/2010/main" val="7717964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E59F4-0D1E-4157-AA05-C7BA9D17C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65606-F5D6-412D-8383-CED24241B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Certain risks/projects may be specifically underwritten; common exclusions may be negotiated</a:t>
            </a:r>
          </a:p>
          <a:p>
            <a:r>
              <a:rPr lang="en-US" dirty="0"/>
              <a:t>SDI should not be used to cover subs that cannot obtain traditional bonds (and thus are a significant default risk)</a:t>
            </a:r>
          </a:p>
          <a:p>
            <a:r>
              <a:rPr lang="en-US" dirty="0"/>
              <a:t>SDI allows for quicker recovery, but care must be taken to timely identify and declare a material “default” as defined by the policy</a:t>
            </a:r>
          </a:p>
          <a:p>
            <a:r>
              <a:rPr lang="en-US" dirty="0"/>
              <a:t>Protect SDI carrier’s subrogation rights</a:t>
            </a:r>
          </a:p>
          <a:p>
            <a:pPr lvl="1"/>
            <a:r>
              <a:rPr lang="en-US" dirty="0"/>
              <a:t>Monies recovered replenish limits of the policy</a:t>
            </a:r>
          </a:p>
          <a:p>
            <a:pPr lvl="1"/>
            <a:r>
              <a:rPr lang="en-US" dirty="0"/>
              <a:t>Sufficient recoveries may reimburse additional out-of-pocket losses</a:t>
            </a:r>
          </a:p>
        </p:txBody>
      </p:sp>
    </p:spTree>
    <p:extLst>
      <p:ext uri="{BB962C8B-B14F-4D97-AF65-F5344CB8AC3E}">
        <p14:creationId xmlns:p14="http://schemas.microsoft.com/office/powerpoint/2010/main" val="2203779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C2171-4CB7-4067-B6BD-C7200A2B1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067F5-36EA-481A-84B5-37F964F4C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SDI policies are reimbursement policies</a:t>
            </a:r>
          </a:p>
          <a:p>
            <a:pPr lvl="1"/>
            <a:r>
              <a:rPr lang="en-US" dirty="0"/>
              <a:t>Costs must be expended and proved before reimbursement</a:t>
            </a:r>
          </a:p>
          <a:p>
            <a:pPr lvl="1"/>
            <a:r>
              <a:rPr lang="en-US" dirty="0"/>
              <a:t>Promises to pay or contingent costs create problems; may go unreimbursed</a:t>
            </a:r>
          </a:p>
          <a:p>
            <a:r>
              <a:rPr lang="en-US" dirty="0"/>
              <a:t>QCs should carefully document damages </a:t>
            </a:r>
          </a:p>
          <a:p>
            <a:pPr lvl="1"/>
            <a:r>
              <a:rPr lang="en-US" dirty="0"/>
              <a:t>Be mindful of how costs are bucketed and set up separate cost codes for damages flowing directly from the default</a:t>
            </a:r>
          </a:p>
          <a:p>
            <a:pPr lvl="2"/>
            <a:r>
              <a:rPr lang="en-US" dirty="0"/>
              <a:t>Direct costs typically subject to policy limit</a:t>
            </a:r>
          </a:p>
          <a:p>
            <a:pPr lvl="2"/>
            <a:r>
              <a:rPr lang="en-US" dirty="0"/>
              <a:t>Indirect costs typically subject to sublimit (e.g., $5 million)</a:t>
            </a:r>
          </a:p>
          <a:p>
            <a:pPr lvl="1"/>
            <a:r>
              <a:rPr lang="en-US" dirty="0"/>
              <a:t>SDI carriers require very detailed documentation to justify reimbursement of costs incurred (but documentation that is typically available)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2039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97B9A-C6AA-4BAE-80AD-BA40CC673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6EBB5-A590-4976-85AE-421610A40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Eric M. Gold</a:t>
            </a:r>
          </a:p>
          <a:p>
            <a:pPr marL="0" indent="0">
              <a:buNone/>
            </a:pPr>
            <a:r>
              <a:rPr lang="en-US" dirty="0"/>
              <a:t>eric.gold@pillsburylaw.com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Stephen S. Asay</a:t>
            </a:r>
          </a:p>
          <a:p>
            <a:pPr marL="0" indent="0">
              <a:buNone/>
            </a:pPr>
            <a:r>
              <a:rPr lang="en-US" dirty="0"/>
              <a:t>stephen.asay@pillsburylaw.com</a:t>
            </a:r>
          </a:p>
        </p:txBody>
      </p:sp>
    </p:spTree>
    <p:extLst>
      <p:ext uri="{BB962C8B-B14F-4D97-AF65-F5344CB8AC3E}">
        <p14:creationId xmlns:p14="http://schemas.microsoft.com/office/powerpoint/2010/main" val="295868842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Pillsbury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5CCDD"/>
      </a:accent1>
      <a:accent2>
        <a:srgbClr val="C16658"/>
      </a:accent2>
      <a:accent3>
        <a:srgbClr val="92C498"/>
      </a:accent3>
      <a:accent4>
        <a:srgbClr val="3B7792"/>
      </a:accent4>
      <a:accent5>
        <a:srgbClr val="B84636"/>
      </a:accent5>
      <a:accent6>
        <a:srgbClr val="72AB74"/>
      </a:accent6>
      <a:hlink>
        <a:srgbClr val="95CCDD"/>
      </a:hlink>
      <a:folHlink>
        <a:srgbClr val="5B9BD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Theme" id="{822C117D-C97F-415F-A4B9-41198F9DCB6F}" vid="{9E48E9D6-6159-441B-B8C7-9B47BC1584BD}"/>
    </a:ext>
  </a:extLst>
</a:theme>
</file>

<file path=ppt/theme/theme2.xml><?xml version="1.0" encoding="utf-8"?>
<a:theme xmlns:a="http://schemas.openxmlformats.org/drawingml/2006/main" name="Alternate Firm Green Template Layout">
  <a:themeElements>
    <a:clrScheme name="Pillsbury">
      <a:dk1>
        <a:sysClr val="windowText" lastClr="000000"/>
      </a:dk1>
      <a:lt1>
        <a:sysClr val="window" lastClr="FFFFFF"/>
      </a:lt1>
      <a:dk2>
        <a:srgbClr val="72AB74"/>
      </a:dk2>
      <a:lt2>
        <a:srgbClr val="E7E6E6"/>
      </a:lt2>
      <a:accent1>
        <a:srgbClr val="92C498"/>
      </a:accent1>
      <a:accent2>
        <a:srgbClr val="C16658"/>
      </a:accent2>
      <a:accent3>
        <a:srgbClr val="95CCDD"/>
      </a:accent3>
      <a:accent4>
        <a:srgbClr val="3B7792"/>
      </a:accent4>
      <a:accent5>
        <a:srgbClr val="B84636"/>
      </a:accent5>
      <a:accent6>
        <a:srgbClr val="355936"/>
      </a:accent6>
      <a:hlink>
        <a:srgbClr val="92C498"/>
      </a:hlink>
      <a:folHlink>
        <a:srgbClr val="72AB74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illsbury2017_16x9.potx" id="{4366A374-2867-4365-87C9-B0B1C7C99892}" vid="{B572D70C-5A27-4EB9-B25A-59C49811538C}"/>
    </a:ext>
  </a:extLst>
</a:theme>
</file>

<file path=ppt/theme/theme3.xml><?xml version="1.0" encoding="utf-8"?>
<a:theme xmlns:a="http://schemas.openxmlformats.org/drawingml/2006/main" name="Alternate Firm Red Template layout">
  <a:themeElements>
    <a:clrScheme name="Pillsbury">
      <a:dk1>
        <a:sysClr val="windowText" lastClr="000000"/>
      </a:dk1>
      <a:lt1>
        <a:sysClr val="window" lastClr="FFFFFF"/>
      </a:lt1>
      <a:dk2>
        <a:srgbClr val="C16658"/>
      </a:dk2>
      <a:lt2>
        <a:srgbClr val="E7E6E6"/>
      </a:lt2>
      <a:accent1>
        <a:srgbClr val="D9A39A"/>
      </a:accent1>
      <a:accent2>
        <a:srgbClr val="C16658"/>
      </a:accent2>
      <a:accent3>
        <a:srgbClr val="95CCDD"/>
      </a:accent3>
      <a:accent4>
        <a:srgbClr val="3B7792"/>
      </a:accent4>
      <a:accent5>
        <a:srgbClr val="B84636"/>
      </a:accent5>
      <a:accent6>
        <a:srgbClr val="92C498"/>
      </a:accent6>
      <a:hlink>
        <a:srgbClr val="C16658"/>
      </a:hlink>
      <a:folHlink>
        <a:srgbClr val="B8463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illsbury2017_16x9.potx" id="{4366A374-2867-4365-87C9-B0B1C7C99892}" vid="{5BAB3AD1-4BE2-4AE0-A459-3DE8C7522412}"/>
    </a:ext>
  </a:extLst>
</a:theme>
</file>

<file path=ppt/theme/theme4.xml><?xml version="1.0" encoding="utf-8"?>
<a:theme xmlns:a="http://schemas.openxmlformats.org/drawingml/2006/main" name="Co-Sponsored Layout">
  <a:themeElements>
    <a:clrScheme name="Pillsbury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5CCDD"/>
      </a:accent1>
      <a:accent2>
        <a:srgbClr val="C16658"/>
      </a:accent2>
      <a:accent3>
        <a:srgbClr val="92C498"/>
      </a:accent3>
      <a:accent4>
        <a:srgbClr val="3B7792"/>
      </a:accent4>
      <a:accent5>
        <a:srgbClr val="B84636"/>
      </a:accent5>
      <a:accent6>
        <a:srgbClr val="72AB74"/>
      </a:accent6>
      <a:hlink>
        <a:srgbClr val="95CCDD"/>
      </a:hlink>
      <a:folHlink>
        <a:srgbClr val="5B9BD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illsbury2017_16x9.potx" id="{4366A374-2867-4365-87C9-B0B1C7C99892}" vid="{8861E5E0-8F64-45B6-BFA1-6995E78CB190}"/>
    </a:ext>
  </a:extLst>
</a:theme>
</file>

<file path=ppt/theme/theme5.xml><?xml version="1.0" encoding="utf-8"?>
<a:theme xmlns:a="http://schemas.openxmlformats.org/drawingml/2006/main" name="Alternate Firm White Background Template Layout">
  <a:themeElements>
    <a:clrScheme name="Pillsbury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5CCDD"/>
      </a:accent1>
      <a:accent2>
        <a:srgbClr val="C16658"/>
      </a:accent2>
      <a:accent3>
        <a:srgbClr val="92C498"/>
      </a:accent3>
      <a:accent4>
        <a:srgbClr val="3B7792"/>
      </a:accent4>
      <a:accent5>
        <a:srgbClr val="B84636"/>
      </a:accent5>
      <a:accent6>
        <a:srgbClr val="72AB74"/>
      </a:accent6>
      <a:hlink>
        <a:srgbClr val="95CCDD"/>
      </a:hlink>
      <a:folHlink>
        <a:srgbClr val="5B9BD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illsbury2017_16x9.potx" id="{4366A374-2867-4365-87C9-B0B1C7C99892}" vid="{27AFD71D-FBD7-42D9-8701-6207BF16FCB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1108</Words>
  <Application>Microsoft Office PowerPoint</Application>
  <PresentationFormat>Widescreen</PresentationFormat>
  <Paragraphs>165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Calibri</vt:lpstr>
      <vt:lpstr>Calibri Light</vt:lpstr>
      <vt:lpstr>Courier New</vt:lpstr>
      <vt:lpstr>Default Theme</vt:lpstr>
      <vt:lpstr>Alternate Firm Green Template Layout</vt:lpstr>
      <vt:lpstr>Alternate Firm Red Template layout</vt:lpstr>
      <vt:lpstr>Co-Sponsored Layout</vt:lpstr>
      <vt:lpstr>Alternate Firm White Background Template Layout</vt:lpstr>
      <vt:lpstr>Management of Subcontractor Default Through Insurance</vt:lpstr>
      <vt:lpstr>Management of Subcontractor Default</vt:lpstr>
      <vt:lpstr>Bonds v. SDI:  Bonds</vt:lpstr>
      <vt:lpstr>Bonds v. SDI:  SDI</vt:lpstr>
      <vt:lpstr>SDI Programs:  Benefits</vt:lpstr>
      <vt:lpstr>SDI Programs:  Drawbacks</vt:lpstr>
      <vt:lpstr>SDI Programs:  Insured GC Responsibilities</vt:lpstr>
      <vt:lpstr>SDI Coverage Triggered by Default:   Direct Costs</vt:lpstr>
      <vt:lpstr>SDI Coverage Triggered by Default:   Indirect Costs</vt:lpstr>
      <vt:lpstr>SDI Coverage Triggered by Default:  Exhaustion of Subcontract Balance</vt:lpstr>
      <vt:lpstr>Common SDI Exclusions: Subject to Negotiation/Specific Underwriting</vt:lpstr>
      <vt:lpstr>Common SDI Exclusions:   Concurrent Causes of Loss</vt:lpstr>
      <vt:lpstr>Subrogation:  Rights and Recoveries</vt:lpstr>
      <vt:lpstr>Subrogation:  Pursuing Recovery</vt:lpstr>
      <vt:lpstr>Subrogation Success 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Subrogation Success Story: Damages Recovered from OCIP GL Carrier</vt:lpstr>
      <vt:lpstr>Subrogation Success Story: Impact on Florida Insurance Law</vt:lpstr>
      <vt:lpstr>Changes in the SDI Market</vt:lpstr>
      <vt:lpstr>Takeaways</vt:lpstr>
      <vt:lpstr>Takeaways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Subcontractor Default Through Insurance</dc:title>
  <dc:creator>Meyer, Michael</dc:creator>
  <cp:lastModifiedBy>Meyer, Michael</cp:lastModifiedBy>
  <cp:revision>1</cp:revision>
  <dcterms:modified xsi:type="dcterms:W3CDTF">2019-01-25T22:34:23Z</dcterms:modified>
</cp:coreProperties>
</file>