
<file path=[Content_Types].xml><?xml version="1.0" encoding="utf-8"?>
<Types xmlns="http://schemas.openxmlformats.org/package/2006/content-types">
  <Default Extension="jfif" ContentType="image/jpeg"/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50" r:id="rId2"/>
    <p:sldId id="377" r:id="rId3"/>
    <p:sldId id="402" r:id="rId4"/>
    <p:sldId id="423" r:id="rId5"/>
    <p:sldId id="386" r:id="rId6"/>
    <p:sldId id="415" r:id="rId7"/>
    <p:sldId id="406" r:id="rId8"/>
    <p:sldId id="369" r:id="rId9"/>
    <p:sldId id="425" r:id="rId10"/>
    <p:sldId id="376" r:id="rId11"/>
    <p:sldId id="419" r:id="rId12"/>
    <p:sldId id="396" r:id="rId13"/>
    <p:sldId id="352" r:id="rId14"/>
    <p:sldId id="370" r:id="rId15"/>
    <p:sldId id="403" r:id="rId16"/>
    <p:sldId id="404" r:id="rId17"/>
    <p:sldId id="412" r:id="rId18"/>
    <p:sldId id="405" r:id="rId19"/>
    <p:sldId id="399" r:id="rId20"/>
    <p:sldId id="394" r:id="rId21"/>
    <p:sldId id="400" r:id="rId22"/>
    <p:sldId id="378" r:id="rId23"/>
    <p:sldId id="407" r:id="rId24"/>
    <p:sldId id="395" r:id="rId25"/>
    <p:sldId id="414" r:id="rId26"/>
    <p:sldId id="413" r:id="rId27"/>
    <p:sldId id="409" r:id="rId28"/>
    <p:sldId id="420" r:id="rId29"/>
    <p:sldId id="401" r:id="rId30"/>
    <p:sldId id="421" r:id="rId31"/>
    <p:sldId id="424" r:id="rId32"/>
    <p:sldId id="422" r:id="rId33"/>
    <p:sldId id="417" r:id="rId34"/>
    <p:sldId id="418" r:id="rId35"/>
    <p:sldId id="411" r:id="rId36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7580" autoAdjust="0"/>
  </p:normalViewPr>
  <p:slideViewPr>
    <p:cSldViewPr>
      <p:cViewPr varScale="1">
        <p:scale>
          <a:sx n="102" d="100"/>
          <a:sy n="102" d="100"/>
        </p:scale>
        <p:origin x="150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674" y="-91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12329" cy="462120"/>
          </a:xfrm>
          <a:prstGeom prst="rect">
            <a:avLst/>
          </a:prstGeom>
        </p:spPr>
        <p:txBody>
          <a:bodyPr vert="horz" lIns="90741" tIns="45371" rIns="90741" bIns="4537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76" y="0"/>
            <a:ext cx="3012329" cy="462120"/>
          </a:xfrm>
          <a:prstGeom prst="rect">
            <a:avLst/>
          </a:prstGeom>
        </p:spPr>
        <p:txBody>
          <a:bodyPr vert="horz" lIns="90741" tIns="45371" rIns="90741" bIns="45371" rtlCol="0"/>
          <a:lstStyle>
            <a:lvl1pPr algn="r">
              <a:defRPr sz="1200"/>
            </a:lvl1pPr>
          </a:lstStyle>
          <a:p>
            <a:fld id="{30E03D08-C662-44B7-85F0-F18BE0E8A2BF}" type="datetimeFigureOut">
              <a:rPr lang="en-US" smtClean="0"/>
              <a:pPr/>
              <a:t>6/12/2020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772378"/>
            <a:ext cx="3012329" cy="462120"/>
          </a:xfrm>
          <a:prstGeom prst="rect">
            <a:avLst/>
          </a:prstGeom>
        </p:spPr>
        <p:txBody>
          <a:bodyPr vert="horz" lIns="90741" tIns="45371" rIns="90741" bIns="4537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76" y="8772378"/>
            <a:ext cx="3012329" cy="462120"/>
          </a:xfrm>
          <a:prstGeom prst="rect">
            <a:avLst/>
          </a:prstGeom>
        </p:spPr>
        <p:txBody>
          <a:bodyPr vert="horz" lIns="90741" tIns="45371" rIns="90741" bIns="45371" rtlCol="0" anchor="b"/>
          <a:lstStyle>
            <a:lvl1pPr algn="r">
              <a:defRPr sz="1200"/>
            </a:lvl1pPr>
          </a:lstStyle>
          <a:p>
            <a:fld id="{0015DF68-9E96-40E1-8A6F-17F4896C12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91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" y="0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178" y="0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2150"/>
            <a:ext cx="4616450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642" y="4387772"/>
            <a:ext cx="5558801" cy="415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" y="8772378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178" y="8772378"/>
            <a:ext cx="3012329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423DC9D-A293-4530-835E-8D72E1AA92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61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63C2F-515D-40B3-9223-52BAFB579E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6E1C0-5B2C-4278-AD9B-2EDFECED90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41FDA-AE63-4660-A48D-A769636E82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620433-04A6-4EE3-952E-7964F8964B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B9118-ED52-4BF0-A61F-4BD61A4F94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D4BA97-B82C-4022-8021-CA2EEEDC88D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65C87-4FD5-418D-918F-32910193AD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EFC4A-17F8-4B98-9275-9E9064E127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275A0-DC56-4870-B7E1-DF39091DD2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4DEAF-8DFB-4DC3-8515-A566AAD92E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522AA-6BD9-453D-8142-9B05541B8C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236310-4190-4B1F-92E3-0CFEF6ABB3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A4F505C-8AC5-4BFF-B2F4-156E6C1E4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9.xml"/><Relationship Id="rId1" Type="http://schemas.openxmlformats.org/officeDocument/2006/relationships/video" Target="https://www.youtube.com/embed/QgQewka4o6Q?rel=0;start=0;end=35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1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f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828800"/>
            <a:ext cx="8153400" cy="327025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FF00"/>
                </a:solidFill>
              </a:rPr>
              <a:t>The Drones are Coming</a:t>
            </a:r>
            <a:r>
              <a:rPr lang="en-US" sz="4000" b="1" dirty="0" smtClean="0">
                <a:solidFill>
                  <a:srgbClr val="FFFF00"/>
                </a:solidFill>
              </a:rPr>
              <a:t/>
            </a:r>
            <a:br>
              <a:rPr lang="en-US" sz="4000" b="1" dirty="0" smtClean="0">
                <a:solidFill>
                  <a:srgbClr val="FFFF00"/>
                </a:solidFill>
              </a:rPr>
            </a:br>
            <a:r>
              <a:rPr lang="en-US" sz="4000" b="1" dirty="0" smtClean="0">
                <a:solidFill>
                  <a:srgbClr val="FFC000"/>
                </a:solidFill>
              </a:rPr>
              <a:t/>
            </a:r>
            <a:br>
              <a:rPr lang="en-US" sz="4000" b="1" dirty="0" smtClean="0">
                <a:solidFill>
                  <a:srgbClr val="FFC000"/>
                </a:solidFill>
              </a:rPr>
            </a:br>
            <a:r>
              <a:rPr lang="en-US" sz="4000" b="1" dirty="0" smtClean="0">
                <a:solidFill>
                  <a:srgbClr val="FFFF00"/>
                </a:solidFill>
              </a:rPr>
              <a:t>(</a:t>
            </a:r>
            <a:r>
              <a:rPr lang="en-US" sz="3200" b="1" dirty="0" smtClean="0">
                <a:solidFill>
                  <a:srgbClr val="FFFF00"/>
                </a:solidFill>
              </a:rPr>
              <a:t>with lots of insurance issues)</a:t>
            </a:r>
            <a:r>
              <a:rPr lang="en-US" sz="3200" b="1" dirty="0" smtClean="0">
                <a:solidFill>
                  <a:srgbClr val="FFFF00"/>
                </a:solidFill>
                <a:latin typeface="Rockwell" pitchFamily="18" charset="0"/>
              </a:rPr>
              <a:t/>
            </a:r>
            <a:br>
              <a:rPr lang="en-US" sz="3200" b="1" dirty="0" smtClean="0">
                <a:solidFill>
                  <a:srgbClr val="FFFF00"/>
                </a:solidFill>
                <a:latin typeface="Rockwell" pitchFamily="18" charset="0"/>
              </a:rPr>
            </a:br>
            <a:r>
              <a:rPr lang="en-US" sz="1800" b="1" dirty="0" smtClean="0">
                <a:solidFill>
                  <a:srgbClr val="FFC000"/>
                </a:solidFill>
                <a:latin typeface="Rockwell" pitchFamily="18" charset="0"/>
              </a:rPr>
              <a:t/>
            </a:r>
            <a:br>
              <a:rPr lang="en-US" sz="1800" b="1" dirty="0" smtClean="0">
                <a:solidFill>
                  <a:srgbClr val="FFC000"/>
                </a:solidFill>
                <a:latin typeface="Rockwell" pitchFamily="18" charset="0"/>
              </a:rPr>
            </a:br>
            <a:endParaRPr lang="en-US" sz="1800" b="1" dirty="0">
              <a:solidFill>
                <a:srgbClr val="FFC000"/>
              </a:solidFill>
              <a:latin typeface="Rockwell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4114800"/>
            <a:ext cx="7467600" cy="9906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700" b="1" dirty="0" smtClean="0">
                <a:solidFill>
                  <a:srgbClr val="FFFF00"/>
                </a:solidFill>
                <a:latin typeface="+mj-lt"/>
              </a:rPr>
              <a:t>Edward J. Page, Carlton Fields, Tampa</a:t>
            </a:r>
          </a:p>
          <a:p>
            <a:pPr algn="ctr">
              <a:spcBef>
                <a:spcPts val="0"/>
              </a:spcBef>
            </a:pPr>
            <a:r>
              <a:rPr lang="en-US" sz="1700" b="1" dirty="0" smtClean="0">
                <a:solidFill>
                  <a:srgbClr val="FFFF00"/>
                </a:solidFill>
                <a:latin typeface="+mj-lt"/>
              </a:rPr>
              <a:t>FAA Certificated Manned and Unmanned Pilot and Flight Instructor</a:t>
            </a:r>
          </a:p>
          <a:p>
            <a:pPr algn="ctr">
              <a:spcBef>
                <a:spcPts val="0"/>
              </a:spcBef>
            </a:pPr>
            <a:endParaRPr lang="en-US" sz="1700" b="1" dirty="0">
              <a:solidFill>
                <a:srgbClr val="FFFF00"/>
              </a:solidFill>
              <a:latin typeface="+mj-lt"/>
            </a:endParaRPr>
          </a:p>
          <a:p>
            <a:pPr algn="ctr">
              <a:spcBef>
                <a:spcPts val="0"/>
              </a:spcBef>
            </a:pPr>
            <a:endParaRPr lang="en-US" sz="1700" b="1" dirty="0" smtClean="0">
              <a:solidFill>
                <a:srgbClr val="FFFF00"/>
              </a:solidFill>
              <a:latin typeface="Rockwell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1700" b="1" dirty="0" smtClean="0">
                <a:solidFill>
                  <a:srgbClr val="FFFF00"/>
                </a:solidFill>
                <a:latin typeface="+mj-lt"/>
              </a:rPr>
              <a:t>Real Property Insurance and Surety Committee</a:t>
            </a:r>
          </a:p>
          <a:p>
            <a:pPr algn="ctr">
              <a:spcBef>
                <a:spcPts val="0"/>
              </a:spcBef>
            </a:pPr>
            <a:r>
              <a:rPr lang="en-US" sz="1700" b="1" dirty="0" smtClean="0">
                <a:solidFill>
                  <a:srgbClr val="FFFF00"/>
                </a:solidFill>
                <a:latin typeface="+mj-lt"/>
              </a:rPr>
              <a:t>Of the Real Property, Probate &amp; Trust Law Section of</a:t>
            </a:r>
          </a:p>
          <a:p>
            <a:pPr algn="ctr">
              <a:spcBef>
                <a:spcPts val="0"/>
              </a:spcBef>
            </a:pPr>
            <a:r>
              <a:rPr lang="en-US" sz="1700" b="1" dirty="0" smtClean="0">
                <a:solidFill>
                  <a:srgbClr val="FFFF00"/>
                </a:solidFill>
                <a:latin typeface="+mj-lt"/>
              </a:rPr>
              <a:t>The Florida Bar</a:t>
            </a:r>
          </a:p>
          <a:p>
            <a:pPr algn="ctr">
              <a:spcBef>
                <a:spcPts val="0"/>
              </a:spcBef>
            </a:pPr>
            <a:r>
              <a:rPr lang="en-US" sz="1700" b="1" dirty="0" smtClean="0">
                <a:solidFill>
                  <a:srgbClr val="FFFF00"/>
                </a:solidFill>
                <a:latin typeface="+mj-lt"/>
              </a:rPr>
              <a:t>Zoomed During the Pandemic on June 15, 2020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5791200"/>
            <a:ext cx="8915399" cy="500062"/>
          </a:xfrm>
        </p:spPr>
        <p:txBody>
          <a:bodyPr/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Family (Pilot) Tree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3" r="4593"/>
          <a:stretch>
            <a:fillRect/>
          </a:stretch>
        </p:blipFill>
        <p:spPr bwMode="auto">
          <a:xfrm>
            <a:off x="1231899" y="304800"/>
            <a:ext cx="69088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439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038322"/>
            <a:ext cx="640080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81000"/>
            <a:ext cx="906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THE PAGE FAMILY AVIATION TREE IS GERMINATED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6096000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CAPT. ROY D. PAGE AND MARY LOUISE PAGE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90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1200" y="60198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TWA FLIGHT HOSTESS</a:t>
            </a:r>
            <a:endParaRPr lang="en-US" sz="36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489955"/>
              </p:ext>
            </p:extLst>
          </p:nvPr>
        </p:nvGraphicFramePr>
        <p:xfrm>
          <a:off x="2286000" y="152400"/>
          <a:ext cx="4419600" cy="570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Document" r:id="rId3" imgW="7788671" imgH="10055926" progId="Word.Document.12">
                  <p:embed/>
                </p:oleObj>
              </mc:Choice>
              <mc:Fallback>
                <p:oleObj name="Document" r:id="rId3" imgW="7788671" imgH="100559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0" y="152400"/>
                        <a:ext cx="4419600" cy="570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2954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5181600"/>
            <a:ext cx="990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FFFF00"/>
                </a:solidFill>
              </a:rPr>
              <a:t>If you ever have an aviation (drone) insurance </a:t>
            </a:r>
          </a:p>
          <a:p>
            <a:pPr algn="ctr"/>
            <a:r>
              <a:rPr lang="en-US" sz="3000" b="1" dirty="0" smtClean="0">
                <a:solidFill>
                  <a:srgbClr val="FFFF00"/>
                </a:solidFill>
              </a:rPr>
              <a:t>claim, you may wish that you really paid </a:t>
            </a:r>
          </a:p>
          <a:p>
            <a:pPr algn="ctr"/>
            <a:r>
              <a:rPr lang="en-US" sz="3000" b="1" dirty="0" smtClean="0">
                <a:solidFill>
                  <a:srgbClr val="FFFF00"/>
                </a:solidFill>
              </a:rPr>
              <a:t>attention to the next few slides</a:t>
            </a:r>
            <a:endParaRPr lang="en-US" sz="30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28600"/>
            <a:ext cx="4114800" cy="472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6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752600"/>
            <a:ext cx="8409726" cy="43677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0" y="1524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FF00"/>
                </a:solidFill>
              </a:rPr>
              <a:t>INSURANCE</a:t>
            </a:r>
            <a:endParaRPr lang="en-US" sz="5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48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53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FF00"/>
                </a:solidFill>
              </a:rPr>
              <a:t>AVIATION PROBLEMS</a:t>
            </a:r>
            <a:endParaRPr lang="en-US" sz="54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1524000"/>
            <a:ext cx="6705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b="1" dirty="0" smtClean="0">
                <a:solidFill>
                  <a:srgbClr val="FFFF00"/>
                </a:solidFill>
              </a:rPr>
              <a:t>EVENT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4400" b="1" dirty="0">
              <a:solidFill>
                <a:srgbClr val="FFFF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b="1" dirty="0" smtClean="0">
                <a:solidFill>
                  <a:srgbClr val="FFFF00"/>
                </a:solidFill>
              </a:rPr>
              <a:t>OCCURRENCE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4400" b="1" dirty="0">
              <a:solidFill>
                <a:srgbClr val="FFFF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b="1" dirty="0" smtClean="0">
                <a:solidFill>
                  <a:srgbClr val="FFFF00"/>
                </a:solidFill>
              </a:rPr>
              <a:t>INCIDENT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4400" b="1" dirty="0">
              <a:solidFill>
                <a:srgbClr val="FFFF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b="1" dirty="0" smtClean="0">
                <a:solidFill>
                  <a:srgbClr val="FFFF00"/>
                </a:solidFill>
              </a:rPr>
              <a:t>ACCIDENT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88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304800" y="5486400"/>
            <a:ext cx="9753600" cy="1752600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Are you insured for the contemplated flight activity?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Are you insured for the unthinkable?</a:t>
            </a:r>
          </a:p>
          <a:p>
            <a:pPr algn="ctr"/>
            <a:endParaRPr lang="en-US" sz="2800" b="1" dirty="0">
              <a:solidFill>
                <a:srgbClr val="FFFF00"/>
              </a:solidFill>
            </a:endParaRPr>
          </a:p>
          <a:p>
            <a:pPr algn="ctr"/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3" b="23633"/>
          <a:stretch>
            <a:fillRect/>
          </a:stretch>
        </p:blipFill>
        <p:spPr>
          <a:xfrm>
            <a:off x="914400" y="79375"/>
            <a:ext cx="6599767" cy="4949825"/>
          </a:xfrm>
        </p:spPr>
      </p:pic>
    </p:spTree>
    <p:extLst>
      <p:ext uri="{BB962C8B-B14F-4D97-AF65-F5344CB8AC3E}">
        <p14:creationId xmlns:p14="http://schemas.microsoft.com/office/powerpoint/2010/main" val="276916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28600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DRONES CRASH, TOO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5400"/>
            <a:ext cx="71628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6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022" y="5850076"/>
            <a:ext cx="8382000" cy="566738"/>
          </a:xfrm>
        </p:spPr>
        <p:txBody>
          <a:bodyPr/>
          <a:lstStyle/>
          <a:p>
            <a:pPr algn="ctr"/>
            <a:r>
              <a:rPr lang="en-US" sz="5400" dirty="0" smtClean="0">
                <a:solidFill>
                  <a:srgbClr val="FFFF00"/>
                </a:solidFill>
              </a:rPr>
              <a:t>Daycare Center Crash</a:t>
            </a:r>
            <a:endParaRPr lang="en-US" sz="54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88931" y="5610225"/>
            <a:ext cx="184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>
          <a:xfrm>
            <a:off x="1828800" y="609600"/>
            <a:ext cx="5486400" cy="4114800"/>
          </a:xfrm>
        </p:spPr>
      </p:sp>
      <p:pic>
        <p:nvPicPr>
          <p:cNvPr id="12" name="QgQewka4o6Q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76300" y="315515"/>
            <a:ext cx="7391400" cy="470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71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543300"/>
            <a:ext cx="5486400" cy="3086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52400"/>
            <a:ext cx="4915941" cy="32713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7695" y="304800"/>
            <a:ext cx="3276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FF00"/>
                </a:solidFill>
              </a:rPr>
              <a:t>DAYCARE </a:t>
            </a:r>
          </a:p>
          <a:p>
            <a:r>
              <a:rPr lang="en-US" sz="4400" b="1" dirty="0" smtClean="0">
                <a:solidFill>
                  <a:srgbClr val="FFFF00"/>
                </a:solidFill>
              </a:rPr>
              <a:t>CENTER </a:t>
            </a:r>
          </a:p>
          <a:p>
            <a:r>
              <a:rPr lang="en-US" sz="4400" b="1" dirty="0" smtClean="0">
                <a:solidFill>
                  <a:srgbClr val="FFFF00"/>
                </a:solidFill>
              </a:rPr>
              <a:t>CRASH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9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9100" y="152400"/>
            <a:ext cx="838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Recipe for Disaster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Combine all three ingredients</a:t>
            </a:r>
            <a:r>
              <a:rPr lang="en-US" sz="2400" b="1" dirty="0" smtClean="0">
                <a:solidFill>
                  <a:srgbClr val="FFFF00"/>
                </a:solidFill>
              </a:rPr>
              <a:t>: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47" y="16764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</a:rPr>
              <a:t>Drone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</a:rPr>
              <a:t>Plate glass </a:t>
            </a:r>
            <a:r>
              <a:rPr lang="en-US" sz="2400" b="1" dirty="0">
                <a:solidFill>
                  <a:srgbClr val="FFFF00"/>
                </a:solidFill>
              </a:rPr>
              <a:t>w</a:t>
            </a:r>
            <a:r>
              <a:rPr lang="en-US" sz="2400" b="1" dirty="0" smtClean="0">
                <a:solidFill>
                  <a:srgbClr val="FFFF00"/>
                </a:solidFill>
              </a:rPr>
              <a:t>indow</a:t>
            </a: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rgbClr val="FFFF00"/>
                </a:solidFill>
              </a:rPr>
              <a:t>Cost to replace plate glass window:  $80,000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077290"/>
            <a:ext cx="8763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FFFF00"/>
                </a:solidFill>
              </a:rPr>
              <a:t>Is there enough insurance?</a:t>
            </a:r>
          </a:p>
          <a:p>
            <a:endParaRPr lang="en-US" sz="2200" b="1" dirty="0">
              <a:solidFill>
                <a:srgbClr val="FFFF00"/>
              </a:solidFill>
            </a:endParaRPr>
          </a:p>
          <a:p>
            <a:r>
              <a:rPr lang="en-US" sz="2200" b="1" dirty="0" smtClean="0">
                <a:solidFill>
                  <a:srgbClr val="FFFF00"/>
                </a:solidFill>
              </a:rPr>
              <a:t>Was the drone pilot covered?</a:t>
            </a:r>
          </a:p>
          <a:p>
            <a:endParaRPr lang="en-US" sz="2200" b="1" dirty="0">
              <a:solidFill>
                <a:srgbClr val="FFFF00"/>
              </a:solidFill>
            </a:endParaRPr>
          </a:p>
          <a:p>
            <a:r>
              <a:rPr lang="en-US" sz="2200" b="1" dirty="0" smtClean="0">
                <a:solidFill>
                  <a:srgbClr val="FFFF00"/>
                </a:solidFill>
              </a:rPr>
              <a:t>Was the drone pilot certificated, trained, competent, and proficient?</a:t>
            </a:r>
          </a:p>
          <a:p>
            <a:endParaRPr lang="en-US" sz="2200" b="1" dirty="0">
              <a:solidFill>
                <a:srgbClr val="FFFF00"/>
              </a:solidFill>
            </a:endParaRPr>
          </a:p>
          <a:p>
            <a:r>
              <a:rPr lang="en-US" sz="2200" b="1" dirty="0" smtClean="0">
                <a:solidFill>
                  <a:srgbClr val="FFFF00"/>
                </a:solidFill>
              </a:rPr>
              <a:t>Who will represent me during insurance claim process?</a:t>
            </a:r>
          </a:p>
          <a:p>
            <a:endParaRPr lang="en-US" sz="2200" b="1" dirty="0">
              <a:solidFill>
                <a:srgbClr val="FFFF00"/>
              </a:solidFill>
            </a:endParaRPr>
          </a:p>
          <a:p>
            <a:r>
              <a:rPr lang="en-US" sz="2200" b="1" dirty="0" smtClean="0">
                <a:solidFill>
                  <a:srgbClr val="FFFF00"/>
                </a:solidFill>
              </a:rPr>
              <a:t>Can that insurance company lawyer serve TWO masters?</a:t>
            </a:r>
            <a:endParaRPr lang="en-US" sz="2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7738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picture of the show me state, missouri license pl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90868"/>
            <a:ext cx="64008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76200" y="5029200"/>
            <a:ext cx="929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BEFORE FLYING,“SHOW-ME” THE AIRCRAFT INSURANCE POLICY DECLARATION PAGE AND THE INSURANCE POLICY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4079401"/>
            <a:ext cx="701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TRUST, BUT VERIFY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168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305800" cy="566738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rgbClr val="FFFF00"/>
                </a:solidFill>
              </a:rPr>
              <a:t>IS PILOT INSURED?</a:t>
            </a:r>
            <a:br>
              <a:rPr lang="en-US" sz="4800" dirty="0" smtClean="0">
                <a:solidFill>
                  <a:srgbClr val="FFFF00"/>
                </a:solidFill>
              </a:rPr>
            </a:br>
            <a:r>
              <a:rPr lang="en-US" sz="3600" dirty="0" smtClean="0">
                <a:solidFill>
                  <a:srgbClr val="FFFF00"/>
                </a:solidFill>
              </a:rPr>
              <a:t>(INSIST ON DOCUMENTATION BEFORE FLYING)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981200"/>
            <a:ext cx="907227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AM I A NAMED INSURED? </a:t>
            </a:r>
          </a:p>
          <a:p>
            <a:endParaRPr lang="en-US" sz="2800" b="1" dirty="0">
              <a:solidFill>
                <a:srgbClr val="FFFF00"/>
              </a:solidFill>
            </a:endParaRPr>
          </a:p>
          <a:p>
            <a:r>
              <a:rPr lang="en-US" sz="2800" b="1" dirty="0" smtClean="0">
                <a:solidFill>
                  <a:srgbClr val="FFFF00"/>
                </a:solidFill>
              </a:rPr>
              <a:t>IS MY EMPLOYER INSURED?</a:t>
            </a:r>
          </a:p>
          <a:p>
            <a:endParaRPr lang="en-US" sz="2800" b="1" dirty="0">
              <a:solidFill>
                <a:srgbClr val="FFFF00"/>
              </a:solidFill>
            </a:endParaRPr>
          </a:p>
          <a:p>
            <a:r>
              <a:rPr lang="en-US" sz="2800" b="1" dirty="0" smtClean="0">
                <a:solidFill>
                  <a:srgbClr val="FFFF00"/>
                </a:solidFill>
              </a:rPr>
              <a:t>WITHIN SCOPE OF EMPLOYMENT?</a:t>
            </a:r>
          </a:p>
          <a:p>
            <a:endParaRPr lang="en-US" sz="2800" b="1" dirty="0">
              <a:solidFill>
                <a:srgbClr val="FFFF00"/>
              </a:solidFill>
            </a:endParaRPr>
          </a:p>
          <a:p>
            <a:r>
              <a:rPr lang="en-US" sz="2800" b="1" dirty="0" smtClean="0">
                <a:solidFill>
                  <a:srgbClr val="FFFF00"/>
                </a:solidFill>
              </a:rPr>
              <a:t>IS THIS AN INSURED FLIGHT ACTIVITY?</a:t>
            </a:r>
          </a:p>
          <a:p>
            <a:endParaRPr lang="en-US" sz="2800" b="1" dirty="0">
              <a:solidFill>
                <a:srgbClr val="FFFF00"/>
              </a:solidFill>
            </a:endParaRPr>
          </a:p>
          <a:p>
            <a:r>
              <a:rPr lang="en-US" sz="2800" b="1" dirty="0" smtClean="0">
                <a:solidFill>
                  <a:srgbClr val="FFFF00"/>
                </a:solidFill>
              </a:rPr>
              <a:t>HAVE INSURED’S INSURANCE REQUIREMENTS BEEN MET (SHOW ME)?</a:t>
            </a:r>
          </a:p>
        </p:txBody>
      </p:sp>
    </p:spTree>
    <p:extLst>
      <p:ext uri="{BB962C8B-B14F-4D97-AF65-F5344CB8AC3E}">
        <p14:creationId xmlns:p14="http://schemas.microsoft.com/office/powerpoint/2010/main" val="353510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3350" y="2286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PILOT DEVIATIONS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(Pilots do interesting things)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1581329"/>
            <a:ext cx="5934903" cy="4991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66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004" y="2438400"/>
            <a:ext cx="4809067" cy="3606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03225" y="2613025"/>
            <a:ext cx="4445000" cy="33337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1524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PILOT DEVIATIONS ARE FULL OF CLUES ABOUT WHAT HAPPENED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364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9424" y="228600"/>
            <a:ext cx="937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HOUSTON- WE HAVE A PROBLEM!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5400"/>
            <a:ext cx="756138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8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7467600" cy="560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</a:rPr>
              <a:t>AVOID INTERESTING WEATHER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3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981200" y="302359"/>
            <a:ext cx="4572000" cy="65556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500" b="1" dirty="0">
                <a:solidFill>
                  <a:srgbClr val="FFFF00"/>
                </a:solidFill>
              </a:rPr>
              <a:t>Car insurance cards we get every 6 months in Florida?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Aircraft Insurance card?  NO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Email?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Binder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Insurance declaration page?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What do I look for?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Am I a named insured?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Is my employer insured?  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Supplemental insurance?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Cut rate insurance works for pilots who </a:t>
            </a:r>
            <a:r>
              <a:rPr lang="en-US" sz="1500" b="1" dirty="0" smtClean="0">
                <a:solidFill>
                  <a:srgbClr val="FFFF00"/>
                </a:solidFill>
              </a:rPr>
              <a:t>think </a:t>
            </a:r>
            <a:r>
              <a:rPr lang="en-US" sz="1500" b="1" dirty="0">
                <a:solidFill>
                  <a:srgbClr val="FFFF00"/>
                </a:solidFill>
              </a:rPr>
              <a:t>they will never need it.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Obtaining and maintaining insurance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Medical certificate good?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Medical needed for flight operation?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Annual inspection?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Logbook entries made and entered?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Current?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Flight review current?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Night landings?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IPC?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Who is PIC?  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Pilot History Form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All information true and accurate?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Drone Insurance? </a:t>
            </a:r>
          </a:p>
          <a:p>
            <a:r>
              <a:rPr lang="en-US" sz="1500" b="1" dirty="0">
                <a:solidFill>
                  <a:srgbClr val="FFFF00"/>
                </a:solidFill>
              </a:rPr>
              <a:t>No night </a:t>
            </a:r>
            <a:r>
              <a:rPr lang="en-US" sz="1500" b="1" dirty="0" smtClean="0">
                <a:solidFill>
                  <a:srgbClr val="FFFF00"/>
                </a:solidFill>
              </a:rPr>
              <a:t>flights …</a:t>
            </a:r>
            <a:endParaRPr lang="en-US" sz="1500" b="1" dirty="0">
              <a:solidFill>
                <a:srgbClr val="FFFF00"/>
              </a:solidFill>
            </a:endParaRPr>
          </a:p>
          <a:p>
            <a:r>
              <a:rPr lang="en-US" sz="1500" b="1" dirty="0">
                <a:solidFill>
                  <a:srgbClr val="FFFF00"/>
                </a:solidFill>
              </a:rPr>
              <a:t>No flights over people</a:t>
            </a:r>
            <a:r>
              <a:rPr lang="en-US" sz="1500" b="1" dirty="0" smtClean="0">
                <a:solidFill>
                  <a:srgbClr val="FFFF00"/>
                </a:solidFill>
              </a:rPr>
              <a:t>.</a:t>
            </a:r>
            <a:endParaRPr lang="en-US" sz="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0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338262"/>
            <a:ext cx="8153400" cy="566738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DRONE SURVEILLANCE</a:t>
            </a:r>
            <a:br>
              <a:rPr lang="en-US" sz="4000" dirty="0" smtClean="0">
                <a:solidFill>
                  <a:srgbClr val="FFFF00"/>
                </a:solidFill>
              </a:rPr>
            </a:br>
            <a:r>
              <a:rPr lang="en-US" sz="4000" dirty="0" smtClean="0">
                <a:solidFill>
                  <a:srgbClr val="FFFF00"/>
                </a:solidFill>
              </a:rPr>
              <a:t>FLORIDA STATUTES</a:t>
            </a:r>
            <a:r>
              <a:rPr lang="en-US" sz="4000" dirty="0" smtClean="0">
                <a:solidFill>
                  <a:srgbClr val="FFC000"/>
                </a:solidFill>
              </a:rPr>
              <a:t/>
            </a:r>
            <a:br>
              <a:rPr lang="en-US" sz="4000" dirty="0" smtClean="0">
                <a:solidFill>
                  <a:srgbClr val="FFC000"/>
                </a:solidFill>
              </a:rPr>
            </a:br>
            <a:endParaRPr lang="en-US" sz="4000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752600"/>
            <a:ext cx="822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934.50  Searches and seizure using a drone.</a:t>
            </a:r>
          </a:p>
          <a:p>
            <a:endParaRPr lang="en-US" sz="2000" b="1" dirty="0">
              <a:solidFill>
                <a:srgbClr val="FFFF00"/>
              </a:solidFill>
            </a:endParaRPr>
          </a:p>
          <a:p>
            <a:r>
              <a:rPr lang="en-US" sz="2000" b="1" dirty="0" smtClean="0">
                <a:solidFill>
                  <a:srgbClr val="FFFF00"/>
                </a:solidFill>
              </a:rPr>
              <a:t>(3)(a) A law enforcement agency may not use a drone to gather evidence or other information.</a:t>
            </a:r>
          </a:p>
          <a:p>
            <a:pPr marL="342900" indent="-342900">
              <a:buAutoNum type="alphaLcParenBoth"/>
            </a:pPr>
            <a:endParaRPr lang="en-US" sz="2000" b="1" dirty="0">
              <a:solidFill>
                <a:srgbClr val="FFFF00"/>
              </a:solidFill>
            </a:endParaRPr>
          </a:p>
          <a:p>
            <a:r>
              <a:rPr lang="en-US" sz="2000" b="1" dirty="0" smtClean="0">
                <a:solidFill>
                  <a:srgbClr val="FFFF00"/>
                </a:solidFill>
              </a:rPr>
              <a:t>(3) (b) A person, a state agency, or a political subdivision as defined in s.11.45 may not use a drone equipped with an imaging device to record an image of privately owned real property or of the owner,  tenant, occupant, invitee, or license of such property </a:t>
            </a:r>
            <a:r>
              <a:rPr lang="en-US" sz="2400" b="1" u="sng" dirty="0" smtClean="0">
                <a:solidFill>
                  <a:srgbClr val="FFFF00"/>
                </a:solidFill>
              </a:rPr>
              <a:t>with the intent to conduct surveillance on the individual or property captured in the image in violation of such person’s reasonable expectation of privacy without his or her written consent.</a:t>
            </a:r>
            <a:endParaRPr lang="en-US" sz="2400" b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62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891" y="173504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THE AGING PILOT POPULATION</a:t>
            </a:r>
            <a:endParaRPr lang="en-US" sz="40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143000"/>
            <a:ext cx="4831524" cy="550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36323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083" y="76200"/>
            <a:ext cx="861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Some Florida Drone Regulations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914400"/>
            <a:ext cx="87630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b="1" dirty="0" smtClean="0">
                <a:solidFill>
                  <a:srgbClr val="FFFF00"/>
                </a:solidFill>
              </a:rPr>
              <a:t>Florida Administrative Code 51-4.003 // 2016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      This state code prohibits drones on management lands.  </a:t>
            </a:r>
          </a:p>
          <a:p>
            <a:endParaRPr lang="en-US" b="1" dirty="0">
              <a:solidFill>
                <a:srgbClr val="FFFF00"/>
              </a:solidFill>
            </a:endParaRPr>
          </a:p>
          <a:p>
            <a:pPr marL="457200" indent="-457200">
              <a:buAutoNum type="arabicPeriod" startAt="2"/>
              <a:tabLst>
                <a:tab pos="457200" algn="l"/>
              </a:tabLst>
            </a:pPr>
            <a:r>
              <a:rPr lang="en-US" b="1" dirty="0" smtClean="0">
                <a:solidFill>
                  <a:srgbClr val="FFFF00"/>
                </a:solidFill>
              </a:rPr>
              <a:t>Town of Bonita Springs-Municipal Law // 2016 </a:t>
            </a:r>
          </a:p>
          <a:p>
            <a:pPr>
              <a:tabLst>
                <a:tab pos="457200" algn="l"/>
              </a:tabLst>
            </a:pPr>
            <a:r>
              <a:rPr lang="en-US" b="1" dirty="0" smtClean="0">
                <a:solidFill>
                  <a:srgbClr val="FFFF00"/>
                </a:solidFill>
              </a:rPr>
              <a:t>       This city ordinance limits the flying of drones at Community Park in Bonita   	Springs. </a:t>
            </a:r>
          </a:p>
          <a:p>
            <a:endParaRPr lang="en-US" b="1" dirty="0">
              <a:solidFill>
                <a:srgbClr val="FFFF00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b="1" dirty="0" smtClean="0">
                <a:solidFill>
                  <a:srgbClr val="FFFF00"/>
                </a:solidFill>
              </a:rPr>
              <a:t>3.    City of Miami – Municipal Law // 2016</a:t>
            </a:r>
          </a:p>
          <a:p>
            <a:pPr>
              <a:tabLst>
                <a:tab pos="457200" algn="l"/>
              </a:tabLst>
            </a:pPr>
            <a:r>
              <a:rPr lang="en-US" b="1" dirty="0" smtClean="0">
                <a:solidFill>
                  <a:srgbClr val="FFFF00"/>
                </a:solidFill>
              </a:rPr>
              <a:t>	This city ordinance prevents the use of drones over or within a half-mile 	radius of sporting events or large-venue events.</a:t>
            </a:r>
          </a:p>
          <a:p>
            <a:pPr>
              <a:tabLst>
                <a:tab pos="457200" algn="l"/>
              </a:tabLst>
            </a:pPr>
            <a:endParaRPr lang="en-US" b="1" dirty="0">
              <a:solidFill>
                <a:srgbClr val="FFFF00"/>
              </a:solidFill>
            </a:endParaRPr>
          </a:p>
          <a:p>
            <a:pPr>
              <a:tabLst>
                <a:tab pos="457200" algn="l"/>
              </a:tabLst>
            </a:pPr>
            <a:r>
              <a:rPr lang="en-US" b="1" dirty="0" smtClean="0">
                <a:solidFill>
                  <a:srgbClr val="FFFF00"/>
                </a:solidFill>
              </a:rPr>
              <a:t>4.	City of Orlando</a:t>
            </a:r>
          </a:p>
          <a:p>
            <a:pPr>
              <a:tabLst>
                <a:tab pos="457200" algn="l"/>
              </a:tabLst>
            </a:pPr>
            <a:r>
              <a:rPr lang="en-US" b="1" dirty="0" smtClean="0">
                <a:solidFill>
                  <a:srgbClr val="FFFF00"/>
                </a:solidFill>
              </a:rPr>
              <a:t>	This city ordinance places restrictions on flying drones within 500 feet of 	city-owned parks, schools, and venues such as the Amway Center, 	Camping World Stadium and Harry P. </a:t>
            </a:r>
            <a:r>
              <a:rPr lang="en-US" b="1" dirty="0" err="1" smtClean="0">
                <a:solidFill>
                  <a:srgbClr val="FFFF00"/>
                </a:solidFill>
              </a:rPr>
              <a:t>Leu</a:t>
            </a:r>
            <a:r>
              <a:rPr lang="en-US" b="1" dirty="0" smtClean="0">
                <a:solidFill>
                  <a:srgbClr val="FFFF00"/>
                </a:solidFill>
              </a:rPr>
              <a:t> Gardens.</a:t>
            </a:r>
          </a:p>
          <a:p>
            <a:pPr>
              <a:tabLst>
                <a:tab pos="457200" algn="l"/>
              </a:tabLst>
            </a:pPr>
            <a:endParaRPr lang="en-US" b="1" dirty="0">
              <a:solidFill>
                <a:srgbClr val="FFFF00"/>
              </a:solidFill>
            </a:endParaRPr>
          </a:p>
          <a:p>
            <a:pPr marL="342900" indent="-342900">
              <a:buAutoNum type="arabicPeriod" startAt="5"/>
              <a:tabLst>
                <a:tab pos="457200" algn="l"/>
              </a:tabLst>
            </a:pPr>
            <a:r>
              <a:rPr lang="en-US" b="1" dirty="0" smtClean="0">
                <a:solidFill>
                  <a:srgbClr val="FFFF00"/>
                </a:solidFill>
              </a:rPr>
              <a:t>  The University of Tampa-UAV &amp; Drone Policy // 2015</a:t>
            </a:r>
          </a:p>
          <a:p>
            <a:pPr>
              <a:tabLst>
                <a:tab pos="457200" algn="l"/>
              </a:tabLst>
            </a:pPr>
            <a:r>
              <a:rPr lang="en-US" b="1" dirty="0">
                <a:solidFill>
                  <a:srgbClr val="FFFF00"/>
                </a:solidFill>
              </a:rPr>
              <a:t>	</a:t>
            </a:r>
            <a:r>
              <a:rPr lang="en-US" b="1" dirty="0" smtClean="0">
                <a:solidFill>
                  <a:srgbClr val="FFFF00"/>
                </a:solidFill>
              </a:rPr>
              <a:t>This campus policy restricts any drone operations within or over 	University-owned property.  </a:t>
            </a:r>
          </a:p>
          <a:p>
            <a:endParaRPr lang="en-US" sz="2000" b="1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02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440" y="381000"/>
            <a:ext cx="89154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INTERACTING WITH THE FAA </a:t>
            </a:r>
          </a:p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AFTER YOUR PROBLEM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667000"/>
            <a:ext cx="8305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FFFF00"/>
                </a:solidFill>
              </a:rPr>
              <a:t>FOLLOW THE THREE DAY RULE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b="1" dirty="0">
              <a:solidFill>
                <a:srgbClr val="FFFF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FFFF00"/>
                </a:solidFill>
              </a:rPr>
              <a:t>BE A MINIMALIST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b="1" dirty="0">
              <a:solidFill>
                <a:srgbClr val="FFFF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smtClean="0">
                <a:solidFill>
                  <a:srgbClr val="FFFF00"/>
                </a:solidFill>
              </a:rPr>
              <a:t>FILE A NASA FORM EVERY TIME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08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99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FS 860.13 – careless or reckless 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operation of AC in Florida</a:t>
            </a:r>
          </a:p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(and many other states).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54102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A THIRD DEGREE FELONY IN FLORIDA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665511"/>
            <a:ext cx="8458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860.13  Operation of aircraft while intoxicated or in careless or reckless manner;</a:t>
            </a:r>
          </a:p>
          <a:p>
            <a:endParaRPr lang="en-US" sz="2000" b="1" dirty="0" smtClean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sz="2000" b="1" dirty="0" smtClean="0">
                <a:solidFill>
                  <a:srgbClr val="FFFF00"/>
                </a:solidFill>
              </a:rPr>
              <a:t>It shall be unlawful for any person:</a:t>
            </a:r>
          </a:p>
          <a:p>
            <a:pPr>
              <a:tabLst>
                <a:tab pos="457200" algn="l"/>
              </a:tabLst>
            </a:pPr>
            <a:r>
              <a:rPr lang="en-US" sz="2000" b="1" dirty="0" smtClean="0">
                <a:solidFill>
                  <a:srgbClr val="FFFF00"/>
                </a:solidFill>
              </a:rPr>
              <a:t>	(b) to operate an aircraft in the air or on the ground or water in a 	careless or reckless manner so as to endanger the life or 	property or another.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55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image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04800"/>
            <a:ext cx="6324600" cy="488473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04800" y="52578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  <a:latin typeface="Rockwell" pitchFamily="18" charset="0"/>
                <a:cs typeface="Aharoni" pitchFamily="2" charset="-79"/>
              </a:rPr>
              <a:t>FEDERAL CRIMINAL PROSECUTION OF DRONE PILOT</a:t>
            </a:r>
            <a:endParaRPr lang="en-US" sz="3600" b="1" dirty="0">
              <a:solidFill>
                <a:srgbClr val="FFFF00"/>
              </a:solidFill>
              <a:latin typeface="Rockwell" pitchFamily="18" charset="0"/>
              <a:cs typeface="Aharoni" pitchFamily="2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4876800"/>
            <a:ext cx="63246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94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76200"/>
            <a:ext cx="868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FEDERAL CRIMINAL </a:t>
            </a: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AVIATION INVESTIGATIONS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293881"/>
            <a:ext cx="8915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Pennsylvania man charged with unlawfully operating a drone.</a:t>
            </a:r>
          </a:p>
          <a:p>
            <a:endParaRPr lang="en-US" sz="2400" b="1" dirty="0" smtClean="0">
              <a:solidFill>
                <a:srgbClr val="FFFF00"/>
              </a:solidFill>
            </a:endParaRPr>
          </a:p>
          <a:p>
            <a:r>
              <a:rPr lang="en-US" sz="2400" b="1" dirty="0" smtClean="0">
                <a:solidFill>
                  <a:srgbClr val="FFFF00"/>
                </a:solidFill>
              </a:rPr>
              <a:t>On September 3, 2019, a superseding indictment filed in the U.S. District Court, Philadelphia, Pennsylvania, charged Jason </a:t>
            </a:r>
            <a:r>
              <a:rPr lang="en-US" sz="2400" b="1" dirty="0" err="1" smtClean="0">
                <a:solidFill>
                  <a:srgbClr val="FFFF00"/>
                </a:solidFill>
              </a:rPr>
              <a:t>Muzzicato</a:t>
            </a:r>
            <a:r>
              <a:rPr lang="en-US" sz="2400" b="1" dirty="0" smtClean="0">
                <a:solidFill>
                  <a:srgbClr val="FFFF00"/>
                </a:solidFill>
              </a:rPr>
              <a:t> with </a:t>
            </a:r>
            <a:r>
              <a:rPr lang="en-US" sz="2400" b="1" u="sng" dirty="0" smtClean="0">
                <a:solidFill>
                  <a:srgbClr val="FFFF00"/>
                </a:solidFill>
              </a:rPr>
              <a:t>knowingly operating an unregistered aircraft (specifically, a drone</a:t>
            </a:r>
            <a:r>
              <a:rPr lang="en-US" sz="2400" b="1" dirty="0" smtClean="0">
                <a:solidFill>
                  <a:srgbClr val="FFFF00"/>
                </a:solidFill>
              </a:rPr>
              <a:t>).</a:t>
            </a:r>
          </a:p>
          <a:p>
            <a:endParaRPr lang="en-US" sz="2400" b="1" dirty="0">
              <a:solidFill>
                <a:srgbClr val="FFFF00"/>
              </a:solidFill>
            </a:endParaRPr>
          </a:p>
          <a:p>
            <a:r>
              <a:rPr lang="en-US" sz="2400" b="1" dirty="0" smtClean="0">
                <a:solidFill>
                  <a:srgbClr val="FFFF00"/>
                </a:solidFill>
              </a:rPr>
              <a:t>California man charged after he </a:t>
            </a:r>
            <a:r>
              <a:rPr lang="en-US" sz="2400" b="1" u="sng" dirty="0" smtClean="0">
                <a:solidFill>
                  <a:srgbClr val="FFFF00"/>
                </a:solidFill>
              </a:rPr>
              <a:t>flew drone over NFL Games</a:t>
            </a:r>
          </a:p>
          <a:p>
            <a:r>
              <a:rPr lang="en-US" sz="2400" b="1" dirty="0" smtClean="0">
                <a:solidFill>
                  <a:srgbClr val="FFFF00"/>
                </a:solidFill>
              </a:rPr>
              <a:t>On June 26, 2019, prosecutors filed an information in the U.S. District Court, San Jose, California, charging Tracy </a:t>
            </a:r>
            <a:r>
              <a:rPr lang="en-US" sz="2400" b="1" dirty="0" err="1" smtClean="0">
                <a:solidFill>
                  <a:srgbClr val="FFFF00"/>
                </a:solidFill>
              </a:rPr>
              <a:t>Mapes</a:t>
            </a:r>
            <a:r>
              <a:rPr lang="en-US" sz="2400" b="1" dirty="0" smtClean="0">
                <a:solidFill>
                  <a:srgbClr val="FFFF00"/>
                </a:solidFill>
              </a:rPr>
              <a:t> with violating national airspace regulations.  He piloted over the Oakland-Alameda County Coliseum, where the Oakland Raiders were hosting the Denver Broncos.  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75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DRONE INSURANCE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Boots on the Ground – Drone Insurance Claims 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182707"/>
            <a:ext cx="84582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FFFF00"/>
                </a:solidFill>
              </a:rPr>
              <a:t>Drone hits a moving car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FFFF00"/>
                </a:solidFill>
              </a:rPr>
              <a:t>Watching a drone fly over a moving car and driver goes off the road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FFFF00"/>
                </a:solidFill>
              </a:rPr>
              <a:t>Drone flies over swimming pool a little too close for woman in bikini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FFFF00"/>
                </a:solidFill>
              </a:rPr>
              <a:t>Drone flies over horses in a corral and spooks the horses that escape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FFFF00"/>
                </a:solidFill>
              </a:rPr>
              <a:t>Drone hits the tail rotor of a helicopter in Los Angeles at 1,100 feet AGL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>
              <a:solidFill>
                <a:srgbClr val="FFFF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rgbClr val="FFFF00"/>
                </a:solidFill>
              </a:rPr>
              <a:t>Drone crashes into an $80,000 plate glass window and breaks it</a:t>
            </a:r>
          </a:p>
          <a:p>
            <a:endParaRPr lang="en-US" sz="2000" b="1" dirty="0">
              <a:solidFill>
                <a:srgbClr val="FFFF00"/>
              </a:solidFill>
            </a:endParaRPr>
          </a:p>
          <a:p>
            <a:r>
              <a:rPr lang="en-US" sz="2000" b="1" dirty="0" smtClean="0">
                <a:solidFill>
                  <a:srgbClr val="FFFF00"/>
                </a:solidFill>
              </a:rPr>
              <a:t>       Many other examples …. 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80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0480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TWO KINDS OF INSURANCE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49794" y="2286000"/>
            <a:ext cx="9220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1. 	Insurance for FAA Pilot Certificate Action Against  	Drone Pilot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 smtClean="0">
                <a:solidFill>
                  <a:srgbClr val="FFFF00"/>
                </a:solidFill>
              </a:rPr>
              <a:t>2.	Insurance for Damage / Crash / Liability resulting 	from Drone operations </a:t>
            </a:r>
          </a:p>
          <a:p>
            <a:endParaRPr lang="en-US" sz="2800" dirty="0" smtClean="0">
              <a:solidFill>
                <a:srgbClr val="FFFF00"/>
              </a:solidFill>
            </a:endParaRPr>
          </a:p>
          <a:p>
            <a:r>
              <a:rPr lang="en-US" sz="2800" dirty="0" smtClean="0">
                <a:solidFill>
                  <a:srgbClr val="FFFF00"/>
                </a:solidFill>
              </a:rPr>
              <a:t>3.	TAIL Insurance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5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97073" y="1965325"/>
            <a:ext cx="5359401" cy="40195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4340" y="381000"/>
            <a:ext cx="7724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AOPA LEGAL SERVICES PLAN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3058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DRONE LIABILITY INSURANCE </a:t>
            </a:r>
            <a:endParaRPr lang="en-US" sz="40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38677" y="1143000"/>
            <a:ext cx="7467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 AIG   </a:t>
            </a:r>
          </a:p>
          <a:p>
            <a:pPr marL="342900" indent="-342900">
              <a:buAutoNum type="arabicPeriod"/>
            </a:pPr>
            <a:endParaRPr lang="en-US" sz="3600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Old Republic</a:t>
            </a:r>
          </a:p>
          <a:p>
            <a:pPr marL="342900" indent="-342900">
              <a:buAutoNum type="arabicPeriod"/>
            </a:pPr>
            <a:endParaRPr lang="en-US" sz="3600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Global Aerospace</a:t>
            </a:r>
          </a:p>
          <a:p>
            <a:pPr marL="342900" indent="-342900">
              <a:buAutoNum type="arabicPeriod"/>
            </a:pPr>
            <a:endParaRPr lang="en-US" sz="3600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sz="3600" dirty="0">
                <a:solidFill>
                  <a:srgbClr val="FFFF00"/>
                </a:solidFill>
              </a:rPr>
              <a:t> </a:t>
            </a:r>
            <a:r>
              <a:rPr lang="en-US" sz="3600" dirty="0" smtClean="0">
                <a:solidFill>
                  <a:srgbClr val="FFFF00"/>
                </a:solidFill>
              </a:rPr>
              <a:t>Many other insurance carriers</a:t>
            </a:r>
          </a:p>
          <a:p>
            <a:pPr marL="342900" indent="-342900">
              <a:buAutoNum type="arabicPeriod"/>
            </a:pPr>
            <a:endParaRPr lang="en-US" sz="3600" dirty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sz="3600" dirty="0" smtClean="0">
                <a:solidFill>
                  <a:srgbClr val="FFFF00"/>
                </a:solidFill>
              </a:rPr>
              <a:t> Drone App:  </a:t>
            </a:r>
            <a:r>
              <a:rPr lang="en-US" sz="3600" dirty="0" err="1" smtClean="0">
                <a:solidFill>
                  <a:srgbClr val="FFFF00"/>
                </a:solidFill>
              </a:rPr>
              <a:t>Verifly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40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52400"/>
            <a:ext cx="716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VERIFLY DRONE INSURANCE</a:t>
            </a:r>
          </a:p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(there’s an APP for that!)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447800"/>
            <a:ext cx="2928938" cy="522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2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04800"/>
            <a:ext cx="8915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FAA Certificated Remote 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Pilot </a:t>
            </a:r>
            <a:r>
              <a:rPr lang="en-US" sz="3600" b="1" dirty="0">
                <a:solidFill>
                  <a:srgbClr val="FFFF00"/>
                </a:solidFill>
              </a:rPr>
              <a:t>vs.  </a:t>
            </a:r>
            <a:r>
              <a:rPr lang="en-US" sz="3600" b="1" dirty="0" smtClean="0">
                <a:solidFill>
                  <a:srgbClr val="FFFF00"/>
                </a:solidFill>
              </a:rPr>
              <a:t>747 </a:t>
            </a:r>
            <a:r>
              <a:rPr lang="en-US" sz="3600" b="1" dirty="0">
                <a:solidFill>
                  <a:srgbClr val="FFFF00"/>
                </a:solidFill>
              </a:rPr>
              <a:t>Captain 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pPr algn="ctr"/>
            <a:endParaRPr lang="en-US" sz="36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8322763"/>
              </p:ext>
            </p:extLst>
          </p:nvPr>
        </p:nvGraphicFramePr>
        <p:xfrm>
          <a:off x="2508754" y="1828800"/>
          <a:ext cx="3657600" cy="4721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Document" r:id="rId3" imgW="7788671" imgH="10055926" progId="Word.Document.12">
                  <p:embed/>
                </p:oleObj>
              </mc:Choice>
              <mc:Fallback>
                <p:oleObj name="Document" r:id="rId3" imgW="7788671" imgH="100559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8754" y="1828800"/>
                        <a:ext cx="3657600" cy="4721865"/>
                      </a:xfrm>
                      <a:prstGeom prst="rect">
                        <a:avLst/>
                      </a:prstGeom>
                      <a:ln>
                        <a:solidFill>
                          <a:srgbClr val="FFFF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90500" y="2590800"/>
            <a:ext cx="2362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Buy drone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Ignore FAA and other rules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Fly drone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Crash drone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8415" y="2151459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DRONE PILOT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6924" y="2498211"/>
            <a:ext cx="25646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Student Pilot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FAA Medical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FAA Flight training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FAA written examinations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FAA </a:t>
            </a:r>
            <a:r>
              <a:rPr lang="en-US" dirty="0" err="1" smtClean="0">
                <a:solidFill>
                  <a:srgbClr val="FFFF00"/>
                </a:solidFill>
              </a:rPr>
              <a:t>checkrides</a:t>
            </a:r>
            <a:endParaRPr lang="en-US" dirty="0" smtClean="0">
              <a:solidFill>
                <a:srgbClr val="FFFF00"/>
              </a:solidFill>
            </a:endParaRP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Insurance requirements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1500 hours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ATP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rgbClr val="FFFF00"/>
                </a:solidFill>
              </a:rPr>
              <a:t>“Welcome aboard… this is your captain speaking”.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5524" y="2048929"/>
            <a:ext cx="2107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AIRLINE PILOT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021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828800"/>
            <a:ext cx="3990975" cy="4656138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00200" y="457200"/>
            <a:ext cx="632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</a:rPr>
              <a:t>ASTRO</a:t>
            </a:r>
            <a:endParaRPr lang="en-US" sz="6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74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219200"/>
            <a:ext cx="8686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</a:rPr>
              <a:t>Are </a:t>
            </a:r>
            <a:r>
              <a:rPr lang="en-US" sz="2000" b="1" dirty="0">
                <a:solidFill>
                  <a:srgbClr val="FFFF00"/>
                </a:solidFill>
              </a:rPr>
              <a:t>you a low risk manned or unmanned </a:t>
            </a:r>
            <a:r>
              <a:rPr lang="en-US" sz="2000" b="1" dirty="0" smtClean="0">
                <a:solidFill>
                  <a:srgbClr val="FFFF00"/>
                </a:solidFill>
              </a:rPr>
              <a:t>pilot?</a:t>
            </a:r>
            <a:r>
              <a:rPr lang="en-US" sz="20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Am I certain I am insured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Avoid risky behavior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Read and understand the applicable rules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Know policies and procedures of company/employer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No problem solving alone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Consult with others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Keep current on developments</a:t>
            </a:r>
          </a:p>
          <a:p>
            <a:r>
              <a:rPr lang="en-US" sz="2000" b="1" dirty="0" smtClean="0">
                <a:solidFill>
                  <a:srgbClr val="FFFF00"/>
                </a:solidFill>
              </a:rPr>
              <a:t>FAA Wings </a:t>
            </a:r>
            <a:r>
              <a:rPr lang="en-US" sz="2000" b="1" dirty="0">
                <a:solidFill>
                  <a:srgbClr val="FFFF00"/>
                </a:solidFill>
              </a:rPr>
              <a:t>Program participant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No </a:t>
            </a:r>
            <a:r>
              <a:rPr lang="en-US" sz="2000" b="1" dirty="0" smtClean="0">
                <a:solidFill>
                  <a:srgbClr val="FFFF00"/>
                </a:solidFill>
              </a:rPr>
              <a:t>dabbling </a:t>
            </a:r>
            <a:r>
              <a:rPr lang="en-US" sz="2000" b="1" dirty="0">
                <a:solidFill>
                  <a:srgbClr val="FFFF00"/>
                </a:solidFill>
              </a:rPr>
              <a:t>outside your area of expertise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Careful with what you hear from others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Document important things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Log time entries with complete and accurate information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Remember, you are part of an organization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Understand and use technology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Seek first to understand, then to be understood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Listen with the intent to understand, not to reply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Do the right thing attitude </a:t>
            </a:r>
            <a:r>
              <a:rPr lang="en-US" dirty="0"/>
              <a:t>  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52400" y="0"/>
            <a:ext cx="9601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>
                <a:solidFill>
                  <a:srgbClr val="FFFF00"/>
                </a:solidFill>
              </a:rPr>
              <a:t>Expose yourself and your company/employer to a negligence claim?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432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724400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 smtClean="0">
                <a:solidFill>
                  <a:srgbClr val="FFFF00"/>
                </a:solidFill>
              </a:rPr>
              <a:t>“My Soul is in the Sky”</a:t>
            </a:r>
          </a:p>
          <a:p>
            <a:endParaRPr lang="en-US" sz="3800" b="1" dirty="0">
              <a:solidFill>
                <a:srgbClr val="FFFF00"/>
              </a:solidFill>
            </a:endParaRPr>
          </a:p>
          <a:p>
            <a:r>
              <a:rPr lang="en-US" sz="3800" b="1" dirty="0" smtClean="0">
                <a:solidFill>
                  <a:srgbClr val="FFFF00"/>
                </a:solidFill>
              </a:rPr>
              <a:t>                            William Shakespeare</a:t>
            </a:r>
            <a:endParaRPr lang="en-US" sz="3800" b="1" dirty="0">
              <a:solidFill>
                <a:srgbClr val="FFFF00"/>
              </a:solidFill>
            </a:endParaRPr>
          </a:p>
        </p:txBody>
      </p:sp>
      <p:pic>
        <p:nvPicPr>
          <p:cNvPr id="10242" name="Picture 2" descr="Image result for sunset picture good for powerpoi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290559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44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1">
      <a:dk1>
        <a:srgbClr val="0070C0"/>
      </a:dk1>
      <a:lt1>
        <a:srgbClr val="FFFFFF"/>
      </a:lt1>
      <a:dk2>
        <a:srgbClr val="868B3C"/>
      </a:dk2>
      <a:lt2>
        <a:srgbClr val="FFFFFF"/>
      </a:lt2>
      <a:accent1>
        <a:srgbClr val="CC455B"/>
      </a:accent1>
      <a:accent2>
        <a:srgbClr val="28BFFF"/>
      </a:accent2>
      <a:accent3>
        <a:srgbClr val="FBCF75"/>
      </a:accent3>
      <a:accent4>
        <a:srgbClr val="661C28"/>
      </a:accent4>
      <a:accent5>
        <a:srgbClr val="00405A"/>
      </a:accent5>
      <a:accent6>
        <a:srgbClr val="AC7505"/>
      </a:accent6>
      <a:hlink>
        <a:srgbClr val="0074A2"/>
      </a:hlink>
      <a:folHlink>
        <a:srgbClr val="5B192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1242</Words>
  <Application>Microsoft Office PowerPoint</Application>
  <PresentationFormat>On-screen Show (4:3)</PresentationFormat>
  <Paragraphs>208</Paragraphs>
  <Slides>35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Aharoni</vt:lpstr>
      <vt:lpstr>Arial</vt:lpstr>
      <vt:lpstr>Rockwell</vt:lpstr>
      <vt:lpstr>Wingdings</vt:lpstr>
      <vt:lpstr>Default Design</vt:lpstr>
      <vt:lpstr>Document</vt:lpstr>
      <vt:lpstr>The Drones are Coming  (with lots of insurance issues)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Daycare Center Crash</vt:lpstr>
      <vt:lpstr>PowerPoint Presentation</vt:lpstr>
      <vt:lpstr>PowerPoint Presentation</vt:lpstr>
      <vt:lpstr>PowerPoint Presentation</vt:lpstr>
      <vt:lpstr>IS PILOT INSURED? (INSIST ON DOCUMENTATION BEFORE FLYING)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DRONE SURVEILLANCE FLORIDA STATUTES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Carlton Fields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ABCs OF FAA ENFORCEMENT ACTIONS</dc:title>
  <dc:creator>cf</dc:creator>
  <cp:lastModifiedBy>Heckert, Katherine L.</cp:lastModifiedBy>
  <cp:revision>571</cp:revision>
  <cp:lastPrinted>2020-01-14T20:34:33Z</cp:lastPrinted>
  <dcterms:created xsi:type="dcterms:W3CDTF">2008-01-16T22:00:57Z</dcterms:created>
  <dcterms:modified xsi:type="dcterms:W3CDTF">2020-06-12T13:40:58Z</dcterms:modified>
</cp:coreProperties>
</file>