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08" r:id="rId1"/>
  </p:sldMasterIdLst>
  <p:notesMasterIdLst>
    <p:notesMasterId r:id="rId22"/>
  </p:notesMasterIdLst>
  <p:sldIdLst>
    <p:sldId id="287" r:id="rId2"/>
    <p:sldId id="299" r:id="rId3"/>
    <p:sldId id="303" r:id="rId4"/>
    <p:sldId id="267" r:id="rId5"/>
    <p:sldId id="269" r:id="rId6"/>
    <p:sldId id="288" r:id="rId7"/>
    <p:sldId id="260" r:id="rId8"/>
    <p:sldId id="277" r:id="rId9"/>
    <p:sldId id="270" r:id="rId10"/>
    <p:sldId id="271" r:id="rId11"/>
    <p:sldId id="272" r:id="rId12"/>
    <p:sldId id="273" r:id="rId13"/>
    <p:sldId id="304" r:id="rId14"/>
    <p:sldId id="306" r:id="rId15"/>
    <p:sldId id="313" r:id="rId16"/>
    <p:sldId id="314" r:id="rId17"/>
    <p:sldId id="315" r:id="rId18"/>
    <p:sldId id="283" r:id="rId19"/>
    <p:sldId id="316" r:id="rId20"/>
    <p:sldId id="31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<p14:section name="Untitled Section" id="{80C0E618-0FD7-4DA6-B3AD-130FA45DE553}">
          <p14:sldIdLst>
            <p14:sldId id="287"/>
            <p14:sldId id="257"/>
            <p14:sldId id="258"/>
            <p14:sldId id="288"/>
            <p14:sldId id="260"/>
            <p14:sldId id="259"/>
            <p14:sldId id="289"/>
            <p14:sldId id="291"/>
            <p14:sldId id="290"/>
            <p14:sldId id="261"/>
            <p14:sldId id="292"/>
            <p14:sldId id="293"/>
            <p14:sldId id="266"/>
            <p14:sldId id="265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1"/>
            <p14:sldId id="280"/>
            <p14:sldId id="282"/>
            <p14:sldId id="283"/>
            <p14:sldId id="284"/>
            <p14:sldId id="285"/>
            <p14:sldId id="28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48" autoAdjust="0"/>
    <p:restoredTop sz="94643" autoAdjust="0"/>
  </p:normalViewPr>
  <p:slideViewPr>
    <p:cSldViewPr>
      <p:cViewPr varScale="1">
        <p:scale>
          <a:sx n="91" d="100"/>
          <a:sy n="91" d="100"/>
        </p:scale>
        <p:origin x="-113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E7AD5-5ACB-224A-8BA0-AE157CB3F446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1D964-3D30-EE47-A4E7-A2EC4D80773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E2BDE-CF8F-4FD4-A6CD-D41AAB132007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04043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034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13858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35686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15389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7099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24357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48814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968080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51916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590828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 flip="none" rotWithShape="1">
          <a:gsLst>
            <a:gs pos="0">
              <a:schemeClr val="bg2">
                <a:tint val="40000"/>
                <a:satMod val="350000"/>
              </a:schemeClr>
            </a:gs>
            <a:gs pos="9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73F1F-CF9D-4E61-8FDD-EDEC3E57479B}" type="datetimeFigureOut">
              <a:rPr lang="en-US" smtClean="0"/>
              <a:pPr/>
              <a:t>12/5/13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5BF42-A8B0-4312-A60C-654443507E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904697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gc.org" TargetMode="External"/><Relationship Id="rId4" Type="http://schemas.openxmlformats.org/officeDocument/2006/relationships/hyperlink" Target="http://www.adr.org/" TargetMode="External"/><Relationship Id="rId5" Type="http://schemas.openxmlformats.org/officeDocument/2006/relationships/hyperlink" Target="http://www.iccwbo.org/" TargetMode="External"/><Relationship Id="rId6" Type="http://schemas.openxmlformats.org/officeDocument/2006/relationships/hyperlink" Target="http://www.cpradr.org/" TargetMode="External"/><Relationship Id="rId7" Type="http://schemas.openxmlformats.org/officeDocument/2006/relationships/hyperlink" Target="http://www.fidic.org" TargetMode="External"/><Relationship Id="rId8" Type="http://schemas.openxmlformats.org/officeDocument/2006/relationships/hyperlink" Target="http://www.dot.state.fl.us/default.shtm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rb.org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77240" y="2133600"/>
            <a:ext cx="7680960" cy="1828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Florida Bar Real Property Probate Trust Law</a:t>
            </a:r>
            <a:br>
              <a:rPr lang="en-US" sz="2800" dirty="0" smtClean="0">
                <a:solidFill>
                  <a:srgbClr val="FFFFFF"/>
                </a:solidFill>
                <a:latin typeface="+mn-lt"/>
              </a:rPr>
            </a:b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Construction Law Committee</a:t>
            </a: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/>
            </a:r>
            <a:br>
              <a:rPr lang="en-US" sz="2800" dirty="0" smtClean="0">
                <a:solidFill>
                  <a:srgbClr val="FFFFFF"/>
                </a:solidFill>
                <a:latin typeface="+mn-lt"/>
              </a:rPr>
            </a:b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Dec</a:t>
            </a: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ember </a:t>
            </a:r>
            <a:r>
              <a:rPr lang="en-US" sz="2800" dirty="0" smtClean="0">
                <a:solidFill>
                  <a:srgbClr val="FFFFFF"/>
                </a:solidFill>
                <a:latin typeface="+mn-lt"/>
              </a:rPr>
              <a:t>2013</a:t>
            </a:r>
            <a:endParaRPr lang="en-US" sz="28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1"/>
            <a:ext cx="8458200" cy="2209799"/>
          </a:xfrm>
        </p:spPr>
        <p:txBody>
          <a:bodyPr>
            <a:noAutofit/>
          </a:bodyPr>
          <a:lstStyle/>
          <a:p>
            <a:pPr marL="18288" indent="0" algn="ctr">
              <a:buNone/>
            </a:pPr>
            <a:r>
              <a:rPr lang="en-US" sz="5400" dirty="0" smtClean="0">
                <a:solidFill>
                  <a:srgbClr val="FFFF00"/>
                </a:solidFill>
                <a:cs typeface="Papyrus"/>
              </a:rPr>
              <a:t>Dispute Boards: </a:t>
            </a:r>
          </a:p>
          <a:p>
            <a:pPr marL="18288" indent="0" algn="ctr">
              <a:buNone/>
            </a:pPr>
            <a:r>
              <a:rPr lang="en-US" sz="5400" dirty="0" smtClean="0">
                <a:solidFill>
                  <a:srgbClr val="FFFF00"/>
                </a:solidFill>
                <a:cs typeface="Papyrus"/>
              </a:rPr>
              <a:t>Drafting Issues</a:t>
            </a:r>
            <a:endParaRPr lang="en-US" sz="5400" dirty="0">
              <a:solidFill>
                <a:srgbClr val="FFFF00"/>
              </a:solidFill>
              <a:cs typeface="Papyrus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295400" y="3962400"/>
            <a:ext cx="66294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rgbClr val="FFFF00"/>
                </a:solidFill>
              </a:rPr>
              <a:t>Deborah Bovarnick Mastin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Law Office of Deborah Mastin, PA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Miami, FL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540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00745" y="1368150"/>
            <a:ext cx="8229600" cy="518505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A/K/A Dispute Review Board, Dispute Resolution Board, Dispute Avoidance Board, DRB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3200" dirty="0" smtClean="0">
              <a:solidFill>
                <a:srgbClr val="FFFFFF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Contractual structure for dispute avoidance and mitigation using independent panel of impartial professionals in real time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B</a:t>
            </a:r>
            <a:r>
              <a:rPr lang="en-US" sz="3200" noProof="0" dirty="0" err="1" smtClean="0">
                <a:solidFill>
                  <a:srgbClr val="FFFFFF"/>
                </a:solidFill>
              </a:rPr>
              <a:t>egins</a:t>
            </a:r>
            <a:r>
              <a:rPr lang="en-US" sz="3200" noProof="0" dirty="0" smtClean="0">
                <a:solidFill>
                  <a:srgbClr val="FFFFFF"/>
                </a:solidFill>
              </a:rPr>
              <a:t> at</a:t>
            </a:r>
            <a:r>
              <a:rPr lang="en-US" sz="3200" dirty="0" smtClean="0">
                <a:solidFill>
                  <a:srgbClr val="FFFFFF"/>
                </a:solidFill>
              </a:rPr>
              <a:t> the inception of project and operates continuously during performance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3200" dirty="0" smtClean="0">
              <a:solidFill>
                <a:srgbClr val="FFFFFF"/>
              </a:solidFill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C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transform into (non-binding) dispute resolution, if </a:t>
            </a:r>
            <a:r>
              <a:rPr lang="en-US" sz="3200" noProof="0" dirty="0" smtClean="0">
                <a:solidFill>
                  <a:srgbClr val="FFFFFF"/>
                </a:solidFill>
              </a:rPr>
              <a:t>dispute avoidance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fails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500745" y="32838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j-ea"/>
                <a:cs typeface="+mj-cs"/>
              </a:rPr>
              <a:t>What is a Dispute Board?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606073"/>
            <a:ext cx="8308975" cy="978252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+mn-lt"/>
              </a:rPr>
              <a:t>Why have a Dispute Board?</a:t>
            </a:r>
            <a:endParaRPr lang="en-US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861510"/>
            <a:ext cx="8308975" cy="438689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FF"/>
                </a:solidFill>
              </a:rPr>
              <a:t>Mitigates impacts of activities not yet performed for the best interest of the project</a:t>
            </a:r>
          </a:p>
          <a:p>
            <a:pPr>
              <a:buNone/>
            </a:pPr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FF"/>
                </a:solidFill>
              </a:rPr>
              <a:t>Disputes don’t aggregate or compound</a:t>
            </a:r>
          </a:p>
          <a:p>
            <a:pPr>
              <a:buNone/>
            </a:pPr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FF"/>
                </a:solidFill>
              </a:rPr>
              <a:t>Validates decisions to compromise </a:t>
            </a:r>
          </a:p>
          <a:p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FF"/>
                </a:solidFill>
              </a:rPr>
              <a:t>Process cost dramatically lower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Creating the Dispute Board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Specification within </a:t>
            </a:r>
            <a:r>
              <a:rPr lang="en-US" dirty="0">
                <a:solidFill>
                  <a:schemeClr val="accent1"/>
                </a:solidFill>
              </a:rPr>
              <a:t>o</a:t>
            </a:r>
            <a:r>
              <a:rPr lang="en-US" dirty="0" smtClean="0">
                <a:solidFill>
                  <a:schemeClr val="accent1"/>
                </a:solidFill>
              </a:rPr>
              <a:t>wner-contractor Agreement 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Establish procedures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Engagement agreement </a:t>
            </a:r>
            <a:r>
              <a:rPr lang="en-US" dirty="0">
                <a:solidFill>
                  <a:schemeClr val="accent1"/>
                </a:solidFill>
              </a:rPr>
              <a:t>between each</a:t>
            </a:r>
            <a:r>
              <a:rPr lang="en-US" dirty="0" smtClean="0">
                <a:solidFill>
                  <a:schemeClr val="accent1"/>
                </a:solidFill>
              </a:rPr>
              <a:t> Panel </a:t>
            </a:r>
            <a:r>
              <a:rPr lang="en-US" dirty="0">
                <a:solidFill>
                  <a:schemeClr val="accent1"/>
                </a:solidFill>
              </a:rPr>
              <a:t>member,</a:t>
            </a:r>
            <a:r>
              <a:rPr lang="en-US" dirty="0" smtClean="0">
                <a:solidFill>
                  <a:schemeClr val="accent1"/>
                </a:solidFill>
              </a:rPr>
              <a:t> owner </a:t>
            </a:r>
            <a:r>
              <a:rPr lang="en-US" dirty="0">
                <a:solidFill>
                  <a:schemeClr val="accent1"/>
                </a:solidFill>
              </a:rPr>
              <a:t>and</a:t>
            </a:r>
            <a:r>
              <a:rPr lang="en-US" dirty="0" smtClean="0">
                <a:solidFill>
                  <a:schemeClr val="accent1"/>
                </a:solidFill>
              </a:rPr>
              <a:t> contractor (“3-Party Agreement”)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Establish fees, release of liability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1055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Objectives of Specification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Dispute</a:t>
            </a:r>
            <a:r>
              <a:rPr lang="en-US" dirty="0" smtClean="0">
                <a:solidFill>
                  <a:schemeClr val="accent1"/>
                </a:solidFill>
              </a:rPr>
              <a:t> avoidance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Dispute mitigation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Facilitation &amp; communication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Not</a:t>
            </a:r>
            <a:r>
              <a:rPr lang="en-US" dirty="0" smtClean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accent1"/>
                </a:solidFill>
              </a:rPr>
              <a:t>t</a:t>
            </a:r>
            <a:r>
              <a:rPr lang="en-US" dirty="0" smtClean="0">
                <a:solidFill>
                  <a:schemeClr val="accent1"/>
                </a:solidFill>
              </a:rPr>
              <a:t>echnical advisors or mediators</a:t>
            </a:r>
          </a:p>
          <a:p>
            <a:pPr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Dispute resolution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461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What Makes A Panel Effective?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rmAutofit/>
          </a:bodyPr>
          <a:lstStyle/>
          <a:p>
            <a:pPr>
              <a:buNone/>
            </a:pPr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chemeClr val="accent1"/>
                </a:solidFill>
              </a:rPr>
              <a:t>People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Trust and respect for Panel </a:t>
            </a: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3600" dirty="0" smtClean="0">
                <a:solidFill>
                  <a:schemeClr val="accent1"/>
                </a:solidFill>
              </a:rPr>
              <a:t>Process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Forward-looking,  problem-solving, confidential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63529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People:  Selection 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Criteria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 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5" name="Vertical Text Placeholder 4"/>
          <p:cNvSpPr>
            <a:spLocks noGrp="1"/>
          </p:cNvSpPr>
          <p:nvPr>
            <p:ph type="body" orient="vert" idx="1"/>
          </p:nvPr>
        </p:nvSpPr>
        <p:spPr/>
        <p:txBody>
          <a:bodyPr vert="horz">
            <a:noAutofit/>
          </a:bodyPr>
          <a:lstStyle/>
          <a:p>
            <a:r>
              <a:rPr lang="en-US" dirty="0" smtClean="0">
                <a:solidFill>
                  <a:srgbClr val="FFFFFF"/>
                </a:solidFill>
              </a:rPr>
              <a:t>Appropriate professional  experience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Ethics 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Disclose prior relationships with parties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Preclude new relationships during project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Available, interested, neutral, unbiased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Trained in Dispute Board practices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Mediators and arbitrators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Engineers and construction lawyers</a:t>
            </a:r>
          </a:p>
          <a:p>
            <a:pPr lvl="2">
              <a:buNone/>
            </a:pPr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Process:  Training </a:t>
            </a:r>
            <a:r>
              <a:rPr lang="en-US" dirty="0" smtClean="0">
                <a:solidFill>
                  <a:srgbClr val="FFFF00"/>
                </a:solidFill>
                <a:latin typeface="+mn-lt"/>
              </a:rPr>
              <a:t>the Project Team to Succeed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>
                <a:solidFill>
                  <a:schemeClr val="accent1"/>
                </a:solidFill>
              </a:rPr>
              <a:t>Panel trains project team at first meeting to establish operating protocols and consistent expectations of panel involvement before </a:t>
            </a:r>
            <a:r>
              <a:rPr lang="en-US" sz="3000" dirty="0">
                <a:solidFill>
                  <a:schemeClr val="accent1"/>
                </a:solidFill>
              </a:rPr>
              <a:t>d</a:t>
            </a:r>
            <a:r>
              <a:rPr lang="en-US" sz="3000" dirty="0" smtClean="0">
                <a:solidFill>
                  <a:schemeClr val="accent1"/>
                </a:solidFill>
              </a:rPr>
              <a:t>isputes arise</a:t>
            </a:r>
          </a:p>
          <a:p>
            <a:endParaRPr lang="en-US" sz="3000" dirty="0">
              <a:solidFill>
                <a:schemeClr val="accent1"/>
              </a:solidFill>
            </a:endParaRPr>
          </a:p>
          <a:p>
            <a:r>
              <a:rPr lang="en-US" sz="3000" dirty="0">
                <a:solidFill>
                  <a:schemeClr val="accent1"/>
                </a:solidFill>
              </a:rPr>
              <a:t>Regular</a:t>
            </a:r>
            <a:r>
              <a:rPr lang="en-US" sz="3000" dirty="0" smtClean="0">
                <a:solidFill>
                  <a:schemeClr val="accent1"/>
                </a:solidFill>
              </a:rPr>
              <a:t> site visit facilitation </a:t>
            </a:r>
            <a:r>
              <a:rPr lang="en-US" sz="3000" dirty="0">
                <a:solidFill>
                  <a:schemeClr val="accent1"/>
                </a:solidFill>
              </a:rPr>
              <a:t>=</a:t>
            </a:r>
            <a:r>
              <a:rPr lang="en-US" sz="3000" dirty="0" smtClean="0">
                <a:solidFill>
                  <a:schemeClr val="accent1"/>
                </a:solidFill>
              </a:rPr>
              <a:t> </a:t>
            </a:r>
            <a:r>
              <a:rPr lang="en-US" sz="3000" dirty="0">
                <a:solidFill>
                  <a:schemeClr val="accent1"/>
                </a:solidFill>
              </a:rPr>
              <a:t>d</a:t>
            </a:r>
            <a:r>
              <a:rPr lang="en-US" sz="3000" dirty="0" smtClean="0">
                <a:solidFill>
                  <a:schemeClr val="accent1"/>
                </a:solidFill>
              </a:rPr>
              <a:t>ispute prevention and impact mitigation</a:t>
            </a:r>
          </a:p>
          <a:p>
            <a:endParaRPr lang="en-US" sz="3000" dirty="0">
              <a:solidFill>
                <a:schemeClr val="accent1"/>
              </a:solidFill>
            </a:endParaRPr>
          </a:p>
          <a:p>
            <a:r>
              <a:rPr lang="en-US" sz="3000" dirty="0">
                <a:solidFill>
                  <a:schemeClr val="accent1"/>
                </a:solidFill>
              </a:rPr>
              <a:t>Personal</a:t>
            </a:r>
            <a:r>
              <a:rPr lang="en-US" sz="3000" dirty="0" smtClean="0">
                <a:solidFill>
                  <a:schemeClr val="accent1"/>
                </a:solidFill>
              </a:rPr>
              <a:t> connections </a:t>
            </a:r>
            <a:r>
              <a:rPr lang="en-US" sz="3000" dirty="0">
                <a:solidFill>
                  <a:schemeClr val="accent1"/>
                </a:solidFill>
              </a:rPr>
              <a:t>with</a:t>
            </a:r>
            <a:r>
              <a:rPr lang="en-US" sz="3000" dirty="0" smtClean="0">
                <a:solidFill>
                  <a:schemeClr val="accent1"/>
                </a:solidFill>
              </a:rPr>
              <a:t> Panel </a:t>
            </a:r>
            <a:r>
              <a:rPr lang="en-US" sz="3000" dirty="0">
                <a:solidFill>
                  <a:schemeClr val="accent1"/>
                </a:solidFill>
              </a:rPr>
              <a:t>b</a:t>
            </a:r>
            <a:r>
              <a:rPr lang="en-US" sz="3000" dirty="0" smtClean="0">
                <a:solidFill>
                  <a:schemeClr val="accent1"/>
                </a:solidFill>
              </a:rPr>
              <a:t>uilds </a:t>
            </a:r>
            <a:r>
              <a:rPr lang="en-US" sz="3000" dirty="0">
                <a:solidFill>
                  <a:schemeClr val="accent1"/>
                </a:solidFill>
              </a:rPr>
              <a:t>c</a:t>
            </a:r>
            <a:r>
              <a:rPr lang="en-US" sz="3000" dirty="0" smtClean="0">
                <a:solidFill>
                  <a:schemeClr val="accent1"/>
                </a:solidFill>
              </a:rPr>
              <a:t>onfidence</a:t>
            </a:r>
            <a:endParaRPr lang="en-US" sz="300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7258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Process:  Regular 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Periodic Meetings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1"/>
                </a:solidFill>
              </a:rPr>
              <a:t>Facilitation </a:t>
            </a:r>
            <a:r>
              <a:rPr lang="en-US" sz="2400" dirty="0">
                <a:solidFill>
                  <a:schemeClr val="accent1"/>
                </a:solidFill>
              </a:rPr>
              <a:t>-</a:t>
            </a:r>
            <a:r>
              <a:rPr lang="en-US" sz="2400" dirty="0" smtClean="0">
                <a:solidFill>
                  <a:schemeClr val="accent1"/>
                </a:solidFill>
              </a:rPr>
              <a:t> where </a:t>
            </a:r>
            <a:r>
              <a:rPr lang="en-US" sz="2400" dirty="0">
                <a:solidFill>
                  <a:schemeClr val="accent1"/>
                </a:solidFill>
              </a:rPr>
              <a:t>the real value is </a:t>
            </a:r>
            <a:r>
              <a:rPr lang="en-US" sz="2400" dirty="0" smtClean="0">
                <a:solidFill>
                  <a:schemeClr val="accent1"/>
                </a:solidFill>
              </a:rPr>
              <a:t>gained</a:t>
            </a:r>
          </a:p>
          <a:p>
            <a:endParaRPr lang="en-US" sz="2400" dirty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1"/>
                </a:solidFill>
              </a:rPr>
              <a:t>Monthly meetings typical</a:t>
            </a: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1"/>
                </a:solidFill>
              </a:rPr>
              <a:t>Review schedule and discuss </a:t>
            </a:r>
            <a:r>
              <a:rPr lang="en-US" sz="2400" dirty="0">
                <a:solidFill>
                  <a:schemeClr val="accent1"/>
                </a:solidFill>
              </a:rPr>
              <a:t>potential </a:t>
            </a:r>
            <a:r>
              <a:rPr lang="en-US" sz="2400" dirty="0" smtClean="0">
                <a:solidFill>
                  <a:schemeClr val="accent1"/>
                </a:solidFill>
              </a:rPr>
              <a:t>disruptions</a:t>
            </a: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1"/>
                </a:solidFill>
              </a:rPr>
              <a:t>Explore in detail  </a:t>
            </a:r>
            <a:r>
              <a:rPr lang="en-US" sz="2400" dirty="0">
                <a:solidFill>
                  <a:schemeClr val="accent1"/>
                </a:solidFill>
              </a:rPr>
              <a:t>the “Why?” behind the </a:t>
            </a:r>
            <a:r>
              <a:rPr lang="en-US" sz="2400" dirty="0" smtClean="0">
                <a:solidFill>
                  <a:schemeClr val="accent1"/>
                </a:solidFill>
              </a:rPr>
              <a:t>numbers</a:t>
            </a: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r>
              <a:rPr lang="en-US" sz="2400" dirty="0" smtClean="0">
                <a:solidFill>
                  <a:schemeClr val="accent1"/>
                </a:solidFill>
              </a:rPr>
              <a:t>Invite all stakeholders (“involved entity”)</a:t>
            </a:r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870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Process:  Informal 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Guidance 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en-US" dirty="0" smtClean="0">
                <a:solidFill>
                  <a:schemeClr val="accent1"/>
                </a:solidFill>
              </a:rPr>
              <a:t>Before costs incurred</a:t>
            </a:r>
          </a:p>
          <a:p>
            <a:pPr lvl="1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accent1"/>
                </a:solidFill>
              </a:rPr>
              <a:t>Limited presentations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dirty="0">
                <a:solidFill>
                  <a:schemeClr val="accent1"/>
                </a:solidFill>
              </a:rPr>
              <a:t>Early </a:t>
            </a:r>
            <a:r>
              <a:rPr lang="en-US" dirty="0" smtClean="0">
                <a:solidFill>
                  <a:schemeClr val="accent1"/>
                </a:solidFill>
              </a:rPr>
              <a:t>“quick </a:t>
            </a:r>
            <a:r>
              <a:rPr lang="en-US" dirty="0">
                <a:solidFill>
                  <a:schemeClr val="accent1"/>
                </a:solidFill>
              </a:rPr>
              <a:t>r</a:t>
            </a:r>
            <a:r>
              <a:rPr lang="en-US" dirty="0" smtClean="0">
                <a:solidFill>
                  <a:schemeClr val="accent1"/>
                </a:solidFill>
              </a:rPr>
              <a:t>ead”</a:t>
            </a:r>
          </a:p>
          <a:p>
            <a:pPr lvl="1">
              <a:buNone/>
            </a:pPr>
            <a:endParaRPr lang="en-US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chemeClr val="accent1"/>
                </a:solidFill>
              </a:rPr>
              <a:t>Oral guidance offered by Panel</a:t>
            </a:r>
          </a:p>
          <a:p>
            <a:pPr lvl="1"/>
            <a:endParaRPr lang="en-US" dirty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i="1" dirty="0">
                <a:solidFill>
                  <a:schemeClr val="accent1"/>
                </a:solidFill>
              </a:rPr>
              <a:t>de novo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 smtClean="0">
                <a:solidFill>
                  <a:schemeClr val="accent1"/>
                </a:solidFill>
              </a:rPr>
              <a:t>“formal</a:t>
            </a:r>
            <a:r>
              <a:rPr lang="en-US" dirty="0">
                <a:solidFill>
                  <a:schemeClr val="accent1"/>
                </a:solidFill>
              </a:rPr>
              <a:t>”</a:t>
            </a:r>
            <a:r>
              <a:rPr lang="en-US" dirty="0" smtClean="0">
                <a:solidFill>
                  <a:schemeClr val="accent1"/>
                </a:solidFill>
              </a:rPr>
              <a:t> hearing </a:t>
            </a:r>
            <a:r>
              <a:rPr lang="en-US" dirty="0">
                <a:solidFill>
                  <a:schemeClr val="accent1"/>
                </a:solidFill>
              </a:rPr>
              <a:t>if</a:t>
            </a:r>
            <a:r>
              <a:rPr lang="en-US" dirty="0" smtClean="0">
                <a:solidFill>
                  <a:schemeClr val="accent1"/>
                </a:solidFill>
              </a:rPr>
              <a:t> not accepted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207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935162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Process:  Formal </a:t>
            </a: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Proceedings: </a:t>
            </a:r>
            <a:br>
              <a:rPr lang="en-US" sz="3600" dirty="0" smtClean="0">
                <a:solidFill>
                  <a:srgbClr val="FFFF00"/>
                </a:solidFill>
                <a:latin typeface="+mn-lt"/>
              </a:rPr>
            </a:br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Choices to Make</a:t>
            </a:r>
            <a:br>
              <a:rPr lang="en-US" sz="3600" dirty="0" smtClean="0">
                <a:solidFill>
                  <a:srgbClr val="FFFF00"/>
                </a:solidFill>
                <a:latin typeface="+mn-lt"/>
              </a:rPr>
            </a:br>
            <a:r>
              <a:rPr lang="en-US" sz="2800" dirty="0" smtClean="0">
                <a:solidFill>
                  <a:srgbClr val="FFFF00"/>
                </a:solidFill>
                <a:latin typeface="+mn-lt"/>
              </a:rPr>
              <a:t> </a:t>
            </a:r>
            <a:br>
              <a:rPr lang="en-US" sz="2800" dirty="0" smtClean="0">
                <a:solidFill>
                  <a:srgbClr val="FFFF00"/>
                </a:solidFill>
                <a:latin typeface="+mn-lt"/>
              </a:rPr>
            </a:br>
            <a:endParaRPr lang="en-US" sz="28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449763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De </a:t>
            </a:r>
            <a:r>
              <a:rPr lang="en-US" dirty="0" smtClean="0">
                <a:solidFill>
                  <a:schemeClr val="accent1"/>
                </a:solidFill>
              </a:rPr>
              <a:t>novo?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Non-binding or binding written </a:t>
            </a:r>
            <a:r>
              <a:rPr lang="en-US" dirty="0" smtClean="0">
                <a:solidFill>
                  <a:schemeClr val="accent1"/>
                </a:solidFill>
              </a:rPr>
              <a:t>report?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Admissible or </a:t>
            </a:r>
            <a:r>
              <a:rPr lang="en-US" dirty="0" smtClean="0">
                <a:solidFill>
                  <a:schemeClr val="accent1"/>
                </a:solidFill>
              </a:rPr>
              <a:t>Inadmissible?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Opt in or opt </a:t>
            </a:r>
            <a:r>
              <a:rPr lang="en-US" dirty="0" smtClean="0">
                <a:solidFill>
                  <a:schemeClr val="accent1"/>
                </a:solidFill>
              </a:rPr>
              <a:t>out?</a:t>
            </a: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400" dirty="0" smtClean="0">
              <a:solidFill>
                <a:schemeClr val="accent1"/>
              </a:solidFill>
            </a:endParaRPr>
          </a:p>
          <a:p>
            <a:endParaRPr lang="en-US" sz="2400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0656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+mn-lt"/>
              </a:rPr>
              <a:t>Process:  Formal Proceedings</a:t>
            </a:r>
            <a:endParaRPr lang="en-US" sz="36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Referral by</a:t>
            </a:r>
            <a:r>
              <a:rPr lang="en-US" dirty="0" smtClean="0">
                <a:solidFill>
                  <a:schemeClr val="accent1"/>
                </a:solidFill>
              </a:rPr>
              <a:t> either party, but  only after discussion at regular meeting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Common </a:t>
            </a:r>
            <a:r>
              <a:rPr lang="en-US" dirty="0">
                <a:solidFill>
                  <a:schemeClr val="accent1"/>
                </a:solidFill>
              </a:rPr>
              <a:t>Reference </a:t>
            </a:r>
            <a:r>
              <a:rPr lang="en-US" dirty="0" smtClean="0">
                <a:solidFill>
                  <a:schemeClr val="accent1"/>
                </a:solidFill>
              </a:rPr>
              <a:t>Document</a:t>
            </a:r>
          </a:p>
          <a:p>
            <a:r>
              <a:rPr lang="en-US" dirty="0">
                <a:solidFill>
                  <a:schemeClr val="accent1"/>
                </a:solidFill>
              </a:rPr>
              <a:t>Written</a:t>
            </a:r>
            <a:r>
              <a:rPr lang="en-US" dirty="0" smtClean="0">
                <a:solidFill>
                  <a:schemeClr val="accent1"/>
                </a:solidFill>
              </a:rPr>
              <a:t> submissions</a:t>
            </a:r>
          </a:p>
          <a:p>
            <a:r>
              <a:rPr lang="en-US" dirty="0">
                <a:solidFill>
                  <a:schemeClr val="accent1"/>
                </a:solidFill>
              </a:rPr>
              <a:t>Oral</a:t>
            </a:r>
            <a:r>
              <a:rPr lang="en-US" dirty="0" smtClean="0">
                <a:solidFill>
                  <a:schemeClr val="accent1"/>
                </a:solidFill>
              </a:rPr>
              <a:t> presentations </a:t>
            </a:r>
            <a:r>
              <a:rPr lang="en-US" dirty="0">
                <a:solidFill>
                  <a:schemeClr val="accent1"/>
                </a:solidFill>
              </a:rPr>
              <a:t>- not </a:t>
            </a:r>
            <a:r>
              <a:rPr lang="en-US" dirty="0" smtClean="0">
                <a:solidFill>
                  <a:schemeClr val="accent1"/>
                </a:solidFill>
              </a:rPr>
              <a:t>sworn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No cross-examination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Panel questions presenters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453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447339"/>
            <a:ext cx="8308975" cy="1136986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+mn-lt"/>
              </a:rPr>
              <a:t>Who is Using Dispute Boards?</a:t>
            </a:r>
            <a:endParaRPr lang="en-US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890370"/>
            <a:ext cx="8308975" cy="4358030"/>
          </a:xfrm>
        </p:spPr>
        <p:txBody>
          <a:bodyPr>
            <a:normAutofit/>
          </a:bodyPr>
          <a:lstStyle/>
          <a:p>
            <a:r>
              <a:rPr lang="en-US" sz="3027" dirty="0" smtClean="0">
                <a:solidFill>
                  <a:srgbClr val="FFFFFF"/>
                </a:solidFill>
              </a:rPr>
              <a:t>1970s  Interstate I-70 Colorado</a:t>
            </a:r>
          </a:p>
          <a:p>
            <a:r>
              <a:rPr lang="en-US" sz="3027" dirty="0" smtClean="0">
                <a:solidFill>
                  <a:srgbClr val="FFFFFF"/>
                </a:solidFill>
              </a:rPr>
              <a:t>2010 over 2200 projects &gt; $150 B in USA</a:t>
            </a:r>
          </a:p>
          <a:p>
            <a:r>
              <a:rPr lang="en-US" sz="3027" dirty="0" smtClean="0">
                <a:solidFill>
                  <a:srgbClr val="FFFFFF"/>
                </a:solidFill>
              </a:rPr>
              <a:t>Infrastructure, tunnels, bridges, roads, dams, airports, seaports, transit, hospitals, universities</a:t>
            </a:r>
          </a:p>
          <a:p>
            <a:r>
              <a:rPr lang="en-US" sz="3027" dirty="0" smtClean="0">
                <a:solidFill>
                  <a:srgbClr val="FFFFFF"/>
                </a:solidFill>
              </a:rPr>
              <a:t>World Bank</a:t>
            </a:r>
          </a:p>
          <a:p>
            <a:r>
              <a:rPr lang="en-US" sz="3027" dirty="0" smtClean="0">
                <a:solidFill>
                  <a:srgbClr val="FFFFFF"/>
                </a:solidFill>
              </a:rPr>
              <a:t>FIDIC</a:t>
            </a:r>
          </a:p>
          <a:p>
            <a:r>
              <a:rPr lang="en-US" sz="3027" dirty="0" err="1" smtClean="0">
                <a:solidFill>
                  <a:srgbClr val="FFFFFF"/>
                </a:solidFill>
              </a:rPr>
              <a:t>ConsensusDocs</a:t>
            </a:r>
            <a:r>
              <a:rPr lang="en-US" sz="3027" dirty="0" smtClean="0">
                <a:solidFill>
                  <a:srgbClr val="FFFFFF"/>
                </a:solidFill>
              </a:rPr>
              <a:t> </a:t>
            </a:r>
          </a:p>
          <a:p>
            <a:endParaRPr lang="en-US" sz="3027" dirty="0" smtClean="0">
              <a:solidFill>
                <a:srgbClr val="FFFFFF"/>
              </a:solidFill>
            </a:endParaRPr>
          </a:p>
          <a:p>
            <a:endParaRPr lang="en-US" sz="3027" dirty="0" smtClean="0">
              <a:solidFill>
                <a:srgbClr val="FFFFFF"/>
              </a:solidFill>
            </a:endParaRP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609600" y="2895600"/>
            <a:ext cx="8077200" cy="367937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56032">
              <a:spcBef>
                <a:spcPct val="20000"/>
              </a:spcBef>
              <a:defRPr/>
            </a:pPr>
            <a:endParaRPr lang="en-US" sz="3200" dirty="0" smtClean="0"/>
          </a:p>
          <a:p>
            <a:pPr marL="365760" indent="-256032">
              <a:spcBef>
                <a:spcPct val="20000"/>
              </a:spcBef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Since 1993 UW used Dispute Boards  </a:t>
            </a:r>
          </a:p>
          <a:p>
            <a:pPr marL="1280160" lvl="2" indent="-25603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In more than 40 contracts </a:t>
            </a:r>
          </a:p>
          <a:p>
            <a:pPr marL="1280160" lvl="2" indent="-25603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Dispute Board cost &lt; $50K each</a:t>
            </a:r>
          </a:p>
          <a:p>
            <a:pPr marL="1280160" lvl="2" indent="-25603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FF"/>
                </a:solidFill>
              </a:rPr>
              <a:t>Total  project cost &gt; $4 Billion</a:t>
            </a:r>
          </a:p>
          <a:p>
            <a:pPr marL="1280160" lvl="2" indent="-256032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only 2 formal hearings in 20 years</a:t>
            </a:r>
          </a:p>
          <a:p>
            <a:pPr marL="36576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576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3"/>
              <a:buChar char="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7200" y="2198914"/>
            <a:ext cx="8229600" cy="79034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ea typeface="+mj-ea"/>
                <a:cs typeface="+mj-cs"/>
              </a:rPr>
              <a:t> University of Washington Experience: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20638" y="0"/>
            <a:ext cx="9164638" cy="1846262"/>
            <a:chOff x="-21422" y="761999"/>
            <a:chExt cx="9165422" cy="1847089"/>
          </a:xfrm>
        </p:grpSpPr>
        <p:pic>
          <p:nvPicPr>
            <p:cNvPr id="5" name="Picture 9"/>
            <p:cNvPicPr>
              <a:picLocks noChangeAspect="1" noChangeArrowheads="1"/>
            </p:cNvPicPr>
            <p:nvPr/>
          </p:nvPicPr>
          <p:blipFill>
            <a:blip r:embed="rId3"/>
            <a:srcRect l="12015" t="18761" r="36981" b="15587"/>
            <a:stretch>
              <a:fillRect/>
            </a:stretch>
          </p:blipFill>
          <p:spPr bwMode="auto">
            <a:xfrm>
              <a:off x="6205537" y="762000"/>
              <a:ext cx="1109663" cy="18288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6" name="Picture 7"/>
            <p:cNvPicPr>
              <a:picLocks noChangeAspect="1" noChangeArrowheads="1"/>
            </p:cNvPicPr>
            <p:nvPr/>
          </p:nvPicPr>
          <p:blipFill>
            <a:blip r:embed="rId4"/>
            <a:srcRect l="46730" t="2800" r="1935" b="2208"/>
            <a:stretch>
              <a:fillRect/>
            </a:stretch>
          </p:blipFill>
          <p:spPr bwMode="auto">
            <a:xfrm>
              <a:off x="3919537" y="762000"/>
              <a:ext cx="2277232" cy="18470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</p:pic>
        <p:pic>
          <p:nvPicPr>
            <p:cNvPr id="7" name="Picture 19" descr="arch_1_cdi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15200" y="762000"/>
              <a:ext cx="1828800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1" descr="BenjaminDHallInterdisciplinaryResearchBuilding.jpg"/>
            <p:cNvPicPr>
              <a:picLocks noChangeAspect="1"/>
            </p:cNvPicPr>
            <p:nvPr/>
          </p:nvPicPr>
          <p:blipFill>
            <a:blip r:embed="rId6"/>
            <a:srcRect t="10001" r="21120" b="10001"/>
            <a:stretch>
              <a:fillRect/>
            </a:stretch>
          </p:blipFill>
          <p:spPr bwMode="auto">
            <a:xfrm>
              <a:off x="-21422" y="762000"/>
              <a:ext cx="2782869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5" descr="guggenheim_interior_entrance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761446" y="761999"/>
              <a:ext cx="1219200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17467"/>
            <a:ext cx="8308975" cy="901733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+mn-lt"/>
              </a:rPr>
              <a:t>My First 2 Dispute Boards</a:t>
            </a:r>
            <a:endParaRPr lang="en-US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584326"/>
            <a:ext cx="8308975" cy="4664074"/>
          </a:xfrm>
        </p:spPr>
        <p:txBody>
          <a:bodyPr>
            <a:normAutofit/>
          </a:bodyPr>
          <a:lstStyle/>
          <a:p>
            <a:endParaRPr lang="en-US" sz="3600" dirty="0" smtClean="0">
              <a:solidFill>
                <a:srgbClr val="FFFFFF"/>
              </a:solidFill>
            </a:endParaRPr>
          </a:p>
          <a:p>
            <a:r>
              <a:rPr lang="en-US" sz="3600" dirty="0" err="1" smtClean="0">
                <a:solidFill>
                  <a:srgbClr val="FFFFFF"/>
                </a:solidFill>
              </a:rPr>
              <a:t>Arsht</a:t>
            </a:r>
            <a:r>
              <a:rPr lang="en-US" sz="3600" dirty="0" smtClean="0">
                <a:solidFill>
                  <a:srgbClr val="FFFFFF"/>
                </a:solidFill>
              </a:rPr>
              <a:t> Performing Arts Center,  Miami, Florida</a:t>
            </a:r>
          </a:p>
          <a:p>
            <a:endParaRPr lang="en-US" sz="3600" dirty="0" smtClean="0">
              <a:solidFill>
                <a:srgbClr val="FFFFFF"/>
              </a:solidFill>
            </a:endParaRPr>
          </a:p>
          <a:p>
            <a:r>
              <a:rPr lang="en-US" sz="3600" dirty="0" smtClean="0">
                <a:solidFill>
                  <a:srgbClr val="FFFFFF"/>
                </a:solidFill>
              </a:rPr>
              <a:t>Miami International Airport North Terminal Development Project</a:t>
            </a:r>
          </a:p>
          <a:p>
            <a:endParaRPr lang="en-US" sz="3600" dirty="0" smtClean="0">
              <a:solidFill>
                <a:srgbClr val="FFFFFF"/>
              </a:solidFill>
            </a:endParaRPr>
          </a:p>
          <a:p>
            <a:pPr>
              <a:buNone/>
            </a:pPr>
            <a:endParaRPr lang="en-US" sz="3600" dirty="0" smtClean="0">
              <a:solidFill>
                <a:srgbClr val="FFFFFF"/>
              </a:solidFill>
            </a:endParaRPr>
          </a:p>
          <a:p>
            <a:endParaRPr lang="en-US" sz="3600" dirty="0" smtClean="0">
              <a:solidFill>
                <a:srgbClr val="FFFFFF"/>
              </a:solidFill>
            </a:endParaRPr>
          </a:p>
          <a:p>
            <a:endParaRPr lang="en-US" sz="3600" dirty="0" smtClean="0">
              <a:solidFill>
                <a:srgbClr val="FFFFFF"/>
              </a:solidFill>
            </a:endParaRPr>
          </a:p>
          <a:p>
            <a:endParaRPr lang="en-US" sz="3600" dirty="0" smtClean="0"/>
          </a:p>
          <a:p>
            <a:pPr>
              <a:buNone/>
            </a:pP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404048"/>
            <a:ext cx="8308975" cy="1180277"/>
          </a:xfrm>
        </p:spPr>
        <p:txBody>
          <a:bodyPr/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+mn-lt"/>
              </a:rPr>
              <a:t>Arsht</a:t>
            </a:r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  Performing Arts Center, Miami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pic>
        <p:nvPicPr>
          <p:cNvPr id="4" name="Content Placeholder 3" descr="arsht1_DSC554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24281" r="-24281"/>
          <a:stretch>
            <a:fillRect/>
          </a:stretch>
        </p:blipFill>
        <p:spPr>
          <a:xfrm>
            <a:off x="-1295400" y="1360056"/>
            <a:ext cx="11819166" cy="5497944"/>
          </a:xfrm>
          <a:prstGeom prst="rect">
            <a:avLst/>
          </a:prstGeom>
          <a:ln w="22225">
            <a:solidFill>
              <a:schemeClr val="tx2">
                <a:lumMod val="75000"/>
              </a:schemeClr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670"/>
            <a:ext cx="8229600" cy="1143000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+mn-lt"/>
              </a:rPr>
              <a:t>Miami International Airport</a:t>
            </a:r>
            <a:endParaRPr lang="en-US" sz="32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" name="Picture 2" descr="80624245.JPG"/>
          <p:cNvPicPr>
            <a:picLocks noChangeAspect="1"/>
          </p:cNvPicPr>
          <p:nvPr/>
        </p:nvPicPr>
        <p:blipFill>
          <a:blip r:embed="rId2"/>
          <a:srcRect b="11765"/>
          <a:stretch>
            <a:fillRect/>
          </a:stretch>
        </p:blipFill>
        <p:spPr>
          <a:xfrm>
            <a:off x="762000" y="907017"/>
            <a:ext cx="7529925" cy="5950983"/>
          </a:xfrm>
          <a:prstGeom prst="rect">
            <a:avLst/>
          </a:prstGeom>
          <a:ln w="22225">
            <a:solidFill>
              <a:schemeClr val="tx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+mn-lt"/>
              </a:rPr>
              <a:t>Drafting Take-</a:t>
            </a:r>
            <a:r>
              <a:rPr lang="en-US" dirty="0" err="1" smtClean="0">
                <a:solidFill>
                  <a:srgbClr val="FFFF00"/>
                </a:solidFill>
                <a:latin typeface="+mn-lt"/>
              </a:rPr>
              <a:t>Aways</a:t>
            </a:r>
            <a:endParaRPr lang="en-US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001000" cy="4953000"/>
          </a:xfrm>
        </p:spPr>
        <p:txBody>
          <a:bodyPr>
            <a:normAutofit fontScale="85000" lnSpcReduction="20000"/>
          </a:bodyPr>
          <a:lstStyle/>
          <a:p>
            <a:endParaRPr lang="en-US" sz="2800" dirty="0" smtClean="0">
              <a:solidFill>
                <a:srgbClr val="FFFF00"/>
              </a:solidFill>
            </a:endParaRPr>
          </a:p>
          <a:p>
            <a:r>
              <a:rPr lang="en-US" sz="2800" dirty="0" smtClean="0"/>
              <a:t>How? 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Consider panel qualifications and selection</a:t>
            </a:r>
          </a:p>
          <a:p>
            <a:pPr lvl="1"/>
            <a:endParaRPr lang="en-US" sz="2400" dirty="0" smtClean="0">
              <a:solidFill>
                <a:srgbClr val="FFFFFF"/>
              </a:solidFill>
            </a:endParaRP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Support dispute avoidance and mitigation  </a:t>
            </a:r>
          </a:p>
          <a:p>
            <a:pPr lvl="2"/>
            <a:r>
              <a:rPr lang="en-US" sz="2000" dirty="0" smtClean="0">
                <a:solidFill>
                  <a:srgbClr val="FFFFFF"/>
                </a:solidFill>
              </a:rPr>
              <a:t>Make Dispute Board start early, meet often and regularly </a:t>
            </a:r>
          </a:p>
          <a:p>
            <a:pPr lvl="2"/>
            <a:r>
              <a:rPr lang="en-US" sz="2000" dirty="0" smtClean="0">
                <a:solidFill>
                  <a:srgbClr val="FFFFFF"/>
                </a:solidFill>
              </a:rPr>
              <a:t>Do not wait for a dispute to arise – that is too late</a:t>
            </a:r>
          </a:p>
          <a:p>
            <a:pPr lvl="2"/>
            <a:r>
              <a:rPr lang="en-US" sz="2000" dirty="0" smtClean="0">
                <a:solidFill>
                  <a:srgbClr val="FFFFFF"/>
                </a:solidFill>
              </a:rPr>
              <a:t>Skip the steps- no preconditions to discussions </a:t>
            </a:r>
          </a:p>
          <a:p>
            <a:pPr lvl="2"/>
            <a:endParaRPr lang="en-US" sz="2000" dirty="0" smtClean="0">
              <a:solidFill>
                <a:srgbClr val="FFFFFF"/>
              </a:solidFill>
            </a:endParaRP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Dispute hearings process should not mirror arbitration</a:t>
            </a:r>
          </a:p>
          <a:p>
            <a:pPr lvl="1"/>
            <a:endParaRPr lang="en-US" sz="2400" dirty="0" smtClean="0">
              <a:solidFill>
                <a:srgbClr val="FFFFFF"/>
              </a:solidFill>
            </a:endParaRPr>
          </a:p>
          <a:p>
            <a:pPr lvl="1"/>
            <a:r>
              <a:rPr lang="en-US" sz="2400" dirty="0" smtClean="0">
                <a:solidFill>
                  <a:srgbClr val="FFFFFF"/>
                </a:solidFill>
              </a:rPr>
              <a:t>Consult existing model specifications </a:t>
            </a:r>
          </a:p>
          <a:p>
            <a:endParaRPr lang="en-US" sz="28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effectLst/>
              </a:rPr>
              <a:t>Why?</a:t>
            </a:r>
            <a:r>
              <a:rPr lang="en-US" sz="2800" dirty="0" smtClean="0">
                <a:solidFill>
                  <a:srgbClr val="FFFFFF"/>
                </a:solidFill>
                <a:effectLst/>
              </a:rPr>
              <a:t>  </a:t>
            </a:r>
          </a:p>
          <a:p>
            <a:pPr lvl="1"/>
            <a:r>
              <a:rPr lang="en-US" sz="2400" dirty="0" smtClean="0">
                <a:solidFill>
                  <a:srgbClr val="FFFFFF"/>
                </a:solidFill>
                <a:effectLst/>
              </a:rPr>
              <a:t>Brings value to your client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79067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346327"/>
            <a:ext cx="8308975" cy="1237998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+mn-lt"/>
              </a:rPr>
              <a:t>Reference Material</a:t>
            </a:r>
            <a:endParaRPr lang="en-US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1774928"/>
            <a:ext cx="8308975" cy="4473472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/>
              <a:t>Dispute Review Board Foundation:  </a:t>
            </a:r>
            <a:r>
              <a:rPr lang="en-US" sz="3200" dirty="0" smtClean="0">
                <a:hlinkClick r:id="rId2"/>
              </a:rPr>
              <a:t>www.drb.org</a:t>
            </a:r>
            <a:endParaRPr lang="en-US" sz="3200" dirty="0" smtClean="0"/>
          </a:p>
          <a:p>
            <a:r>
              <a:rPr lang="en-US" dirty="0" err="1" smtClean="0"/>
              <a:t>ConsensusDocs</a:t>
            </a:r>
            <a:r>
              <a:rPr lang="en-US" dirty="0" smtClean="0"/>
              <a:t>:  </a:t>
            </a:r>
            <a:r>
              <a:rPr lang="en-US" dirty="0" smtClean="0">
                <a:hlinkClick r:id="rId3"/>
              </a:rPr>
              <a:t>www.agc.org</a:t>
            </a:r>
            <a:endParaRPr lang="en-US" sz="3200" dirty="0" smtClean="0"/>
          </a:p>
          <a:p>
            <a:r>
              <a:rPr lang="en-US" sz="3200" dirty="0" smtClean="0"/>
              <a:t>American Arbitration Association:  </a:t>
            </a:r>
            <a:r>
              <a:rPr lang="en-US" sz="3200" dirty="0" smtClean="0">
                <a:hlinkClick r:id="rId4"/>
              </a:rPr>
              <a:t>www.adr.org</a:t>
            </a:r>
            <a:endParaRPr lang="en-US" sz="3200" dirty="0" smtClean="0"/>
          </a:p>
          <a:p>
            <a:r>
              <a:rPr lang="en-US" sz="3200" dirty="0" smtClean="0"/>
              <a:t>International Chamber of Commerce: </a:t>
            </a:r>
            <a:r>
              <a:rPr lang="en-US" sz="3200" dirty="0" smtClean="0">
                <a:hlinkClick r:id="rId5"/>
              </a:rPr>
              <a:t>www.iccwbo.org</a:t>
            </a:r>
            <a:endParaRPr lang="en-US" sz="3200" dirty="0" smtClean="0"/>
          </a:p>
          <a:p>
            <a:r>
              <a:rPr lang="en-US" sz="3200" dirty="0" smtClean="0"/>
              <a:t>International Institute of Conflict Prevention and Resolution:  </a:t>
            </a:r>
            <a:r>
              <a:rPr lang="en-US" sz="3200" dirty="0" smtClean="0">
                <a:hlinkClick r:id="rId6"/>
              </a:rPr>
              <a:t>www.cpradr.org</a:t>
            </a:r>
            <a:r>
              <a:rPr lang="en-US" sz="3200" dirty="0" smtClean="0"/>
              <a:t> </a:t>
            </a:r>
          </a:p>
          <a:p>
            <a:r>
              <a:rPr lang="en-US" sz="3200" dirty="0" smtClean="0"/>
              <a:t>International Federation of Consulting Engineers (FIDIC):  </a:t>
            </a:r>
            <a:r>
              <a:rPr lang="en-US" sz="3200" dirty="0" smtClean="0">
                <a:hlinkClick r:id="rId7"/>
              </a:rPr>
              <a:t>www.fidic.org</a:t>
            </a:r>
            <a:r>
              <a:rPr lang="en-US" sz="3200" dirty="0" smtClean="0"/>
              <a:t> </a:t>
            </a:r>
          </a:p>
          <a:p>
            <a:r>
              <a:rPr lang="en-US" dirty="0" smtClean="0"/>
              <a:t>FDOT:  </a:t>
            </a:r>
            <a:r>
              <a:rPr lang="en-US" dirty="0" smtClean="0">
                <a:solidFill>
                  <a:srgbClr val="FFFFFF"/>
                </a:solidFill>
                <a:hlinkClick r:id="rId8"/>
              </a:rPr>
              <a:t>www.dot.state.fl.us/default.shtm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i="1" dirty="0" smtClean="0">
                <a:solidFill>
                  <a:srgbClr val="FFFF00"/>
                </a:solidFill>
              </a:rPr>
              <a:t>Construction ADR, </a:t>
            </a:r>
            <a:r>
              <a:rPr lang="en-US" i="1" dirty="0" smtClean="0"/>
              <a:t>ABA Forum </a:t>
            </a:r>
            <a:r>
              <a:rPr lang="en-US" sz="1419" i="1" dirty="0" smtClean="0"/>
              <a:t>on the</a:t>
            </a:r>
            <a:r>
              <a:rPr lang="en-US" i="1" dirty="0" smtClean="0"/>
              <a:t> Construction Industry</a:t>
            </a:r>
            <a:endParaRPr lang="en-US" sz="3200" i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 xmlns:p14="http://schemas.microsoft.com/office/powerpoint/2010/main" xmlns="" val="168309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5925" y="490630"/>
            <a:ext cx="8308975" cy="128429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+mn-lt"/>
              </a:rPr>
              <a:t>Continue the conversation…</a:t>
            </a:r>
            <a:endParaRPr lang="en-US" sz="4400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925" y="2005812"/>
            <a:ext cx="8308975" cy="4242587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sz="3027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sz="4645" i="1" dirty="0" smtClean="0"/>
              <a:t>Thank you</a:t>
            </a:r>
          </a:p>
          <a:p>
            <a:pPr>
              <a:buNone/>
            </a:pPr>
            <a:endParaRPr lang="en-US" sz="4645" dirty="0" smtClean="0"/>
          </a:p>
          <a:p>
            <a:pPr>
              <a:buNone/>
            </a:pPr>
            <a:r>
              <a:rPr lang="en-US" sz="3027" dirty="0" smtClean="0"/>
              <a:t>Deborah Bovarnick Mastin</a:t>
            </a:r>
          </a:p>
          <a:p>
            <a:pPr>
              <a:buNone/>
            </a:pPr>
            <a:r>
              <a:rPr lang="en-US" sz="3027" dirty="0" smtClean="0"/>
              <a:t>	</a:t>
            </a:r>
            <a:r>
              <a:rPr lang="en-US" sz="3027" dirty="0" err="1" smtClean="0"/>
              <a:t>deborahmastin@gmail.com</a:t>
            </a:r>
            <a:endParaRPr lang="en-US" sz="3027" dirty="0" smtClean="0"/>
          </a:p>
          <a:p>
            <a:pPr>
              <a:buNone/>
            </a:pPr>
            <a:endParaRPr lang="en-US" sz="4645" dirty="0" smtClean="0"/>
          </a:p>
          <a:p>
            <a:pPr>
              <a:buNone/>
            </a:pPr>
            <a:r>
              <a:rPr lang="en-US" sz="4645" i="1" dirty="0" smtClean="0"/>
              <a:t>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B055A-5F88-5542-94F8-C33F505DC23C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rgbClr val="FFC000"/>
      </a:lt1>
      <a:dk2>
        <a:srgbClr val="242852"/>
      </a:dk2>
      <a:lt2>
        <a:srgbClr val="ACCBF9"/>
      </a:lt2>
      <a:accent1>
        <a:srgbClr val="FFFFFF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FFFFFF"/>
      </a:hlink>
      <a:folHlink>
        <a:srgbClr val="3EBBF0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41275</TotalTime>
  <Words>684</Words>
  <Application>Microsoft Macintosh PowerPoint</Application>
  <PresentationFormat>On-screen Show (4:3)</PresentationFormat>
  <Paragraphs>184</Paragraphs>
  <Slides>20</Slides>
  <Notes>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Florida Bar Real Property Probate Trust Law Construction Law Committee December 2013</vt:lpstr>
      <vt:lpstr>Slide 2</vt:lpstr>
      <vt:lpstr>Why have a Dispute Board?</vt:lpstr>
      <vt:lpstr>Creating the Dispute Board</vt:lpstr>
      <vt:lpstr>Objectives of Specification</vt:lpstr>
      <vt:lpstr>What Makes A Panel Effective?</vt:lpstr>
      <vt:lpstr>People:  Selection Criteria </vt:lpstr>
      <vt:lpstr>Process:  Training the Project Team to Succeed</vt:lpstr>
      <vt:lpstr>Process:  Regular Periodic Meetings</vt:lpstr>
      <vt:lpstr>Process:  Informal Guidance </vt:lpstr>
      <vt:lpstr>Process:  Formal Proceedings:  Choices to Make   </vt:lpstr>
      <vt:lpstr>Process:  Formal Proceedings</vt:lpstr>
      <vt:lpstr>Who is Using Dispute Boards?</vt:lpstr>
      <vt:lpstr>Slide 14</vt:lpstr>
      <vt:lpstr>My First 2 Dispute Boards</vt:lpstr>
      <vt:lpstr>Arsht  Performing Arts Center, Miami</vt:lpstr>
      <vt:lpstr>Miami International Airport</vt:lpstr>
      <vt:lpstr>Drafting Take-Aways</vt:lpstr>
      <vt:lpstr>Reference Material</vt:lpstr>
      <vt:lpstr>Continue the conversation…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Dispute Resolution Boards as Project Facilitators </dc:title>
  <dc:creator>sklee</dc:creator>
  <cp:lastModifiedBy>deborah mastin</cp:lastModifiedBy>
  <cp:revision>72</cp:revision>
  <dcterms:created xsi:type="dcterms:W3CDTF">2013-12-05T18:15:10Z</dcterms:created>
  <dcterms:modified xsi:type="dcterms:W3CDTF">2013-12-05T18:37:41Z</dcterms:modified>
</cp:coreProperties>
</file>