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9" r:id="rId1"/>
  </p:sldMasterIdLst>
  <p:handoutMasterIdLst>
    <p:handoutMasterId r:id="rId38"/>
  </p:handoutMasterIdLst>
  <p:sldIdLst>
    <p:sldId id="256" r:id="rId2"/>
    <p:sldId id="400" r:id="rId3"/>
    <p:sldId id="354" r:id="rId4"/>
    <p:sldId id="355" r:id="rId5"/>
    <p:sldId id="401" r:id="rId6"/>
    <p:sldId id="402" r:id="rId7"/>
    <p:sldId id="263" r:id="rId8"/>
    <p:sldId id="264" r:id="rId9"/>
    <p:sldId id="265" r:id="rId10"/>
    <p:sldId id="356" r:id="rId11"/>
    <p:sldId id="323" r:id="rId12"/>
    <p:sldId id="384" r:id="rId13"/>
    <p:sldId id="270" r:id="rId14"/>
    <p:sldId id="345" r:id="rId15"/>
    <p:sldId id="386" r:id="rId16"/>
    <p:sldId id="353" r:id="rId17"/>
    <p:sldId id="325" r:id="rId18"/>
    <p:sldId id="357" r:id="rId19"/>
    <p:sldId id="285" r:id="rId20"/>
    <p:sldId id="358" r:id="rId21"/>
    <p:sldId id="290" r:id="rId22"/>
    <p:sldId id="359" r:id="rId23"/>
    <p:sldId id="292" r:id="rId24"/>
    <p:sldId id="361" r:id="rId25"/>
    <p:sldId id="301" r:id="rId26"/>
    <p:sldId id="373" r:id="rId27"/>
    <p:sldId id="326" r:id="rId28"/>
    <p:sldId id="396" r:id="rId29"/>
    <p:sldId id="374" r:id="rId30"/>
    <p:sldId id="328" r:id="rId31"/>
    <p:sldId id="381" r:id="rId32"/>
    <p:sldId id="376" r:id="rId33"/>
    <p:sldId id="383" r:id="rId34"/>
    <p:sldId id="377" r:id="rId35"/>
    <p:sldId id="382" r:id="rId36"/>
    <p:sldId id="403" r:id="rId3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Times New Roman" pitchFamily="18" charset="0"/>
        <a:ea typeface="+mn-ea"/>
        <a:cs typeface="+mn-cs"/>
      </a:defRPr>
    </a:lvl1pPr>
    <a:lvl2pPr marL="457200" algn="l" rtl="0" fontAlgn="base">
      <a:spcBef>
        <a:spcPct val="0"/>
      </a:spcBef>
      <a:spcAft>
        <a:spcPct val="0"/>
      </a:spcAft>
      <a:defRPr kern="1200">
        <a:solidFill>
          <a:schemeClr val="tx1"/>
        </a:solidFill>
        <a:latin typeface="Times New Roman" pitchFamily="18" charset="0"/>
        <a:ea typeface="+mn-ea"/>
        <a:cs typeface="+mn-cs"/>
      </a:defRPr>
    </a:lvl2pPr>
    <a:lvl3pPr marL="914400" algn="l" rtl="0" fontAlgn="base">
      <a:spcBef>
        <a:spcPct val="0"/>
      </a:spcBef>
      <a:spcAft>
        <a:spcPct val="0"/>
      </a:spcAft>
      <a:defRPr kern="1200">
        <a:solidFill>
          <a:schemeClr val="tx1"/>
        </a:solidFill>
        <a:latin typeface="Times New Roman" pitchFamily="18" charset="0"/>
        <a:ea typeface="+mn-ea"/>
        <a:cs typeface="+mn-cs"/>
      </a:defRPr>
    </a:lvl3pPr>
    <a:lvl4pPr marL="1371600" algn="l" rtl="0" fontAlgn="base">
      <a:spcBef>
        <a:spcPct val="0"/>
      </a:spcBef>
      <a:spcAft>
        <a:spcPct val="0"/>
      </a:spcAft>
      <a:defRPr kern="1200">
        <a:solidFill>
          <a:schemeClr val="tx1"/>
        </a:solidFill>
        <a:latin typeface="Times New Roman" pitchFamily="18" charset="0"/>
        <a:ea typeface="+mn-ea"/>
        <a:cs typeface="+mn-cs"/>
      </a:defRPr>
    </a:lvl4pPr>
    <a:lvl5pPr marL="1828800" algn="l" rtl="0" fontAlgn="base">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339933"/>
    <a:srgbClr val="00CC00"/>
    <a:srgbClr val="0066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8" autoAdjust="0"/>
  </p:normalViewPr>
  <p:slideViewPr>
    <p:cSldViewPr>
      <p:cViewPr>
        <p:scale>
          <a:sx n="100" d="100"/>
          <a:sy n="100" d="100"/>
        </p:scale>
        <p:origin x="-1308" y="-1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3C57A1F-707E-4D0C-993E-CA6F1A6550FC}" type="datetimeFigureOut">
              <a:rPr lang="en-US" smtClean="0"/>
              <a:pPr/>
              <a:t>3/5/2015</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682AED2-9A83-4302-8BBB-6CF336AE91EF}" type="slidenum">
              <a:rPr lang="en-US" smtClean="0"/>
              <a:pPr/>
              <a:t>‹#›</a:t>
            </a:fld>
            <a:endParaRPr lang="en-US" dirty="0"/>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3657600"/>
            <a:ext cx="4876800" cy="1165225"/>
          </a:xfrm>
        </p:spPr>
        <p:txBody>
          <a:bodyPr/>
          <a:lstStyle>
            <a:lvl1pPr algn="l">
              <a:defRPr/>
            </a:lvl1pPr>
          </a:lstStyle>
          <a:p>
            <a:r>
              <a:rPr lang="en-US" smtClean="0"/>
              <a:t>Click to edit Master title style</a:t>
            </a:r>
            <a:endParaRPr lang="en-US" dirty="0"/>
          </a:p>
        </p:txBody>
      </p:sp>
      <p:sp>
        <p:nvSpPr>
          <p:cNvPr id="3" name="Subtitle 2"/>
          <p:cNvSpPr>
            <a:spLocks noGrp="1"/>
          </p:cNvSpPr>
          <p:nvPr>
            <p:ph type="subTitle" idx="1"/>
          </p:nvPr>
        </p:nvSpPr>
        <p:spPr>
          <a:xfrm>
            <a:off x="1219200" y="5029200"/>
            <a:ext cx="4114800" cy="990600"/>
          </a:xfrm>
        </p:spPr>
        <p:txBody>
          <a:bodyPr>
            <a:normAutofit/>
          </a:bodyPr>
          <a:lstStyle>
            <a:lvl1pPr marL="0" indent="0" algn="l">
              <a:buNone/>
              <a:defRPr sz="2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 Layou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0" y="3352800"/>
            <a:ext cx="5943600" cy="1143000"/>
          </a:xfrm>
        </p:spPr>
        <p:txBody>
          <a:bodyPr/>
          <a:lstStyle/>
          <a:p>
            <a:r>
              <a:rPr lang="en-US"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4"/>
          </p:nvPr>
        </p:nvSpPr>
        <p:spPr>
          <a:xfrm>
            <a:off x="228600" y="6400800"/>
            <a:ext cx="838200" cy="365125"/>
          </a:xfrm>
          <a:prstGeom prst="rect">
            <a:avLst/>
          </a:prstGeom>
          <a:noFill/>
        </p:spPr>
        <p:txBody>
          <a:bodyPr vert="horz" lIns="91440" tIns="45720" rIns="91440" bIns="45720" rtlCol="0" anchor="ctr"/>
          <a:lstStyle>
            <a:lvl1pPr algn="r">
              <a:defRPr sz="1200" b="1">
                <a:solidFill>
                  <a:schemeClr val="bg1"/>
                </a:solidFill>
                <a:latin typeface="+mj-lt"/>
              </a:defRPr>
            </a:lvl1pPr>
          </a:lstStyle>
          <a:p>
            <a:pPr>
              <a:defRPr/>
            </a:pPr>
            <a:fld id="{9AF8155F-5C45-4307-BAFB-0A6ADC836F10}" type="slidenum">
              <a:rPr lang="en-US"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4"/>
          </p:nvPr>
        </p:nvSpPr>
        <p:spPr>
          <a:xfrm>
            <a:off x="228600" y="6400800"/>
            <a:ext cx="838200" cy="365125"/>
          </a:xfrm>
          <a:prstGeom prst="rect">
            <a:avLst/>
          </a:prstGeom>
          <a:noFill/>
        </p:spPr>
        <p:txBody>
          <a:bodyPr vert="horz" lIns="91440" tIns="45720" rIns="91440" bIns="45720" rtlCol="0" anchor="ctr"/>
          <a:lstStyle>
            <a:lvl1pPr algn="r">
              <a:defRPr sz="1200" b="1">
                <a:solidFill>
                  <a:schemeClr val="bg1"/>
                </a:solidFill>
                <a:latin typeface="+mj-lt"/>
              </a:defRPr>
            </a:lvl1pPr>
          </a:lstStyle>
          <a:p>
            <a:pPr>
              <a:defRPr/>
            </a:pPr>
            <a:fld id="{FA7B8189-0CF2-45DA-B1B2-D157713CAFAC}" type="slidenum">
              <a:rPr lang="en-US"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5"/>
          <p:cNvSpPr>
            <a:spLocks noGrp="1"/>
          </p:cNvSpPr>
          <p:nvPr>
            <p:ph type="sldNum" sz="quarter" idx="4"/>
          </p:nvPr>
        </p:nvSpPr>
        <p:spPr>
          <a:xfrm>
            <a:off x="228600" y="6400800"/>
            <a:ext cx="838200" cy="365125"/>
          </a:xfrm>
          <a:prstGeom prst="rect">
            <a:avLst/>
          </a:prstGeom>
          <a:noFill/>
        </p:spPr>
        <p:txBody>
          <a:bodyPr vert="horz" lIns="91440" tIns="45720" rIns="91440" bIns="45720" rtlCol="0" anchor="ctr"/>
          <a:lstStyle>
            <a:lvl1pPr algn="r">
              <a:defRPr sz="1200" b="1">
                <a:solidFill>
                  <a:schemeClr val="bg1"/>
                </a:solidFill>
                <a:latin typeface="+mj-lt"/>
              </a:defRPr>
            </a:lvl1pPr>
          </a:lstStyle>
          <a:p>
            <a:pPr>
              <a:defRPr/>
            </a:pPr>
            <a:fld id="{587E5EF8-2F7F-4F34-BA67-F60CA7861B2F}" type="slidenum">
              <a:rPr lang="en-US"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a:xfrm>
            <a:off x="228600" y="6400800"/>
            <a:ext cx="838200" cy="365125"/>
          </a:xfrm>
          <a:prstGeom prst="rect">
            <a:avLst/>
          </a:prstGeom>
          <a:noFill/>
        </p:spPr>
        <p:txBody>
          <a:bodyPr vert="horz" lIns="91440" tIns="45720" rIns="91440" bIns="45720" rtlCol="0" anchor="ctr"/>
          <a:lstStyle>
            <a:lvl1pPr algn="r">
              <a:defRPr sz="1200" b="1">
                <a:solidFill>
                  <a:schemeClr val="bg1"/>
                </a:solidFill>
                <a:latin typeface="+mj-lt"/>
              </a:defRPr>
            </a:lvl1pPr>
          </a:lstStyle>
          <a:p>
            <a:pPr>
              <a:defRPr/>
            </a:pPr>
            <a:fld id="{E761E014-00E2-424B-8CD3-951F482289AE}" type="slidenum">
              <a:rPr lang="en-US"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4"/>
          </p:nvPr>
        </p:nvSpPr>
        <p:spPr>
          <a:xfrm>
            <a:off x="228600" y="6400800"/>
            <a:ext cx="838200" cy="365125"/>
          </a:xfrm>
          <a:prstGeom prst="rect">
            <a:avLst/>
          </a:prstGeom>
          <a:noFill/>
        </p:spPr>
        <p:txBody>
          <a:bodyPr vert="horz" lIns="91440" tIns="45720" rIns="91440" bIns="45720" rtlCol="0" anchor="ctr"/>
          <a:lstStyle>
            <a:lvl1pPr algn="r">
              <a:defRPr sz="1200" b="1">
                <a:solidFill>
                  <a:schemeClr val="bg1"/>
                </a:solidFill>
                <a:latin typeface="+mj-lt"/>
              </a:defRPr>
            </a:lvl1pPr>
          </a:lstStyle>
          <a:p>
            <a:pPr>
              <a:defRPr/>
            </a:pPr>
            <a:fld id="{30A1FA23-F488-42B5-B94C-C8EA599D93F7}" type="slidenum">
              <a:rPr lang="en-US"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4"/>
          </p:nvPr>
        </p:nvSpPr>
        <p:spPr>
          <a:xfrm>
            <a:off x="228600" y="6400800"/>
            <a:ext cx="838200" cy="365125"/>
          </a:xfrm>
          <a:prstGeom prst="rect">
            <a:avLst/>
          </a:prstGeom>
          <a:noFill/>
        </p:spPr>
        <p:txBody>
          <a:bodyPr vert="horz" lIns="91440" tIns="45720" rIns="91440" bIns="45720" rtlCol="0" anchor="ctr"/>
          <a:lstStyle>
            <a:lvl1pPr algn="r">
              <a:defRPr sz="1200" b="1">
                <a:solidFill>
                  <a:schemeClr val="bg1"/>
                </a:solidFill>
                <a:latin typeface="+mj-lt"/>
              </a:defRPr>
            </a:lvl1pPr>
          </a:lstStyle>
          <a:p>
            <a:pPr>
              <a:defRPr/>
            </a:pPr>
            <a:fld id="{167E3938-1F79-4000-AE04-D59F41C60CA1}"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4"/>
          </p:nvPr>
        </p:nvSpPr>
        <p:spPr>
          <a:xfrm>
            <a:off x="228600" y="6400800"/>
            <a:ext cx="838200" cy="365125"/>
          </a:xfrm>
          <a:prstGeom prst="rect">
            <a:avLst/>
          </a:prstGeom>
          <a:noFill/>
        </p:spPr>
        <p:txBody>
          <a:bodyPr vert="horz" lIns="91440" tIns="45720" rIns="91440" bIns="45720" rtlCol="0" anchor="ctr"/>
          <a:lstStyle>
            <a:lvl1pPr algn="r">
              <a:defRPr sz="1200" b="1">
                <a:solidFill>
                  <a:schemeClr val="bg1"/>
                </a:solidFill>
                <a:latin typeface="+mj-lt"/>
              </a:defRPr>
            </a:lvl1pPr>
          </a:lstStyle>
          <a:p>
            <a:pPr>
              <a:defRPr/>
            </a:pPr>
            <a:fld id="{81961321-4D8A-41BA-9FA9-A7EE31676D1A}"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4"/>
          </p:nvPr>
        </p:nvSpPr>
        <p:spPr>
          <a:xfrm>
            <a:off x="228600" y="6400800"/>
            <a:ext cx="838200" cy="365125"/>
          </a:xfrm>
          <a:prstGeom prst="rect">
            <a:avLst/>
          </a:prstGeom>
          <a:noFill/>
        </p:spPr>
        <p:txBody>
          <a:bodyPr vert="horz" lIns="91440" tIns="45720" rIns="91440" bIns="45720" rtlCol="0" anchor="ctr"/>
          <a:lstStyle>
            <a:lvl1pPr algn="r">
              <a:defRPr sz="1200" b="1">
                <a:solidFill>
                  <a:schemeClr val="bg1"/>
                </a:solidFill>
                <a:latin typeface="+mj-lt"/>
              </a:defRPr>
            </a:lvl1pPr>
          </a:lstStyle>
          <a:p>
            <a:pPr>
              <a:defRPr/>
            </a:pPr>
            <a:fld id="{BBD746D3-13B6-4018-AE8A-FD04878F2A6A}"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4"/>
          </p:nvPr>
        </p:nvSpPr>
        <p:spPr>
          <a:xfrm>
            <a:off x="228600" y="6400800"/>
            <a:ext cx="838200" cy="365125"/>
          </a:xfrm>
          <a:prstGeom prst="rect">
            <a:avLst/>
          </a:prstGeom>
          <a:noFill/>
        </p:spPr>
        <p:txBody>
          <a:bodyPr vert="horz" lIns="91440" tIns="45720" rIns="91440" bIns="45720" rtlCol="0" anchor="ctr"/>
          <a:lstStyle>
            <a:lvl1pPr algn="r">
              <a:defRPr sz="1200" b="1">
                <a:solidFill>
                  <a:schemeClr val="bg1"/>
                </a:solidFill>
                <a:latin typeface="+mj-lt"/>
              </a:defRPr>
            </a:lvl1pPr>
          </a:lstStyle>
          <a:p>
            <a:pPr>
              <a:defRPr/>
            </a:pPr>
            <a:fld id="{3C4A896A-069E-4E63-8174-9B35CC01C792}" type="slidenum">
              <a:rPr lang="en-US" smtClean="0"/>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4"/>
          </p:nvPr>
        </p:nvSpPr>
        <p:spPr>
          <a:xfrm>
            <a:off x="228600" y="6400800"/>
            <a:ext cx="838200" cy="365125"/>
          </a:xfrm>
          <a:prstGeom prst="rect">
            <a:avLst/>
          </a:prstGeom>
          <a:noFill/>
        </p:spPr>
        <p:txBody>
          <a:bodyPr vert="horz" lIns="91440" tIns="45720" rIns="91440" bIns="45720" rtlCol="0" anchor="ctr"/>
          <a:lstStyle>
            <a:lvl1pPr algn="r">
              <a:defRPr sz="1200" b="1">
                <a:solidFill>
                  <a:schemeClr val="bg1"/>
                </a:solidFill>
                <a:latin typeface="+mj-lt"/>
              </a:defRPr>
            </a:lvl1pPr>
          </a:lstStyle>
          <a:p>
            <a:pPr>
              <a:defRPr/>
            </a:pPr>
            <a:fld id="{CEED9FB9-0F15-4D7A-AC9F-07E3F0217C12}"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600200" y="6400800"/>
            <a:ext cx="914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dirty="0"/>
          </a:p>
        </p:txBody>
      </p:sp>
      <p:sp>
        <p:nvSpPr>
          <p:cNvPr id="5" name="Footer Placeholder 4"/>
          <p:cNvSpPr>
            <a:spLocks noGrp="1"/>
          </p:cNvSpPr>
          <p:nvPr>
            <p:ph type="ftr" sz="quarter" idx="3"/>
          </p:nvPr>
        </p:nvSpPr>
        <p:spPr>
          <a:xfrm>
            <a:off x="3124200" y="6356350"/>
            <a:ext cx="20574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228600" y="6400800"/>
            <a:ext cx="838200" cy="365125"/>
          </a:xfrm>
          <a:prstGeom prst="rect">
            <a:avLst/>
          </a:prstGeom>
          <a:noFill/>
        </p:spPr>
        <p:txBody>
          <a:bodyPr vert="horz" lIns="91440" tIns="45720" rIns="91440" bIns="45720" rtlCol="0" anchor="ctr"/>
          <a:lstStyle>
            <a:lvl1pPr algn="r">
              <a:defRPr sz="1200" b="1">
                <a:solidFill>
                  <a:schemeClr val="bg1"/>
                </a:solidFill>
                <a:latin typeface="+mj-lt"/>
              </a:defRPr>
            </a:lvl1pPr>
          </a:lstStyle>
          <a:p>
            <a:pPr>
              <a:defRPr/>
            </a:pPr>
            <a:fld id="{2D76041B-BFCF-4C1C-B240-A3C35FC6B3A9}" type="slidenum">
              <a:rPr lang="en-US" smtClean="0"/>
              <a:pPr>
                <a:defRPr/>
              </a:pPr>
              <a:t>‹#›</a:t>
            </a:fld>
            <a:endParaRPr lang="en-US" dirty="0"/>
          </a:p>
        </p:txBody>
      </p:sp>
    </p:spTree>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 id="2147483791" r:id="rId12"/>
  </p:sldLayoutIdLst>
  <p:txStyles>
    <p:titleStyle>
      <a:lvl1pPr algn="ctr" defTabSz="914400" rtl="0" eaLnBrk="1" latinLnBrk="0" hangingPunct="1">
        <a:spcBef>
          <a:spcPct val="0"/>
        </a:spcBef>
        <a:buNone/>
        <a:defRPr sz="4000" b="1" kern="1200">
          <a:solidFill>
            <a:srgbClr val="B73348"/>
          </a:solidFill>
          <a:latin typeface="Georgia" pitchFamily="18" charset="0"/>
          <a:ea typeface="+mj-ea"/>
          <a:cs typeface="+mj-cs"/>
        </a:defRPr>
      </a:lvl1pPr>
    </p:titleStyle>
    <p:bodyStyle>
      <a:lvl1pPr marL="342900" indent="-342900" algn="l" defTabSz="914400" rtl="0" eaLnBrk="1" latinLnBrk="0" hangingPunct="1">
        <a:spcBef>
          <a:spcPct val="20000"/>
        </a:spcBef>
        <a:buClr>
          <a:srgbClr val="B73348"/>
        </a:buClr>
        <a:buFontTx/>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B73348"/>
        </a:buClr>
        <a:buFontTx/>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Clr>
          <a:srgbClr val="B73348"/>
        </a:buClr>
        <a:buFontTx/>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Clr>
          <a:srgbClr val="B73348"/>
        </a:buClr>
        <a:buFontTx/>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Clr>
          <a:srgbClr val="B73348"/>
        </a:buClr>
        <a:buFontTx/>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1905000"/>
            <a:ext cx="8229600" cy="1143000"/>
          </a:xfrm>
        </p:spPr>
        <p:txBody>
          <a:bodyPr>
            <a:normAutofit/>
          </a:bodyPr>
          <a:lstStyle/>
          <a:p>
            <a:pPr algn="ctr" eaLnBrk="1" hangingPunct="1"/>
            <a:r>
              <a:rPr lang="en-US" sz="2800" dirty="0" smtClean="0">
                <a:solidFill>
                  <a:schemeClr val="tx1"/>
                </a:solidFill>
              </a:rPr>
              <a:t>Top Ten </a:t>
            </a:r>
            <a:r>
              <a:rPr lang="en-US" sz="2800" dirty="0" smtClean="0">
                <a:solidFill>
                  <a:schemeClr val="tx1"/>
                </a:solidFill>
              </a:rPr>
              <a:t>Risk-Shifting Provisions </a:t>
            </a:r>
            <a:r>
              <a:rPr lang="en-US" sz="2800" dirty="0" smtClean="0">
                <a:solidFill>
                  <a:schemeClr val="tx1"/>
                </a:solidFill>
              </a:rPr>
              <a:t>in Construction Contracts</a:t>
            </a:r>
          </a:p>
        </p:txBody>
      </p:sp>
      <p:sp>
        <p:nvSpPr>
          <p:cNvPr id="4099" name="Rectangle 3"/>
          <p:cNvSpPr>
            <a:spLocks noGrp="1" noChangeArrowheads="1"/>
          </p:cNvSpPr>
          <p:nvPr>
            <p:ph idx="1"/>
          </p:nvPr>
        </p:nvSpPr>
        <p:spPr>
          <a:xfrm>
            <a:off x="457200" y="3886200"/>
            <a:ext cx="8229600" cy="1905000"/>
          </a:xfrm>
        </p:spPr>
        <p:txBody>
          <a:bodyPr>
            <a:normAutofit lnSpcReduction="10000"/>
          </a:bodyPr>
          <a:lstStyle/>
          <a:p>
            <a:pPr algn="r" eaLnBrk="1" hangingPunct="1">
              <a:spcBef>
                <a:spcPts val="0"/>
              </a:spcBef>
              <a:buNone/>
            </a:pPr>
            <a:r>
              <a:rPr lang="en-US" sz="1600" dirty="0" smtClean="0"/>
              <a:t>Real Property Probate &amp; Trust Law Section</a:t>
            </a:r>
          </a:p>
          <a:p>
            <a:pPr algn="r" eaLnBrk="1" hangingPunct="1">
              <a:spcBef>
                <a:spcPts val="0"/>
              </a:spcBef>
              <a:buNone/>
            </a:pPr>
            <a:r>
              <a:rPr lang="en-US" sz="1600" dirty="0" smtClean="0"/>
              <a:t>Construction Law Committee</a:t>
            </a:r>
            <a:endParaRPr lang="en-US" sz="1600" dirty="0" smtClean="0"/>
          </a:p>
          <a:p>
            <a:pPr algn="r" eaLnBrk="1" hangingPunct="1">
              <a:spcBef>
                <a:spcPts val="0"/>
              </a:spcBef>
              <a:buNone/>
            </a:pPr>
            <a:r>
              <a:rPr lang="en-US" sz="1600" dirty="0" smtClean="0"/>
              <a:t>March 9, 2015 Meeting</a:t>
            </a:r>
            <a:endParaRPr lang="en-US" sz="1600" dirty="0" smtClean="0"/>
          </a:p>
          <a:p>
            <a:pPr algn="r" eaLnBrk="1" hangingPunct="1">
              <a:spcBef>
                <a:spcPts val="0"/>
              </a:spcBef>
              <a:buNone/>
            </a:pPr>
            <a:endParaRPr lang="en-US" sz="1600" dirty="0" smtClean="0"/>
          </a:p>
          <a:p>
            <a:pPr algn="r" eaLnBrk="1" hangingPunct="1">
              <a:spcBef>
                <a:spcPts val="0"/>
              </a:spcBef>
              <a:buNone/>
            </a:pPr>
            <a:r>
              <a:rPr lang="en-US" sz="1600" dirty="0" smtClean="0"/>
              <a:t>Scott </a:t>
            </a:r>
            <a:r>
              <a:rPr lang="en-US" sz="1600" dirty="0" smtClean="0"/>
              <a:t>P. </a:t>
            </a:r>
            <a:r>
              <a:rPr lang="en-US" sz="1600" dirty="0" smtClean="0"/>
              <a:t>Pence</a:t>
            </a:r>
          </a:p>
          <a:p>
            <a:pPr algn="r" eaLnBrk="1" hangingPunct="1">
              <a:spcBef>
                <a:spcPts val="0"/>
              </a:spcBef>
              <a:buNone/>
            </a:pPr>
            <a:r>
              <a:rPr lang="en-US" sz="1600" dirty="0" smtClean="0"/>
              <a:t>Carlton Fields Jorden Burt, P.A.</a:t>
            </a:r>
          </a:p>
          <a:p>
            <a:pPr algn="r" eaLnBrk="1" hangingPunct="1">
              <a:spcBef>
                <a:spcPts val="0"/>
              </a:spcBef>
              <a:buNone/>
            </a:pPr>
            <a:r>
              <a:rPr lang="en-US" sz="1600" dirty="0" smtClean="0"/>
              <a:t>spence@cfjblaw.com</a:t>
            </a:r>
          </a:p>
          <a:p>
            <a:pPr algn="r" eaLnBrk="1" hangingPunct="1">
              <a:spcBef>
                <a:spcPts val="0"/>
              </a:spcBef>
              <a:buNone/>
            </a:pPr>
            <a:r>
              <a:rPr lang="en-US" sz="1600" dirty="0" smtClean="0"/>
              <a:t>813.229.4322</a:t>
            </a:r>
            <a:endParaRPr lang="en-US" sz="16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Contract - The Art of Risk and Expectation Management</a:t>
            </a:r>
            <a:endParaRPr lang="en-US" dirty="0"/>
          </a:p>
        </p:txBody>
      </p:sp>
      <p:sp>
        <p:nvSpPr>
          <p:cNvPr id="3" name="Content Placeholder 2"/>
          <p:cNvSpPr>
            <a:spLocks noGrp="1"/>
          </p:cNvSpPr>
          <p:nvPr>
            <p:ph idx="1"/>
          </p:nvPr>
        </p:nvSpPr>
        <p:spPr/>
        <p:txBody>
          <a:bodyPr/>
          <a:lstStyle/>
          <a:p>
            <a:r>
              <a:rPr lang="en-US" dirty="0" smtClean="0"/>
              <a:t>Leverage</a:t>
            </a:r>
          </a:p>
          <a:p>
            <a:endParaRPr lang="en-US" dirty="0" smtClean="0"/>
          </a:p>
          <a:p>
            <a:r>
              <a:rPr lang="en-US" dirty="0" smtClean="0"/>
              <a:t>How much can I push to the other side? </a:t>
            </a:r>
          </a:p>
          <a:p>
            <a:endParaRPr lang="en-US" dirty="0" smtClean="0"/>
          </a:p>
          <a:p>
            <a:r>
              <a:rPr lang="en-US" dirty="0" smtClean="0"/>
              <a:t>Who is in the best position to assume risk?</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Risk Shifting Provisions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Indemnification</a:t>
            </a:r>
          </a:p>
          <a:p>
            <a:r>
              <a:rPr lang="en-US" dirty="0" smtClean="0"/>
              <a:t>Insurance</a:t>
            </a:r>
          </a:p>
          <a:p>
            <a:r>
              <a:rPr lang="en-US" dirty="0" smtClean="0"/>
              <a:t>Liquidated Damages</a:t>
            </a:r>
          </a:p>
          <a:p>
            <a:r>
              <a:rPr lang="en-US" dirty="0" smtClean="0"/>
              <a:t>Consequential Damages</a:t>
            </a:r>
          </a:p>
          <a:p>
            <a:r>
              <a:rPr lang="en-US" dirty="0" smtClean="0"/>
              <a:t>Delays</a:t>
            </a:r>
          </a:p>
          <a:p>
            <a:r>
              <a:rPr lang="en-US" dirty="0" smtClean="0"/>
              <a:t>Warranty/Correction Obligation</a:t>
            </a:r>
          </a:p>
          <a:p>
            <a:r>
              <a:rPr lang="en-US" dirty="0" smtClean="0"/>
              <a:t>Differing Site Conditions/Hazardous Materials</a:t>
            </a:r>
          </a:p>
          <a:p>
            <a:r>
              <a:rPr lang="en-US" dirty="0" smtClean="0"/>
              <a:t>Termination</a:t>
            </a:r>
          </a:p>
          <a:p>
            <a:r>
              <a:rPr lang="en-US" dirty="0" smtClean="0"/>
              <a:t>Dispute Resolution</a:t>
            </a:r>
          </a:p>
          <a:p>
            <a:r>
              <a:rPr lang="en-US" dirty="0" smtClean="0"/>
              <a:t>Payment Terms</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90600"/>
            <a:ext cx="7772400" cy="762000"/>
          </a:xfrm>
        </p:spPr>
        <p:txBody>
          <a:bodyPr/>
          <a:lstStyle/>
          <a:p>
            <a:pPr algn="ctr"/>
            <a:r>
              <a:rPr lang="en-US" dirty="0" smtClean="0"/>
              <a:t>Indemnification</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algn="ctr" eaLnBrk="1" hangingPunct="1"/>
            <a:r>
              <a:rPr lang="en-US" dirty="0" smtClean="0"/>
              <a:t>Indemnification Continuum</a:t>
            </a:r>
          </a:p>
        </p:txBody>
      </p:sp>
      <p:sp>
        <p:nvSpPr>
          <p:cNvPr id="16387" name="Rectangle 3"/>
          <p:cNvSpPr>
            <a:spLocks noChangeArrowheads="1"/>
          </p:cNvSpPr>
          <p:nvPr/>
        </p:nvSpPr>
        <p:spPr bwMode="auto">
          <a:xfrm>
            <a:off x="152400" y="1828800"/>
            <a:ext cx="8839200" cy="4267200"/>
          </a:xfrm>
          <a:prstGeom prst="rect">
            <a:avLst/>
          </a:prstGeom>
          <a:solidFill>
            <a:schemeClr val="bg1"/>
          </a:solidFill>
          <a:ln w="9525" algn="ctr">
            <a:noFill/>
            <a:miter lim="800000"/>
            <a:headEnd/>
            <a:tailEnd/>
          </a:ln>
        </p:spPr>
        <p:txBody>
          <a:bodyPr wrap="none" anchor="ctr"/>
          <a:lstStyle/>
          <a:p>
            <a:endParaRPr lang="en-US" dirty="0"/>
          </a:p>
        </p:txBody>
      </p:sp>
      <p:sp>
        <p:nvSpPr>
          <p:cNvPr id="16388" name="Line 4"/>
          <p:cNvSpPr>
            <a:spLocks noChangeShapeType="1"/>
          </p:cNvSpPr>
          <p:nvPr/>
        </p:nvSpPr>
        <p:spPr bwMode="auto">
          <a:xfrm>
            <a:off x="304800" y="4191000"/>
            <a:ext cx="8534400" cy="0"/>
          </a:xfrm>
          <a:prstGeom prst="line">
            <a:avLst/>
          </a:prstGeom>
          <a:noFill/>
          <a:ln w="25400">
            <a:solidFill>
              <a:schemeClr val="tx1"/>
            </a:solidFill>
            <a:round/>
            <a:headEnd/>
            <a:tailEnd/>
          </a:ln>
        </p:spPr>
        <p:txBody>
          <a:bodyPr/>
          <a:lstStyle/>
          <a:p>
            <a:endParaRPr lang="en-US" dirty="0"/>
          </a:p>
        </p:txBody>
      </p:sp>
      <p:sp>
        <p:nvSpPr>
          <p:cNvPr id="16389" name="Line 5"/>
          <p:cNvSpPr>
            <a:spLocks noChangeShapeType="1"/>
          </p:cNvSpPr>
          <p:nvPr/>
        </p:nvSpPr>
        <p:spPr bwMode="auto">
          <a:xfrm>
            <a:off x="304800" y="3962400"/>
            <a:ext cx="0" cy="457200"/>
          </a:xfrm>
          <a:prstGeom prst="line">
            <a:avLst/>
          </a:prstGeom>
          <a:noFill/>
          <a:ln w="25400">
            <a:solidFill>
              <a:schemeClr val="tx1"/>
            </a:solidFill>
            <a:round/>
            <a:headEnd/>
            <a:tailEnd/>
          </a:ln>
        </p:spPr>
        <p:txBody>
          <a:bodyPr/>
          <a:lstStyle/>
          <a:p>
            <a:endParaRPr lang="en-US" dirty="0"/>
          </a:p>
        </p:txBody>
      </p:sp>
      <p:sp>
        <p:nvSpPr>
          <p:cNvPr id="16390" name="Text Box 6"/>
          <p:cNvSpPr txBox="1">
            <a:spLocks noChangeArrowheads="1"/>
          </p:cNvSpPr>
          <p:nvPr/>
        </p:nvSpPr>
        <p:spPr bwMode="auto">
          <a:xfrm>
            <a:off x="228600" y="3200400"/>
            <a:ext cx="1828800" cy="641350"/>
          </a:xfrm>
          <a:prstGeom prst="rect">
            <a:avLst/>
          </a:prstGeom>
          <a:noFill/>
          <a:ln w="9525" algn="ctr">
            <a:noFill/>
            <a:miter lim="800000"/>
            <a:headEnd/>
            <a:tailEnd/>
          </a:ln>
        </p:spPr>
        <p:txBody>
          <a:bodyPr>
            <a:spAutoFit/>
          </a:bodyPr>
          <a:lstStyle/>
          <a:p>
            <a:pPr>
              <a:spcBef>
                <a:spcPct val="50000"/>
              </a:spcBef>
            </a:pPr>
            <a:r>
              <a:rPr lang="en-US" dirty="0"/>
              <a:t>Common Law Indemnification</a:t>
            </a:r>
          </a:p>
        </p:txBody>
      </p:sp>
      <p:sp>
        <p:nvSpPr>
          <p:cNvPr id="16391" name="Line 7"/>
          <p:cNvSpPr>
            <a:spLocks noChangeShapeType="1"/>
          </p:cNvSpPr>
          <p:nvPr/>
        </p:nvSpPr>
        <p:spPr bwMode="auto">
          <a:xfrm>
            <a:off x="3124200" y="3962400"/>
            <a:ext cx="0" cy="457200"/>
          </a:xfrm>
          <a:prstGeom prst="line">
            <a:avLst/>
          </a:prstGeom>
          <a:noFill/>
          <a:ln w="25400">
            <a:solidFill>
              <a:schemeClr val="tx1"/>
            </a:solidFill>
            <a:round/>
            <a:headEnd/>
            <a:tailEnd/>
          </a:ln>
        </p:spPr>
        <p:txBody>
          <a:bodyPr/>
          <a:lstStyle/>
          <a:p>
            <a:endParaRPr lang="en-US" dirty="0"/>
          </a:p>
        </p:txBody>
      </p:sp>
      <p:sp>
        <p:nvSpPr>
          <p:cNvPr id="16392" name="Text Box 8"/>
          <p:cNvSpPr txBox="1">
            <a:spLocks noChangeArrowheads="1"/>
          </p:cNvSpPr>
          <p:nvPr/>
        </p:nvSpPr>
        <p:spPr bwMode="auto">
          <a:xfrm>
            <a:off x="1752600" y="4572000"/>
            <a:ext cx="2895600" cy="1054100"/>
          </a:xfrm>
          <a:prstGeom prst="rect">
            <a:avLst/>
          </a:prstGeom>
          <a:noFill/>
          <a:ln w="9525" algn="ctr">
            <a:noFill/>
            <a:miter lim="800000"/>
            <a:headEnd/>
            <a:tailEnd/>
          </a:ln>
        </p:spPr>
        <p:txBody>
          <a:bodyPr>
            <a:spAutoFit/>
          </a:bodyPr>
          <a:lstStyle/>
          <a:p>
            <a:pPr algn="ctr">
              <a:spcBef>
                <a:spcPct val="50000"/>
              </a:spcBef>
            </a:pPr>
            <a:r>
              <a:rPr lang="en-US" dirty="0" smtClean="0"/>
              <a:t>Limited </a:t>
            </a:r>
            <a:r>
              <a:rPr lang="en-US" dirty="0"/>
              <a:t>Form </a:t>
            </a:r>
          </a:p>
          <a:p>
            <a:pPr algn="ctr">
              <a:spcBef>
                <a:spcPct val="50000"/>
              </a:spcBef>
            </a:pPr>
            <a:r>
              <a:rPr lang="en-US" dirty="0"/>
              <a:t>(to the extent of Indemnitor’s negligence)</a:t>
            </a:r>
          </a:p>
        </p:txBody>
      </p:sp>
      <p:sp>
        <p:nvSpPr>
          <p:cNvPr id="16393" name="Line 9"/>
          <p:cNvSpPr>
            <a:spLocks noChangeShapeType="1"/>
          </p:cNvSpPr>
          <p:nvPr/>
        </p:nvSpPr>
        <p:spPr bwMode="auto">
          <a:xfrm>
            <a:off x="5791200" y="3962400"/>
            <a:ext cx="0" cy="457200"/>
          </a:xfrm>
          <a:prstGeom prst="line">
            <a:avLst/>
          </a:prstGeom>
          <a:noFill/>
          <a:ln w="25400">
            <a:solidFill>
              <a:schemeClr val="tx1"/>
            </a:solidFill>
            <a:round/>
            <a:headEnd/>
            <a:tailEnd/>
          </a:ln>
        </p:spPr>
        <p:txBody>
          <a:bodyPr/>
          <a:lstStyle/>
          <a:p>
            <a:endParaRPr lang="en-US" dirty="0"/>
          </a:p>
        </p:txBody>
      </p:sp>
      <p:sp>
        <p:nvSpPr>
          <p:cNvPr id="16394" name="Text Box 10"/>
          <p:cNvSpPr txBox="1">
            <a:spLocks noChangeArrowheads="1"/>
          </p:cNvSpPr>
          <p:nvPr/>
        </p:nvSpPr>
        <p:spPr bwMode="auto">
          <a:xfrm>
            <a:off x="4572000" y="3048000"/>
            <a:ext cx="2362200" cy="915988"/>
          </a:xfrm>
          <a:prstGeom prst="rect">
            <a:avLst/>
          </a:prstGeom>
          <a:noFill/>
          <a:ln w="9525" algn="ctr">
            <a:noFill/>
            <a:miter lim="800000"/>
            <a:headEnd/>
            <a:tailEnd/>
          </a:ln>
        </p:spPr>
        <p:txBody>
          <a:bodyPr>
            <a:spAutoFit/>
          </a:bodyPr>
          <a:lstStyle/>
          <a:p>
            <a:pPr algn="ctr">
              <a:spcBef>
                <a:spcPct val="50000"/>
              </a:spcBef>
            </a:pPr>
            <a:r>
              <a:rPr lang="en-US" dirty="0"/>
              <a:t>Intermediate Form (“in whole or in part” by Indemnitor)</a:t>
            </a:r>
          </a:p>
        </p:txBody>
      </p:sp>
      <p:sp>
        <p:nvSpPr>
          <p:cNvPr id="16395" name="Line 11"/>
          <p:cNvSpPr>
            <a:spLocks noChangeShapeType="1"/>
          </p:cNvSpPr>
          <p:nvPr/>
        </p:nvSpPr>
        <p:spPr bwMode="auto">
          <a:xfrm>
            <a:off x="8839200" y="3962400"/>
            <a:ext cx="0" cy="457200"/>
          </a:xfrm>
          <a:prstGeom prst="line">
            <a:avLst/>
          </a:prstGeom>
          <a:noFill/>
          <a:ln w="25400">
            <a:solidFill>
              <a:schemeClr val="tx1"/>
            </a:solidFill>
            <a:round/>
            <a:headEnd/>
            <a:tailEnd/>
          </a:ln>
        </p:spPr>
        <p:txBody>
          <a:bodyPr/>
          <a:lstStyle/>
          <a:p>
            <a:endParaRPr lang="en-US" dirty="0"/>
          </a:p>
        </p:txBody>
      </p:sp>
      <p:sp>
        <p:nvSpPr>
          <p:cNvPr id="16396" name="Text Box 12"/>
          <p:cNvSpPr txBox="1">
            <a:spLocks noChangeArrowheads="1"/>
          </p:cNvSpPr>
          <p:nvPr/>
        </p:nvSpPr>
        <p:spPr bwMode="auto">
          <a:xfrm>
            <a:off x="6858000" y="4495800"/>
            <a:ext cx="2057400" cy="915988"/>
          </a:xfrm>
          <a:prstGeom prst="rect">
            <a:avLst/>
          </a:prstGeom>
          <a:noFill/>
          <a:ln w="9525" algn="ctr">
            <a:noFill/>
            <a:miter lim="800000"/>
            <a:headEnd/>
            <a:tailEnd/>
          </a:ln>
        </p:spPr>
        <p:txBody>
          <a:bodyPr>
            <a:spAutoFit/>
          </a:bodyPr>
          <a:lstStyle/>
          <a:p>
            <a:pPr algn="r">
              <a:spcBef>
                <a:spcPct val="50000"/>
              </a:spcBef>
            </a:pPr>
            <a:r>
              <a:rPr lang="en-US" dirty="0"/>
              <a:t>Broad Form </a:t>
            </a:r>
            <a:r>
              <a:rPr lang="en-US" dirty="0" smtClean="0"/>
              <a:t>(</a:t>
            </a:r>
            <a:r>
              <a:rPr lang="en-US" dirty="0"/>
              <a:t>sole negligence of Indemnitee)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algn="ctr" eaLnBrk="1" hangingPunct="1"/>
            <a:r>
              <a:rPr lang="en-US" dirty="0" smtClean="0"/>
              <a:t>Indemnification: Issues</a:t>
            </a:r>
          </a:p>
        </p:txBody>
      </p:sp>
      <p:sp>
        <p:nvSpPr>
          <p:cNvPr id="18435" name="Content Placeholder 2"/>
          <p:cNvSpPr>
            <a:spLocks noGrp="1"/>
          </p:cNvSpPr>
          <p:nvPr>
            <p:ph idx="1"/>
          </p:nvPr>
        </p:nvSpPr>
        <p:spPr/>
        <p:txBody>
          <a:bodyPr/>
          <a:lstStyle/>
          <a:p>
            <a:pPr eaLnBrk="1" hangingPunct="1"/>
            <a:r>
              <a:rPr lang="en-US" sz="2000" dirty="0" smtClean="0"/>
              <a:t>Form </a:t>
            </a:r>
          </a:p>
          <a:p>
            <a:pPr marL="742950" lvl="1" indent="-285750" eaLnBrk="1" hangingPunct="1"/>
            <a:r>
              <a:rPr lang="en-US" sz="2000" dirty="0" smtClean="0"/>
              <a:t>Limited (to the extent of party’s negligent acts or omissions)</a:t>
            </a:r>
          </a:p>
          <a:p>
            <a:pPr marL="742950" lvl="1" indent="-285750" eaLnBrk="1" hangingPunct="1"/>
            <a:r>
              <a:rPr lang="en-US" sz="2000" dirty="0" smtClean="0"/>
              <a:t>Intermediate (at least partly at fault)</a:t>
            </a:r>
          </a:p>
          <a:p>
            <a:pPr marL="742950" lvl="1" indent="-285750" eaLnBrk="1" hangingPunct="1"/>
            <a:r>
              <a:rPr lang="en-US" sz="2000" dirty="0" smtClean="0"/>
              <a:t>Broad (even if no fault)</a:t>
            </a:r>
          </a:p>
          <a:p>
            <a:pPr eaLnBrk="1" hangingPunct="1"/>
            <a:r>
              <a:rPr lang="en-US" sz="2000" dirty="0" smtClean="0"/>
              <a:t>Personal Injury &amp; Property </a:t>
            </a:r>
            <a:r>
              <a:rPr lang="en-US" sz="2000" dirty="0" smtClean="0"/>
              <a:t>Damage (insurance)</a:t>
            </a:r>
            <a:endParaRPr lang="en-US" sz="2000" dirty="0" smtClean="0"/>
          </a:p>
          <a:p>
            <a:pPr eaLnBrk="1" hangingPunct="1"/>
            <a:r>
              <a:rPr lang="en-US" sz="2000" dirty="0" smtClean="0"/>
              <a:t>Breach of contract or other types of </a:t>
            </a:r>
            <a:r>
              <a:rPr lang="en-US" sz="2000" dirty="0" smtClean="0"/>
              <a:t>claims</a:t>
            </a:r>
            <a:endParaRPr lang="en-US" sz="2000" dirty="0" smtClean="0"/>
          </a:p>
          <a:p>
            <a:pPr eaLnBrk="1" hangingPunct="1"/>
            <a:r>
              <a:rPr lang="en-US" sz="2000" dirty="0" smtClean="0"/>
              <a:t>Infringement Claims (not if part of a required design, process or product or where infringement is part of documents prepared by owner or designer</a:t>
            </a:r>
            <a:r>
              <a:rPr lang="en-US" sz="2000" dirty="0" smtClean="0"/>
              <a:t>)</a:t>
            </a:r>
            <a:endParaRPr lang="en-US" sz="2000" dirty="0" smtClean="0"/>
          </a:p>
          <a:p>
            <a:pPr eaLnBrk="1" hangingPunct="1">
              <a:buFont typeface="Wingdings" pitchFamily="2" charset="2"/>
              <a:buNone/>
            </a:pPr>
            <a:r>
              <a:rPr lang="en-US" dirty="0" smtClean="0"/>
              <a: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algn="ctr" eaLnBrk="1" hangingPunct="1"/>
            <a:r>
              <a:rPr lang="en-US" sz="4000" dirty="0" smtClean="0"/>
              <a:t>Florida Statutes §725.06 </a:t>
            </a:r>
          </a:p>
        </p:txBody>
      </p:sp>
      <p:sp>
        <p:nvSpPr>
          <p:cNvPr id="12291" name="Content Placeholder 2"/>
          <p:cNvSpPr>
            <a:spLocks noGrp="1"/>
          </p:cNvSpPr>
          <p:nvPr>
            <p:ph idx="1"/>
          </p:nvPr>
        </p:nvSpPr>
        <p:spPr/>
        <p:txBody>
          <a:bodyPr/>
          <a:lstStyle/>
          <a:p>
            <a:pPr eaLnBrk="1" hangingPunct="1"/>
            <a:r>
              <a:rPr lang="en-US" sz="1600" b="1" dirty="0" smtClean="0"/>
              <a:t>Construction contracts; limitation on indemnification  </a:t>
            </a:r>
            <a:r>
              <a:rPr lang="en-US" sz="1600" dirty="0" smtClean="0"/>
              <a:t>(1) Any portion of any agreement … in connection with … any construction, alteration, repair, or demolition of a building, structure, appurtenance, or appliance … between an owner of real property and an architect, engineer, general contractor, subcontractor, sub-subcontractor, or materialman </a:t>
            </a:r>
            <a:r>
              <a:rPr lang="en-US" sz="1600" u="sng" dirty="0" smtClean="0"/>
              <a:t>or any combination thereof</a:t>
            </a:r>
            <a:r>
              <a:rPr lang="en-US" sz="1600" dirty="0" smtClean="0"/>
              <a:t> wherein any party referred to herein </a:t>
            </a:r>
            <a:r>
              <a:rPr lang="en-US" sz="1600" u="sng" dirty="0" smtClean="0"/>
              <a:t>promises to indemnify or hold harmless the other party</a:t>
            </a:r>
            <a:r>
              <a:rPr lang="en-US" sz="1600" dirty="0" smtClean="0"/>
              <a:t> to the agreement … </a:t>
            </a:r>
            <a:r>
              <a:rPr lang="en-US" sz="1600" u="sng" dirty="0" smtClean="0"/>
              <a:t>for liability or damages to persons or property </a:t>
            </a:r>
            <a:r>
              <a:rPr lang="en-US" sz="1600" u="sng" dirty="0" smtClean="0">
                <a:solidFill>
                  <a:srgbClr val="FF0000"/>
                </a:solidFill>
              </a:rPr>
              <a:t>caused in whole or in part by any act, omission, or default of the indemnitee</a:t>
            </a:r>
            <a:r>
              <a:rPr lang="en-US" sz="1600" dirty="0" smtClean="0"/>
              <a:t> arising from the contract or its performance, </a:t>
            </a:r>
            <a:r>
              <a:rPr lang="en-US" sz="1600" u="sng" dirty="0" smtClean="0"/>
              <a:t>shall be void and unenforceable unless</a:t>
            </a:r>
            <a:r>
              <a:rPr lang="en-US" sz="1600" dirty="0" smtClean="0"/>
              <a:t> the contract contains </a:t>
            </a:r>
            <a:r>
              <a:rPr lang="en-US" sz="1600" u="sng" dirty="0" smtClean="0"/>
              <a:t>a monetary limitation </a:t>
            </a:r>
            <a:r>
              <a:rPr lang="en-US" sz="1600" dirty="0" smtClean="0"/>
              <a:t>on the extent of the indemnification that bears a reasonable commercial relationship to the contract …</a:t>
            </a:r>
            <a:endParaRPr lang="en-US" sz="160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algn="ctr" eaLnBrk="1" hangingPunct="1"/>
            <a:r>
              <a:rPr lang="en-US" sz="4000" dirty="0" smtClean="0"/>
              <a:t>Florida Statutes §725.06 </a:t>
            </a:r>
          </a:p>
        </p:txBody>
      </p:sp>
      <p:sp>
        <p:nvSpPr>
          <p:cNvPr id="13315" name="Content Placeholder 2"/>
          <p:cNvSpPr>
            <a:spLocks noGrp="1"/>
          </p:cNvSpPr>
          <p:nvPr>
            <p:ph idx="1"/>
          </p:nvPr>
        </p:nvSpPr>
        <p:spPr/>
        <p:txBody>
          <a:bodyPr/>
          <a:lstStyle/>
          <a:p>
            <a:pPr eaLnBrk="1" hangingPunct="1"/>
            <a:r>
              <a:rPr lang="en-US" sz="1600" dirty="0" smtClean="0"/>
              <a:t>…Indemnification provisions in any such agreements, contracts, or guarantees may not require that the indemnitor indemnify the indemnitee for damages to persons or property caused in whole or in part by any act, omission, or default of a party other than:</a:t>
            </a:r>
          </a:p>
          <a:p>
            <a:pPr lvl="1" eaLnBrk="1" hangingPunct="1"/>
            <a:r>
              <a:rPr lang="en-US" sz="1400" dirty="0" smtClean="0"/>
              <a:t>(a) The indemnitor;</a:t>
            </a:r>
          </a:p>
          <a:p>
            <a:pPr eaLnBrk="1" hangingPunct="1"/>
            <a:endParaRPr lang="en-US" sz="1400" dirty="0" smtClean="0"/>
          </a:p>
          <a:p>
            <a:pPr lvl="1" eaLnBrk="1" hangingPunct="1"/>
            <a:r>
              <a:rPr lang="en-US" sz="1400" dirty="0" smtClean="0"/>
              <a:t>(b) Any of the indemnitor's contractors, subcontractors, sub-subcontractors, materialmen, or agents of any tier or their respective employees; or</a:t>
            </a:r>
          </a:p>
          <a:p>
            <a:pPr eaLnBrk="1" hangingPunct="1">
              <a:buFont typeface="Wingdings" pitchFamily="2" charset="2"/>
              <a:buNone/>
            </a:pPr>
            <a:endParaRPr lang="en-US" sz="1400" dirty="0" smtClean="0"/>
          </a:p>
          <a:p>
            <a:pPr lvl="1" eaLnBrk="1" hangingPunct="1"/>
            <a:r>
              <a:rPr lang="en-US" sz="1400" dirty="0" smtClean="0"/>
              <a:t>(c) The indemnitee or its officers, directors, agents, or employees. </a:t>
            </a:r>
            <a:r>
              <a:rPr lang="en-US" sz="1400" u="sng" dirty="0" smtClean="0"/>
              <a:t>However,</a:t>
            </a:r>
            <a:r>
              <a:rPr lang="en-US" sz="1400" dirty="0" smtClean="0"/>
              <a:t> such indemnification shall not include claims of, or damages resulting from, gross negligence, or willful, wanton or intentional misconduct of the indemnitee or its officers, directors, agents or employees, or for statutory violation or punitive damages except and to the extent the statutory violation or punitive damages are caused by or result from the acts or omissions of the indemnitor or any of the indemnitor's contractors, subcontractors, sub-subcontractors, materialmen, or agents of any tier or their respective employees.</a:t>
            </a:r>
          </a:p>
          <a:p>
            <a:pPr eaLnBrk="1" hangingPunct="1"/>
            <a:endParaRPr lang="en-US" sz="1600"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algn="ctr" eaLnBrk="1" hangingPunct="1"/>
            <a:r>
              <a:rPr lang="en-US" sz="4000" dirty="0" smtClean="0"/>
              <a:t>Florida Statutes §725.06 </a:t>
            </a:r>
          </a:p>
        </p:txBody>
      </p:sp>
      <p:sp>
        <p:nvSpPr>
          <p:cNvPr id="14339" name="Content Placeholder 2"/>
          <p:cNvSpPr>
            <a:spLocks noGrp="1"/>
          </p:cNvSpPr>
          <p:nvPr>
            <p:ph idx="1"/>
          </p:nvPr>
        </p:nvSpPr>
        <p:spPr/>
        <p:txBody>
          <a:bodyPr/>
          <a:lstStyle/>
          <a:p>
            <a:pPr eaLnBrk="1" hangingPunct="1"/>
            <a:r>
              <a:rPr lang="en-US" sz="1600" dirty="0" smtClean="0"/>
              <a:t>(2) </a:t>
            </a:r>
            <a:r>
              <a:rPr lang="en-US" sz="1600" u="sng" dirty="0" smtClean="0"/>
              <a:t>A construction contract for a public agency </a:t>
            </a:r>
            <a:r>
              <a:rPr lang="en-US" sz="1600" dirty="0" smtClean="0"/>
              <a:t>or in connection with a public agency's project may require a party to that contract to indemnify and hold harmless the other party to the contract, their officers and employees, from liabilities, damages, losses and costs, including, but not limited to, reasonable attorney's fees, </a:t>
            </a:r>
            <a:r>
              <a:rPr lang="en-US" sz="1600" u="sng" dirty="0" smtClean="0"/>
              <a:t>to the extent caused by the negligence, recklessness, or intentional wrongful misconduct</a:t>
            </a:r>
            <a:r>
              <a:rPr lang="en-US" sz="1600" dirty="0" smtClean="0"/>
              <a:t> of the indemnifying party and persons employed or utilized by the indemnifying party in the performance of the construction contract.</a:t>
            </a:r>
          </a:p>
          <a:p>
            <a:pPr eaLnBrk="1" hangingPunct="1">
              <a:buFont typeface="Wingdings" pitchFamily="2" charset="2"/>
              <a:buNone/>
            </a:pPr>
            <a:endParaRPr lang="en-US" sz="1600" dirty="0" smtClean="0"/>
          </a:p>
          <a:p>
            <a:pPr eaLnBrk="1" hangingPunct="1"/>
            <a:r>
              <a:rPr lang="en-US" sz="1600" dirty="0" smtClean="0"/>
              <a:t>(3) Except as specifically provided in subsection (2), a construction contract for a public agency or in connection with a public agency's project may not require one party to indemnify, defend, or hold harmless the other party, its employees, officers, directors, or agents from any liability, damage, loss, claim, action, or proceeding, and any such contract provision is void as against public policy of this state.</a:t>
            </a:r>
          </a:p>
          <a:p>
            <a:pPr eaLnBrk="1" hangingPunct="1">
              <a:buFont typeface="Wingdings" pitchFamily="2" charset="2"/>
              <a:buNone/>
            </a:pPr>
            <a:endParaRPr lang="en-US" sz="1600" dirty="0" smtClean="0"/>
          </a:p>
          <a:p>
            <a:pPr eaLnBrk="1" hangingPunct="1"/>
            <a:r>
              <a:rPr lang="en-US" sz="1600" dirty="0" smtClean="0"/>
              <a:t>(4) This section does not affect any contracts, agreements, or guarantees entered into before the effective date of this section or any renewals thereof.</a:t>
            </a:r>
          </a:p>
          <a:p>
            <a:pPr eaLnBrk="1" hangingPunct="1"/>
            <a:endParaRPr lang="en-US" sz="16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90600"/>
            <a:ext cx="7772400" cy="762000"/>
          </a:xfrm>
        </p:spPr>
        <p:txBody>
          <a:bodyPr/>
          <a:lstStyle/>
          <a:p>
            <a:pPr algn="ctr"/>
            <a:r>
              <a:rPr lang="en-US" dirty="0" smtClean="0"/>
              <a:t>Insurance</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9458" name="Picture 8" descr="Certificate of Insurance - Wheel of Fortune Casting Call_Page_1_REDACTING"/>
          <p:cNvPicPr>
            <a:picLocks noChangeAspect="1" noChangeArrowheads="1"/>
          </p:cNvPicPr>
          <p:nvPr/>
        </p:nvPicPr>
        <p:blipFill>
          <a:blip r:embed="rId2" cstate="print"/>
          <a:srcRect l="3302" r="3302" b="3334"/>
          <a:stretch>
            <a:fillRect/>
          </a:stretch>
        </p:blipFill>
        <p:spPr bwMode="auto">
          <a:xfrm>
            <a:off x="1884363" y="0"/>
            <a:ext cx="5375275" cy="6858000"/>
          </a:xfrm>
          <a:prstGeom prst="rect">
            <a:avLst/>
          </a:prstGeom>
          <a:noFill/>
          <a:ln w="9525">
            <a:noFill/>
            <a:miter lim="800000"/>
            <a:headEnd/>
            <a:tailEnd/>
          </a:ln>
        </p:spPr>
      </p:pic>
      <p:grpSp>
        <p:nvGrpSpPr>
          <p:cNvPr id="19459" name="Group 13"/>
          <p:cNvGrpSpPr>
            <a:grpSpLocks/>
          </p:cNvGrpSpPr>
          <p:nvPr/>
        </p:nvGrpSpPr>
        <p:grpSpPr bwMode="auto">
          <a:xfrm>
            <a:off x="1905000" y="5486400"/>
            <a:ext cx="4038600" cy="609600"/>
            <a:chOff x="1200" y="3456"/>
            <a:chExt cx="2544" cy="384"/>
          </a:xfrm>
        </p:grpSpPr>
        <p:sp>
          <p:nvSpPr>
            <p:cNvPr id="19460" name="Rectangle 10"/>
            <p:cNvSpPr>
              <a:spLocks noChangeArrowheads="1"/>
            </p:cNvSpPr>
            <p:nvPr/>
          </p:nvSpPr>
          <p:spPr bwMode="auto">
            <a:xfrm>
              <a:off x="2544" y="3792"/>
              <a:ext cx="336" cy="48"/>
            </a:xfrm>
            <a:prstGeom prst="rect">
              <a:avLst/>
            </a:prstGeom>
            <a:solidFill>
              <a:schemeClr val="bg1"/>
            </a:solidFill>
            <a:ln w="9525">
              <a:noFill/>
              <a:miter lim="800000"/>
              <a:headEnd/>
              <a:tailEnd/>
            </a:ln>
          </p:spPr>
          <p:txBody>
            <a:bodyPr wrap="none" anchor="ctr"/>
            <a:lstStyle/>
            <a:p>
              <a:endParaRPr lang="en-US" dirty="0"/>
            </a:p>
          </p:txBody>
        </p:sp>
        <p:sp>
          <p:nvSpPr>
            <p:cNvPr id="19461" name="Rectangle 11"/>
            <p:cNvSpPr>
              <a:spLocks noChangeArrowheads="1"/>
            </p:cNvSpPr>
            <p:nvPr/>
          </p:nvSpPr>
          <p:spPr bwMode="auto">
            <a:xfrm>
              <a:off x="2352" y="3456"/>
              <a:ext cx="1392" cy="96"/>
            </a:xfrm>
            <a:prstGeom prst="rect">
              <a:avLst/>
            </a:prstGeom>
            <a:solidFill>
              <a:schemeClr val="bg1"/>
            </a:solidFill>
            <a:ln w="9525">
              <a:noFill/>
              <a:miter lim="800000"/>
              <a:headEnd/>
              <a:tailEnd/>
            </a:ln>
          </p:spPr>
          <p:txBody>
            <a:bodyPr wrap="none" anchor="ctr"/>
            <a:lstStyle/>
            <a:p>
              <a:endParaRPr lang="en-US" dirty="0"/>
            </a:p>
          </p:txBody>
        </p:sp>
        <p:sp>
          <p:nvSpPr>
            <p:cNvPr id="19462" name="Rectangle 12"/>
            <p:cNvSpPr>
              <a:spLocks noChangeArrowheads="1"/>
            </p:cNvSpPr>
            <p:nvPr/>
          </p:nvSpPr>
          <p:spPr bwMode="auto">
            <a:xfrm>
              <a:off x="1200" y="3552"/>
              <a:ext cx="432" cy="96"/>
            </a:xfrm>
            <a:prstGeom prst="rect">
              <a:avLst/>
            </a:prstGeom>
            <a:solidFill>
              <a:schemeClr val="bg1"/>
            </a:solidFill>
            <a:ln w="28575">
              <a:solidFill>
                <a:schemeClr val="bg1"/>
              </a:solidFill>
              <a:miter lim="800000"/>
              <a:headEnd/>
              <a:tailEnd/>
            </a:ln>
          </p:spPr>
          <p:txBody>
            <a:bodyPr wrap="none" anchor="ctr"/>
            <a:lstStyle/>
            <a:p>
              <a:endParaRPr lang="en-US" dirty="0"/>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ACORD Certificate </a:t>
            </a:r>
            <a:r>
              <a:rPr lang="en-US" dirty="0" smtClean="0"/>
              <a:t>of Insurance </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Issued </a:t>
            </a:r>
            <a:r>
              <a:rPr lang="en-US" dirty="0" smtClean="0"/>
              <a:t>as a matter of information only</a:t>
            </a:r>
          </a:p>
          <a:p>
            <a:r>
              <a:rPr lang="en-US" dirty="0" smtClean="0"/>
              <a:t>Does not amend terms of policy</a:t>
            </a:r>
          </a:p>
          <a:p>
            <a:r>
              <a:rPr lang="en-US" dirty="0" smtClean="0"/>
              <a:t>Does not constitute a contract</a:t>
            </a:r>
          </a:p>
          <a:p>
            <a:r>
              <a:rPr lang="en-US" dirty="0" smtClean="0"/>
              <a:t>Policies have been issued for the period indicated</a:t>
            </a:r>
          </a:p>
          <a:p>
            <a:r>
              <a:rPr lang="en-US" dirty="0" smtClean="0"/>
              <a:t>Subject to all terms, exclusions and conditions of the policies</a:t>
            </a:r>
          </a:p>
          <a:p>
            <a:r>
              <a:rPr lang="en-US" dirty="0" smtClean="0">
                <a:solidFill>
                  <a:srgbClr val="FF3300"/>
                </a:solidFill>
              </a:rPr>
              <a:t>Bottom Line</a:t>
            </a:r>
            <a:r>
              <a:rPr lang="en-US" dirty="0" smtClean="0"/>
              <a:t>: </a:t>
            </a:r>
            <a:r>
              <a:rPr lang="en-US" dirty="0" smtClean="0">
                <a:solidFill>
                  <a:srgbClr val="FF3300"/>
                </a:solidFill>
              </a:rPr>
              <a:t>MUST OBTAIN AND REVIEW POLICIES AND/OR APPROPRIATE ENDORSEMENTS </a:t>
            </a:r>
            <a:r>
              <a:rPr lang="en-US" dirty="0" smtClean="0">
                <a:solidFill>
                  <a:srgbClr val="FF3300"/>
                </a:solidFill>
              </a:rPr>
              <a:t>BECAUSE CERTIFICATE OF INSURANCE NOT BINDING</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533400" y="533400"/>
            <a:ext cx="8229600" cy="1143000"/>
          </a:xfrm>
        </p:spPr>
        <p:txBody>
          <a:bodyPr>
            <a:normAutofit/>
          </a:bodyPr>
          <a:lstStyle/>
          <a:p>
            <a:pPr algn="ctr" eaLnBrk="1" hangingPunct="1"/>
            <a:r>
              <a:rPr lang="en-US" sz="3600" dirty="0" smtClean="0"/>
              <a:t>Additional Insured</a:t>
            </a:r>
            <a:endParaRPr lang="en-US" sz="3600" dirty="0" smtClean="0"/>
          </a:p>
        </p:txBody>
      </p:sp>
      <p:sp>
        <p:nvSpPr>
          <p:cNvPr id="21507" name="Rectangle 3"/>
          <p:cNvSpPr>
            <a:spLocks noGrp="1" noChangeArrowheads="1"/>
          </p:cNvSpPr>
          <p:nvPr>
            <p:ph idx="1"/>
          </p:nvPr>
        </p:nvSpPr>
        <p:spPr>
          <a:xfrm>
            <a:off x="457200" y="1828800"/>
            <a:ext cx="8229600" cy="4343400"/>
          </a:xfrm>
        </p:spPr>
        <p:txBody>
          <a:bodyPr/>
          <a:lstStyle/>
          <a:p>
            <a:pPr eaLnBrk="1" hangingPunct="1">
              <a:lnSpc>
                <a:spcPct val="90000"/>
              </a:lnSpc>
            </a:pPr>
            <a:r>
              <a:rPr lang="en-US" sz="2800" dirty="0" smtClean="0"/>
              <a:t>Obtain the same benefit as the insured with respect to defense of suit and coverage issues </a:t>
            </a:r>
          </a:p>
          <a:p>
            <a:pPr eaLnBrk="1" hangingPunct="1">
              <a:lnSpc>
                <a:spcPct val="90000"/>
              </a:lnSpc>
            </a:pPr>
            <a:r>
              <a:rPr lang="en-US" sz="2800" dirty="0" smtClean="0"/>
              <a:t>Assure that indemnification obligations are funded</a:t>
            </a:r>
          </a:p>
          <a:p>
            <a:pPr lvl="1" eaLnBrk="1" hangingPunct="1">
              <a:lnSpc>
                <a:spcPct val="90000"/>
              </a:lnSpc>
            </a:pPr>
            <a:r>
              <a:rPr lang="en-US" dirty="0" smtClean="0"/>
              <a:t>Broad form</a:t>
            </a:r>
          </a:p>
          <a:p>
            <a:pPr lvl="1" eaLnBrk="1" hangingPunct="1">
              <a:lnSpc>
                <a:spcPct val="90000"/>
              </a:lnSpc>
            </a:pPr>
            <a:r>
              <a:rPr lang="en-US" dirty="0" smtClean="0"/>
              <a:t>Intermediate form</a:t>
            </a:r>
          </a:p>
          <a:p>
            <a:pPr lvl="1" eaLnBrk="1" hangingPunct="1">
              <a:lnSpc>
                <a:spcPct val="90000"/>
              </a:lnSpc>
            </a:pPr>
            <a:r>
              <a:rPr lang="en-US" dirty="0" smtClean="0"/>
              <a:t>Limited form</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ln/>
        </p:spPr>
        <p:txBody>
          <a:bodyPr>
            <a:normAutofit fontScale="90000"/>
          </a:bodyPr>
          <a:lstStyle/>
          <a:p>
            <a:pPr algn="ctr"/>
            <a:r>
              <a:rPr lang="en-US" dirty="0"/>
              <a:t>OLD </a:t>
            </a:r>
            <a:r>
              <a:rPr lang="en-US" dirty="0" smtClean="0"/>
              <a:t>ISO Additional Insured Endorsements</a:t>
            </a:r>
            <a:endParaRPr lang="en-US" dirty="0"/>
          </a:p>
        </p:txBody>
      </p:sp>
      <p:sp>
        <p:nvSpPr>
          <p:cNvPr id="81923" name="Rectangle 3"/>
          <p:cNvSpPr>
            <a:spLocks noGrp="1" noChangeArrowheads="1"/>
          </p:cNvSpPr>
          <p:nvPr>
            <p:ph idx="1"/>
          </p:nvPr>
        </p:nvSpPr>
        <p:spPr/>
        <p:txBody>
          <a:bodyPr>
            <a:normAutofit lnSpcReduction="10000"/>
          </a:bodyPr>
          <a:lstStyle/>
          <a:p>
            <a:r>
              <a:rPr lang="en-US" sz="2000" dirty="0" smtClean="0"/>
              <a:t>COMPLETED OPERATIONS &amp; ONGOING OPERATIONS/BROAD </a:t>
            </a:r>
            <a:r>
              <a:rPr lang="en-US" sz="2000" dirty="0" smtClean="0"/>
              <a:t>FORM</a:t>
            </a:r>
            <a:endParaRPr lang="en-US" sz="2000" dirty="0" smtClean="0"/>
          </a:p>
          <a:p>
            <a:pPr lvl="1"/>
            <a:r>
              <a:rPr lang="en-US" sz="2000" dirty="0" smtClean="0"/>
              <a:t>CG 20 10 11 </a:t>
            </a:r>
            <a:r>
              <a:rPr lang="en-US" sz="2000" dirty="0" smtClean="0"/>
              <a:t>85 (“arising out of”)</a:t>
            </a:r>
          </a:p>
          <a:p>
            <a:pPr lvl="1"/>
            <a:endParaRPr lang="en-US" sz="2000" dirty="0" smtClean="0"/>
          </a:p>
          <a:p>
            <a:r>
              <a:rPr lang="en-US" sz="2000" dirty="0" smtClean="0"/>
              <a:t>COMPLETED OPERATIONS/BROAD </a:t>
            </a:r>
            <a:r>
              <a:rPr lang="en-US" sz="2000" dirty="0" smtClean="0"/>
              <a:t>FORM</a:t>
            </a:r>
            <a:endParaRPr lang="en-US" sz="2000" dirty="0" smtClean="0"/>
          </a:p>
          <a:p>
            <a:pPr lvl="1"/>
            <a:r>
              <a:rPr lang="en-US" sz="2000" dirty="0" smtClean="0"/>
              <a:t>CG 20 37 10 </a:t>
            </a:r>
            <a:r>
              <a:rPr lang="en-US" sz="2000" dirty="0" smtClean="0"/>
              <a:t>01 </a:t>
            </a:r>
            <a:r>
              <a:rPr lang="en-US" sz="2000" dirty="0" smtClean="0"/>
              <a:t>(“arising out of”)</a:t>
            </a:r>
          </a:p>
          <a:p>
            <a:r>
              <a:rPr lang="en-US" sz="2000" dirty="0" smtClean="0"/>
              <a:t>ONGOING OPERATIONS/BROAD </a:t>
            </a:r>
            <a:r>
              <a:rPr lang="en-US" sz="2000" dirty="0" smtClean="0"/>
              <a:t>FORM</a:t>
            </a:r>
            <a:endParaRPr lang="en-US" sz="2000" dirty="0" smtClean="0"/>
          </a:p>
          <a:p>
            <a:pPr lvl="1"/>
            <a:r>
              <a:rPr lang="en-US" sz="2000" dirty="0" smtClean="0"/>
              <a:t>CG 20 10 10 </a:t>
            </a:r>
            <a:r>
              <a:rPr lang="en-US" sz="2000" dirty="0" smtClean="0"/>
              <a:t>01 </a:t>
            </a:r>
            <a:r>
              <a:rPr lang="en-US" sz="2000" dirty="0" smtClean="0"/>
              <a:t>(“arising out of”)</a:t>
            </a:r>
            <a:endParaRPr lang="en-US" sz="2000" dirty="0" smtClean="0"/>
          </a:p>
          <a:p>
            <a:pPr lvl="1"/>
            <a:endParaRPr lang="en-US" sz="2000" dirty="0" smtClean="0"/>
          </a:p>
          <a:p>
            <a:r>
              <a:rPr lang="en-US" sz="2000" dirty="0" smtClean="0"/>
              <a:t>COMPLETED OPERATIONS/INTERMEDIATE </a:t>
            </a:r>
            <a:r>
              <a:rPr lang="en-US" sz="2000" dirty="0" smtClean="0"/>
              <a:t>FORM</a:t>
            </a:r>
            <a:endParaRPr lang="en-US" sz="2000" dirty="0" smtClean="0"/>
          </a:p>
          <a:p>
            <a:pPr lvl="1"/>
            <a:r>
              <a:rPr lang="en-US" sz="2000" dirty="0" smtClean="0"/>
              <a:t>CG 20 37 07 </a:t>
            </a:r>
            <a:r>
              <a:rPr lang="en-US" sz="2000" dirty="0" smtClean="0"/>
              <a:t>04 (“in whole or in part”)</a:t>
            </a:r>
            <a:endParaRPr lang="en-US" sz="2000" dirty="0" smtClean="0"/>
          </a:p>
          <a:p>
            <a:r>
              <a:rPr lang="en-US" sz="2000" dirty="0" smtClean="0"/>
              <a:t>ONGOING OPERATIONS/INTERMEDIATE </a:t>
            </a:r>
            <a:r>
              <a:rPr lang="en-US" sz="2000" dirty="0" smtClean="0"/>
              <a:t>FORM</a:t>
            </a:r>
            <a:endParaRPr lang="en-US" sz="2000" dirty="0" smtClean="0"/>
          </a:p>
          <a:p>
            <a:pPr lvl="1"/>
            <a:r>
              <a:rPr lang="en-US" sz="2000" dirty="0" smtClean="0"/>
              <a:t>CG 20 10 07 </a:t>
            </a:r>
            <a:r>
              <a:rPr lang="en-US" sz="2000" dirty="0" smtClean="0"/>
              <a:t>04 </a:t>
            </a:r>
            <a:r>
              <a:rPr lang="en-US" sz="2000" dirty="0" smtClean="0"/>
              <a:t>(“in whole or in part”)</a:t>
            </a:r>
            <a:endParaRPr lang="en-US" sz="2000" dirty="0"/>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1922"/>
                                        </p:tgtEl>
                                        <p:attrNameLst>
                                          <p:attrName>style.visibility</p:attrName>
                                        </p:attrNameLst>
                                      </p:cBhvr>
                                      <p:to>
                                        <p:strVal val="visible"/>
                                      </p:to>
                                    </p:set>
                                    <p:animEffect transition="in" filter="blinds(horizontal)">
                                      <p:cBhvr>
                                        <p:cTn id="7" dur="500"/>
                                        <p:tgtEl>
                                          <p:spTgt spid="8192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81923">
                                            <p:txEl>
                                              <p:pRg st="0" end="0"/>
                                            </p:txEl>
                                          </p:spTgt>
                                        </p:tgtEl>
                                        <p:attrNameLst>
                                          <p:attrName>style.visibility</p:attrName>
                                        </p:attrNameLst>
                                      </p:cBhvr>
                                      <p:to>
                                        <p:strVal val="visible"/>
                                      </p:to>
                                    </p:set>
                                    <p:anim calcmode="lin" valueType="num">
                                      <p:cBhvr additive="base">
                                        <p:cTn id="12" dur="500" fill="hold"/>
                                        <p:tgtEl>
                                          <p:spTgt spid="81923">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81923">
                                            <p:txEl>
                                              <p:pRg st="0" end="0"/>
                                            </p:txEl>
                                          </p:spTgt>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81923">
                                            <p:txEl>
                                              <p:pRg st="1" end="1"/>
                                            </p:txEl>
                                          </p:spTgt>
                                        </p:tgtEl>
                                        <p:attrNameLst>
                                          <p:attrName>style.visibility</p:attrName>
                                        </p:attrNameLst>
                                      </p:cBhvr>
                                      <p:to>
                                        <p:strVal val="visible"/>
                                      </p:to>
                                    </p:set>
                                    <p:anim calcmode="lin" valueType="num">
                                      <p:cBhvr additive="base">
                                        <p:cTn id="16" dur="500" fill="hold"/>
                                        <p:tgtEl>
                                          <p:spTgt spid="81923">
                                            <p:txEl>
                                              <p:pRg st="1" end="1"/>
                                            </p:txEl>
                                          </p:spTgt>
                                        </p:tgtEl>
                                        <p:attrNameLst>
                                          <p:attrName>ppt_x</p:attrName>
                                        </p:attrNameLst>
                                      </p:cBhvr>
                                      <p:tavLst>
                                        <p:tav tm="0">
                                          <p:val>
                                            <p:strVal val="0-#ppt_w/2"/>
                                          </p:val>
                                        </p:tav>
                                        <p:tav tm="100000">
                                          <p:val>
                                            <p:strVal val="#ppt_x"/>
                                          </p:val>
                                        </p:tav>
                                      </p:tavLst>
                                    </p:anim>
                                    <p:anim calcmode="lin" valueType="num">
                                      <p:cBhvr additive="base">
                                        <p:cTn id="17" dur="500" fill="hold"/>
                                        <p:tgtEl>
                                          <p:spTgt spid="8192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81923">
                                            <p:txEl>
                                              <p:pRg st="3" end="3"/>
                                            </p:txEl>
                                          </p:spTgt>
                                        </p:tgtEl>
                                        <p:attrNameLst>
                                          <p:attrName>style.visibility</p:attrName>
                                        </p:attrNameLst>
                                      </p:cBhvr>
                                      <p:to>
                                        <p:strVal val="visible"/>
                                      </p:to>
                                    </p:set>
                                    <p:anim calcmode="lin" valueType="num">
                                      <p:cBhvr additive="base">
                                        <p:cTn id="22" dur="500" fill="hold"/>
                                        <p:tgtEl>
                                          <p:spTgt spid="81923">
                                            <p:txEl>
                                              <p:pRg st="3" end="3"/>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81923">
                                            <p:txEl>
                                              <p:pRg st="3" end="3"/>
                                            </p:txEl>
                                          </p:spTgt>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81923">
                                            <p:txEl>
                                              <p:pRg st="4" end="4"/>
                                            </p:txEl>
                                          </p:spTgt>
                                        </p:tgtEl>
                                        <p:attrNameLst>
                                          <p:attrName>style.visibility</p:attrName>
                                        </p:attrNameLst>
                                      </p:cBhvr>
                                      <p:to>
                                        <p:strVal val="visible"/>
                                      </p:to>
                                    </p:set>
                                    <p:anim calcmode="lin" valueType="num">
                                      <p:cBhvr additive="base">
                                        <p:cTn id="26" dur="500" fill="hold"/>
                                        <p:tgtEl>
                                          <p:spTgt spid="81923">
                                            <p:txEl>
                                              <p:pRg st="4" end="4"/>
                                            </p:txEl>
                                          </p:spTgt>
                                        </p:tgtEl>
                                        <p:attrNameLst>
                                          <p:attrName>ppt_x</p:attrName>
                                        </p:attrNameLst>
                                      </p:cBhvr>
                                      <p:tavLst>
                                        <p:tav tm="0">
                                          <p:val>
                                            <p:strVal val="0-#ppt_w/2"/>
                                          </p:val>
                                        </p:tav>
                                        <p:tav tm="100000">
                                          <p:val>
                                            <p:strVal val="#ppt_x"/>
                                          </p:val>
                                        </p:tav>
                                      </p:tavLst>
                                    </p:anim>
                                    <p:anim calcmode="lin" valueType="num">
                                      <p:cBhvr additive="base">
                                        <p:cTn id="27" dur="500" fill="hold"/>
                                        <p:tgtEl>
                                          <p:spTgt spid="8192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81923">
                                            <p:txEl>
                                              <p:pRg st="5" end="5"/>
                                            </p:txEl>
                                          </p:spTgt>
                                        </p:tgtEl>
                                        <p:attrNameLst>
                                          <p:attrName>style.visibility</p:attrName>
                                        </p:attrNameLst>
                                      </p:cBhvr>
                                      <p:to>
                                        <p:strVal val="visible"/>
                                      </p:to>
                                    </p:set>
                                    <p:anim calcmode="lin" valueType="num">
                                      <p:cBhvr additive="base">
                                        <p:cTn id="32" dur="500" fill="hold"/>
                                        <p:tgtEl>
                                          <p:spTgt spid="81923">
                                            <p:txEl>
                                              <p:pRg st="5" end="5"/>
                                            </p:txEl>
                                          </p:spTgt>
                                        </p:tgtEl>
                                        <p:attrNameLst>
                                          <p:attrName>ppt_x</p:attrName>
                                        </p:attrNameLst>
                                      </p:cBhvr>
                                      <p:tavLst>
                                        <p:tav tm="0">
                                          <p:val>
                                            <p:strVal val="0-#ppt_w/2"/>
                                          </p:val>
                                        </p:tav>
                                        <p:tav tm="100000">
                                          <p:val>
                                            <p:strVal val="#ppt_x"/>
                                          </p:val>
                                        </p:tav>
                                      </p:tavLst>
                                    </p:anim>
                                    <p:anim calcmode="lin" valueType="num">
                                      <p:cBhvr additive="base">
                                        <p:cTn id="33" dur="500" fill="hold"/>
                                        <p:tgtEl>
                                          <p:spTgt spid="8192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8" fill="hold" grpId="0" nodeType="clickEffect">
                                  <p:stCondLst>
                                    <p:cond delay="0"/>
                                  </p:stCondLst>
                                  <p:childTnLst>
                                    <p:set>
                                      <p:cBhvr>
                                        <p:cTn id="37" dur="1" fill="hold">
                                          <p:stCondLst>
                                            <p:cond delay="0"/>
                                          </p:stCondLst>
                                        </p:cTn>
                                        <p:tgtEl>
                                          <p:spTgt spid="81923">
                                            <p:txEl>
                                              <p:pRg st="6" end="6"/>
                                            </p:txEl>
                                          </p:spTgt>
                                        </p:tgtEl>
                                        <p:attrNameLst>
                                          <p:attrName>style.visibility</p:attrName>
                                        </p:attrNameLst>
                                      </p:cBhvr>
                                      <p:to>
                                        <p:strVal val="visible"/>
                                      </p:to>
                                    </p:set>
                                    <p:anim calcmode="lin" valueType="num">
                                      <p:cBhvr additive="base">
                                        <p:cTn id="38" dur="500" fill="hold"/>
                                        <p:tgtEl>
                                          <p:spTgt spid="81923">
                                            <p:txEl>
                                              <p:pRg st="6" end="6"/>
                                            </p:txEl>
                                          </p:spTgt>
                                        </p:tgtEl>
                                        <p:attrNameLst>
                                          <p:attrName>ppt_x</p:attrName>
                                        </p:attrNameLst>
                                      </p:cBhvr>
                                      <p:tavLst>
                                        <p:tav tm="0">
                                          <p:val>
                                            <p:strVal val="0-#ppt_w/2"/>
                                          </p:val>
                                        </p:tav>
                                        <p:tav tm="100000">
                                          <p:val>
                                            <p:strVal val="#ppt_x"/>
                                          </p:val>
                                        </p:tav>
                                      </p:tavLst>
                                    </p:anim>
                                    <p:anim calcmode="lin" valueType="num">
                                      <p:cBhvr additive="base">
                                        <p:cTn id="39" dur="500" fill="hold"/>
                                        <p:tgtEl>
                                          <p:spTgt spid="8192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8" fill="hold" grpId="0" nodeType="clickEffect">
                                  <p:stCondLst>
                                    <p:cond delay="0"/>
                                  </p:stCondLst>
                                  <p:childTnLst>
                                    <p:set>
                                      <p:cBhvr>
                                        <p:cTn id="43" dur="1" fill="hold">
                                          <p:stCondLst>
                                            <p:cond delay="0"/>
                                          </p:stCondLst>
                                        </p:cTn>
                                        <p:tgtEl>
                                          <p:spTgt spid="81923">
                                            <p:txEl>
                                              <p:pRg st="8" end="8"/>
                                            </p:txEl>
                                          </p:spTgt>
                                        </p:tgtEl>
                                        <p:attrNameLst>
                                          <p:attrName>style.visibility</p:attrName>
                                        </p:attrNameLst>
                                      </p:cBhvr>
                                      <p:to>
                                        <p:strVal val="visible"/>
                                      </p:to>
                                    </p:set>
                                    <p:anim calcmode="lin" valueType="num">
                                      <p:cBhvr additive="base">
                                        <p:cTn id="44" dur="500" fill="hold"/>
                                        <p:tgtEl>
                                          <p:spTgt spid="81923">
                                            <p:txEl>
                                              <p:pRg st="8" end="8"/>
                                            </p:txEl>
                                          </p:spTgt>
                                        </p:tgtEl>
                                        <p:attrNameLst>
                                          <p:attrName>ppt_x</p:attrName>
                                        </p:attrNameLst>
                                      </p:cBhvr>
                                      <p:tavLst>
                                        <p:tav tm="0">
                                          <p:val>
                                            <p:strVal val="0-#ppt_w/2"/>
                                          </p:val>
                                        </p:tav>
                                        <p:tav tm="100000">
                                          <p:val>
                                            <p:strVal val="#ppt_x"/>
                                          </p:val>
                                        </p:tav>
                                      </p:tavLst>
                                    </p:anim>
                                    <p:anim calcmode="lin" valueType="num">
                                      <p:cBhvr additive="base">
                                        <p:cTn id="45" dur="500" fill="hold"/>
                                        <p:tgtEl>
                                          <p:spTgt spid="81923">
                                            <p:txEl>
                                              <p:pRg st="8" end="8"/>
                                            </p:txEl>
                                          </p:spTgt>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81923">
                                            <p:txEl>
                                              <p:pRg st="9" end="9"/>
                                            </p:txEl>
                                          </p:spTgt>
                                        </p:tgtEl>
                                        <p:attrNameLst>
                                          <p:attrName>style.visibility</p:attrName>
                                        </p:attrNameLst>
                                      </p:cBhvr>
                                      <p:to>
                                        <p:strVal val="visible"/>
                                      </p:to>
                                    </p:set>
                                    <p:anim calcmode="lin" valueType="num">
                                      <p:cBhvr additive="base">
                                        <p:cTn id="48" dur="500" fill="hold"/>
                                        <p:tgtEl>
                                          <p:spTgt spid="81923">
                                            <p:txEl>
                                              <p:pRg st="9" end="9"/>
                                            </p:txEl>
                                          </p:spTgt>
                                        </p:tgtEl>
                                        <p:attrNameLst>
                                          <p:attrName>ppt_x</p:attrName>
                                        </p:attrNameLst>
                                      </p:cBhvr>
                                      <p:tavLst>
                                        <p:tav tm="0">
                                          <p:val>
                                            <p:strVal val="0-#ppt_w/2"/>
                                          </p:val>
                                        </p:tav>
                                        <p:tav tm="100000">
                                          <p:val>
                                            <p:strVal val="#ppt_x"/>
                                          </p:val>
                                        </p:tav>
                                      </p:tavLst>
                                    </p:anim>
                                    <p:anim calcmode="lin" valueType="num">
                                      <p:cBhvr additive="base">
                                        <p:cTn id="49" dur="500" fill="hold"/>
                                        <p:tgtEl>
                                          <p:spTgt spid="81923">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grpId="0" nodeType="clickEffect">
                                  <p:stCondLst>
                                    <p:cond delay="0"/>
                                  </p:stCondLst>
                                  <p:childTnLst>
                                    <p:set>
                                      <p:cBhvr>
                                        <p:cTn id="53" dur="1" fill="hold">
                                          <p:stCondLst>
                                            <p:cond delay="0"/>
                                          </p:stCondLst>
                                        </p:cTn>
                                        <p:tgtEl>
                                          <p:spTgt spid="81923">
                                            <p:txEl>
                                              <p:pRg st="10" end="10"/>
                                            </p:txEl>
                                          </p:spTgt>
                                        </p:tgtEl>
                                        <p:attrNameLst>
                                          <p:attrName>style.visibility</p:attrName>
                                        </p:attrNameLst>
                                      </p:cBhvr>
                                      <p:to>
                                        <p:strVal val="visible"/>
                                      </p:to>
                                    </p:set>
                                    <p:anim calcmode="lin" valueType="num">
                                      <p:cBhvr additive="base">
                                        <p:cTn id="54" dur="500" fill="hold"/>
                                        <p:tgtEl>
                                          <p:spTgt spid="81923">
                                            <p:txEl>
                                              <p:pRg st="10" end="10"/>
                                            </p:txEl>
                                          </p:spTgt>
                                        </p:tgtEl>
                                        <p:attrNameLst>
                                          <p:attrName>ppt_x</p:attrName>
                                        </p:attrNameLst>
                                      </p:cBhvr>
                                      <p:tavLst>
                                        <p:tav tm="0">
                                          <p:val>
                                            <p:strVal val="0-#ppt_w/2"/>
                                          </p:val>
                                        </p:tav>
                                        <p:tav tm="100000">
                                          <p:val>
                                            <p:strVal val="#ppt_x"/>
                                          </p:val>
                                        </p:tav>
                                      </p:tavLst>
                                    </p:anim>
                                    <p:anim calcmode="lin" valueType="num">
                                      <p:cBhvr additive="base">
                                        <p:cTn id="55" dur="500" fill="hold"/>
                                        <p:tgtEl>
                                          <p:spTgt spid="81923">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8" fill="hold" grpId="0" nodeType="clickEffect">
                                  <p:stCondLst>
                                    <p:cond delay="0"/>
                                  </p:stCondLst>
                                  <p:childTnLst>
                                    <p:set>
                                      <p:cBhvr>
                                        <p:cTn id="59" dur="1" fill="hold">
                                          <p:stCondLst>
                                            <p:cond delay="0"/>
                                          </p:stCondLst>
                                        </p:cTn>
                                        <p:tgtEl>
                                          <p:spTgt spid="81923">
                                            <p:txEl>
                                              <p:pRg st="11" end="11"/>
                                            </p:txEl>
                                          </p:spTgt>
                                        </p:tgtEl>
                                        <p:attrNameLst>
                                          <p:attrName>style.visibility</p:attrName>
                                        </p:attrNameLst>
                                      </p:cBhvr>
                                      <p:to>
                                        <p:strVal val="visible"/>
                                      </p:to>
                                    </p:set>
                                    <p:anim calcmode="lin" valueType="num">
                                      <p:cBhvr additive="base">
                                        <p:cTn id="60" dur="500" fill="hold"/>
                                        <p:tgtEl>
                                          <p:spTgt spid="81923">
                                            <p:txEl>
                                              <p:pRg st="11" end="11"/>
                                            </p:txEl>
                                          </p:spTgt>
                                        </p:tgtEl>
                                        <p:attrNameLst>
                                          <p:attrName>ppt_x</p:attrName>
                                        </p:attrNameLst>
                                      </p:cBhvr>
                                      <p:tavLst>
                                        <p:tav tm="0">
                                          <p:val>
                                            <p:strVal val="0-#ppt_w/2"/>
                                          </p:val>
                                        </p:tav>
                                        <p:tav tm="100000">
                                          <p:val>
                                            <p:strVal val="#ppt_x"/>
                                          </p:val>
                                        </p:tav>
                                      </p:tavLst>
                                    </p:anim>
                                    <p:anim calcmode="lin" valueType="num">
                                      <p:cBhvr additive="base">
                                        <p:cTn id="61" dur="500" fill="hold"/>
                                        <p:tgtEl>
                                          <p:spTgt spid="81923">
                                            <p:txEl>
                                              <p:pRg st="11" end="1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2" grpId="0" animBg="1" autoUpdateAnimBg="0"/>
      <p:bldP spid="81923"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ln/>
        </p:spPr>
        <p:txBody>
          <a:bodyPr>
            <a:normAutofit fontScale="90000"/>
          </a:bodyPr>
          <a:lstStyle/>
          <a:p>
            <a:pPr algn="ctr"/>
            <a:r>
              <a:rPr lang="en-US" sz="4000" dirty="0" smtClean="0"/>
              <a:t>2013 ISO Additional Insured Endorsements</a:t>
            </a:r>
            <a:endParaRPr lang="en-US" sz="4000" dirty="0"/>
          </a:p>
        </p:txBody>
      </p:sp>
      <p:sp>
        <p:nvSpPr>
          <p:cNvPr id="110595" name="Rectangle 3"/>
          <p:cNvSpPr>
            <a:spLocks noGrp="1" noChangeArrowheads="1"/>
          </p:cNvSpPr>
          <p:nvPr>
            <p:ph idx="1"/>
          </p:nvPr>
        </p:nvSpPr>
        <p:spPr>
          <a:noFill/>
        </p:spPr>
        <p:txBody>
          <a:bodyPr>
            <a:normAutofit fontScale="55000" lnSpcReduction="20000"/>
          </a:bodyPr>
          <a:lstStyle/>
          <a:p>
            <a:r>
              <a:rPr lang="en-US" dirty="0"/>
              <a:t>COMPLETED </a:t>
            </a:r>
            <a:r>
              <a:rPr lang="en-US" dirty="0" smtClean="0"/>
              <a:t>OPERATIONS</a:t>
            </a:r>
            <a:endParaRPr lang="en-US" dirty="0"/>
          </a:p>
          <a:p>
            <a:pPr lvl="1"/>
            <a:r>
              <a:rPr lang="en-US" dirty="0"/>
              <a:t>CG 20 37 </a:t>
            </a:r>
            <a:r>
              <a:rPr lang="en-US" dirty="0" smtClean="0"/>
              <a:t>04 13</a:t>
            </a:r>
            <a:endParaRPr lang="en-US" dirty="0"/>
          </a:p>
          <a:p>
            <a:r>
              <a:rPr lang="en-US" dirty="0"/>
              <a:t>ONGOING </a:t>
            </a:r>
            <a:r>
              <a:rPr lang="en-US" dirty="0" smtClean="0"/>
              <a:t>OPERATIONS</a:t>
            </a:r>
            <a:endParaRPr lang="en-US" dirty="0"/>
          </a:p>
          <a:p>
            <a:pPr lvl="1"/>
            <a:r>
              <a:rPr lang="en-US" dirty="0"/>
              <a:t>CG 20 </a:t>
            </a:r>
            <a:r>
              <a:rPr lang="en-US" dirty="0" smtClean="0"/>
              <a:t>10 04 13</a:t>
            </a:r>
          </a:p>
          <a:p>
            <a:pPr lvl="1">
              <a:buNone/>
            </a:pPr>
            <a:endParaRPr lang="en-US" dirty="0"/>
          </a:p>
          <a:p>
            <a:r>
              <a:rPr lang="en-US" dirty="0" smtClean="0"/>
              <a:t>Only </a:t>
            </a:r>
            <a:r>
              <a:rPr lang="en-US" u="sng" dirty="0" smtClean="0"/>
              <a:t>to the extent permitted by law</a:t>
            </a:r>
            <a:r>
              <a:rPr lang="en-US" dirty="0" smtClean="0"/>
              <a:t>.</a:t>
            </a:r>
          </a:p>
          <a:p>
            <a:endParaRPr lang="en-US" dirty="0" smtClean="0"/>
          </a:p>
          <a:p>
            <a:r>
              <a:rPr lang="en-US" dirty="0" smtClean="0"/>
              <a:t>If </a:t>
            </a:r>
            <a:r>
              <a:rPr lang="en-US" dirty="0" smtClean="0"/>
              <a:t>coverage provided to the additional insured is required by a contract or agreement, the insurance afforded to such additional insured </a:t>
            </a:r>
            <a:r>
              <a:rPr lang="en-US" u="sng" dirty="0" smtClean="0"/>
              <a:t>will not be broader than that which you are required by the contract or agreement to provide</a:t>
            </a:r>
            <a:r>
              <a:rPr lang="en-US" dirty="0" smtClean="0"/>
              <a:t> for such additional insured.</a:t>
            </a:r>
          </a:p>
          <a:p>
            <a:pPr>
              <a:buNone/>
            </a:pPr>
            <a:endParaRPr lang="en-US" dirty="0" smtClean="0"/>
          </a:p>
          <a:p>
            <a:r>
              <a:rPr lang="en-US" dirty="0" smtClean="0"/>
              <a:t>If coverage provided to the additional insured is required by a contract or agreement, the most we will pay on behalf of the additional insured is the amount of insurance: (1)</a:t>
            </a:r>
            <a:r>
              <a:rPr lang="en-US" b="1" dirty="0" smtClean="0"/>
              <a:t> </a:t>
            </a:r>
            <a:r>
              <a:rPr lang="en-US" u="sng" dirty="0" smtClean="0"/>
              <a:t>required by the contract or agreement</a:t>
            </a:r>
            <a:r>
              <a:rPr lang="en-US" dirty="0" smtClean="0"/>
              <a:t>; or (2) </a:t>
            </a:r>
            <a:r>
              <a:rPr lang="en-US" u="sng" dirty="0" smtClean="0"/>
              <a:t>available under the applicable Limits of Insurance</a:t>
            </a:r>
            <a:r>
              <a:rPr lang="en-US" dirty="0" smtClean="0"/>
              <a:t> shown in the Declarations; </a:t>
            </a:r>
            <a:r>
              <a:rPr lang="en-US" u="sng" dirty="0" smtClean="0"/>
              <a:t>whichever is less</a:t>
            </a:r>
            <a:r>
              <a:rPr lang="en-US" dirty="0" smtClean="0"/>
              <a:t>.</a:t>
            </a:r>
            <a:endParaRPr lang="en-US" dirty="0"/>
          </a:p>
          <a:p>
            <a:endParaRPr lang="en-US" dirty="0"/>
          </a:p>
          <a:p>
            <a:pPr>
              <a:spcBef>
                <a:spcPct val="0"/>
              </a:spcBef>
              <a:buFontTx/>
              <a:buNone/>
            </a:pP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ln/>
        </p:spPr>
        <p:txBody>
          <a:bodyPr/>
          <a:lstStyle/>
          <a:p>
            <a:pPr algn="ctr"/>
            <a:r>
              <a:rPr lang="en-US" dirty="0"/>
              <a:t>Practice Points	</a:t>
            </a:r>
          </a:p>
        </p:txBody>
      </p:sp>
      <p:sp>
        <p:nvSpPr>
          <p:cNvPr id="111619" name="Rectangle 3"/>
          <p:cNvSpPr>
            <a:spLocks noGrp="1" noChangeArrowheads="1"/>
          </p:cNvSpPr>
          <p:nvPr>
            <p:ph idx="1"/>
          </p:nvPr>
        </p:nvSpPr>
        <p:spPr/>
        <p:txBody>
          <a:bodyPr>
            <a:normAutofit lnSpcReduction="10000"/>
          </a:bodyPr>
          <a:lstStyle/>
          <a:p>
            <a:r>
              <a:rPr lang="en-US" dirty="0"/>
              <a:t>Each party should verify that coverages were obtained by getting copies of </a:t>
            </a:r>
            <a:r>
              <a:rPr lang="en-US" dirty="0" smtClean="0"/>
              <a:t>applicable endorsements and possibly underlying policies</a:t>
            </a:r>
            <a:endParaRPr lang="en-US" dirty="0"/>
          </a:p>
          <a:p>
            <a:r>
              <a:rPr lang="en-US" dirty="0"/>
              <a:t>Understand the indemnification obligations and procure the appropriate </a:t>
            </a:r>
            <a:r>
              <a:rPr lang="en-US" dirty="0" smtClean="0"/>
              <a:t>insurance (and endorsements)</a:t>
            </a:r>
          </a:p>
          <a:p>
            <a:r>
              <a:rPr lang="en-US" dirty="0" smtClean="0"/>
              <a:t>Get consultant/agent/risk manager involved as early as possible</a:t>
            </a:r>
            <a:endParaRPr lang="en-US"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algn="ctr"/>
            <a:r>
              <a:rPr lang="en-US" dirty="0" smtClean="0"/>
              <a:t>Insurance: Issues</a:t>
            </a:r>
          </a:p>
        </p:txBody>
      </p:sp>
      <p:sp>
        <p:nvSpPr>
          <p:cNvPr id="29699" name="Rectangle 3"/>
          <p:cNvSpPr>
            <a:spLocks noGrp="1" noChangeArrowheads="1"/>
          </p:cNvSpPr>
          <p:nvPr>
            <p:ph idx="1"/>
          </p:nvPr>
        </p:nvSpPr>
        <p:spPr/>
        <p:txBody>
          <a:bodyPr>
            <a:normAutofit/>
          </a:bodyPr>
          <a:lstStyle/>
          <a:p>
            <a:pPr>
              <a:lnSpc>
                <a:spcPct val="90000"/>
              </a:lnSpc>
            </a:pPr>
            <a:r>
              <a:rPr lang="en-US" sz="2800" dirty="0" smtClean="0"/>
              <a:t>Certificate of Insurance (cannot rely upon)</a:t>
            </a:r>
          </a:p>
          <a:p>
            <a:pPr>
              <a:lnSpc>
                <a:spcPct val="90000"/>
              </a:lnSpc>
            </a:pPr>
            <a:r>
              <a:rPr lang="en-US" sz="2800" dirty="0" smtClean="0"/>
              <a:t>Insurance Consultant/Advisor (coverages and limits)</a:t>
            </a:r>
          </a:p>
          <a:p>
            <a:pPr>
              <a:lnSpc>
                <a:spcPct val="90000"/>
              </a:lnSpc>
            </a:pPr>
            <a:r>
              <a:rPr lang="en-US" sz="2800" dirty="0" smtClean="0"/>
              <a:t>May have to pay for additional coverage </a:t>
            </a:r>
          </a:p>
          <a:p>
            <a:pPr>
              <a:lnSpc>
                <a:spcPct val="90000"/>
              </a:lnSpc>
            </a:pPr>
            <a:r>
              <a:rPr lang="en-US" sz="2800" dirty="0" smtClean="0"/>
              <a:t>Additional Insured</a:t>
            </a:r>
          </a:p>
          <a:p>
            <a:pPr>
              <a:lnSpc>
                <a:spcPct val="90000"/>
              </a:lnSpc>
            </a:pPr>
            <a:r>
              <a:rPr lang="en-US" sz="2800" dirty="0" smtClean="0"/>
              <a:t>Notice of Cancellation (need endorsement)</a:t>
            </a:r>
          </a:p>
          <a:p>
            <a:pPr>
              <a:lnSpc>
                <a:spcPct val="90000"/>
              </a:lnSpc>
            </a:pPr>
            <a:r>
              <a:rPr lang="en-US" sz="2800" dirty="0" smtClean="0"/>
              <a:t>Property Insurance – “no fault” terms (waiver of subrogation (</a:t>
            </a:r>
            <a:r>
              <a:rPr lang="en-US" sz="2800" u="sng" dirty="0" smtClean="0"/>
              <a:t>for all property insurance</a:t>
            </a:r>
            <a:r>
              <a:rPr lang="en-US" sz="2800" dirty="0" smtClean="0"/>
              <a:t>), waiver of loss of use, deductibles, change order)</a:t>
            </a:r>
          </a:p>
          <a:p>
            <a:pPr>
              <a:lnSpc>
                <a:spcPct val="90000"/>
              </a:lnSpc>
            </a:pPr>
            <a:r>
              <a:rPr lang="en-US" sz="2800" dirty="0" smtClean="0"/>
              <a:t>Exhibit?</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90600"/>
            <a:ext cx="7772400" cy="762000"/>
          </a:xfrm>
        </p:spPr>
        <p:txBody>
          <a:bodyPr/>
          <a:lstStyle/>
          <a:p>
            <a:pPr algn="ctr"/>
            <a:r>
              <a:rPr lang="en-US" dirty="0" smtClean="0"/>
              <a:t>Liquidated </a:t>
            </a:r>
            <a:r>
              <a:rPr lang="en-US" dirty="0" smtClean="0"/>
              <a:t>Damages</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pPr algn="ctr" eaLnBrk="1" hangingPunct="1"/>
            <a:r>
              <a:rPr lang="en-US" dirty="0" smtClean="0"/>
              <a:t>Liquidated Damages: Issues</a:t>
            </a:r>
          </a:p>
        </p:txBody>
      </p:sp>
      <p:sp>
        <p:nvSpPr>
          <p:cNvPr id="37891" name="Content Placeholder 2"/>
          <p:cNvSpPr>
            <a:spLocks noGrp="1"/>
          </p:cNvSpPr>
          <p:nvPr>
            <p:ph idx="1"/>
          </p:nvPr>
        </p:nvSpPr>
        <p:spPr/>
        <p:txBody>
          <a:bodyPr>
            <a:normAutofit fontScale="92500" lnSpcReduction="10000"/>
          </a:bodyPr>
          <a:lstStyle/>
          <a:p>
            <a:pPr eaLnBrk="1" hangingPunct="1"/>
            <a:r>
              <a:rPr lang="en-US" dirty="0" smtClean="0"/>
              <a:t>Difficulty in determining</a:t>
            </a:r>
            <a:endParaRPr lang="en-US" dirty="0" smtClean="0"/>
          </a:p>
          <a:p>
            <a:pPr eaLnBrk="1" hangingPunct="1"/>
            <a:r>
              <a:rPr lang="en-US" dirty="0" smtClean="0"/>
              <a:t>Reasonable Estimate (no penalty) </a:t>
            </a:r>
          </a:p>
          <a:p>
            <a:pPr eaLnBrk="1" hangingPunct="1"/>
            <a:r>
              <a:rPr lang="en-US" dirty="0" smtClean="0"/>
              <a:t>Tied to Substantial Completion/Final Completion</a:t>
            </a:r>
          </a:p>
          <a:p>
            <a:pPr eaLnBrk="1" hangingPunct="1"/>
            <a:r>
              <a:rPr lang="en-US" dirty="0" smtClean="0"/>
              <a:t>Owner’s sole and exclusive remedy </a:t>
            </a:r>
          </a:p>
          <a:p>
            <a:pPr eaLnBrk="1" hangingPunct="1"/>
            <a:r>
              <a:rPr lang="en-US" dirty="0" smtClean="0"/>
              <a:t>Milestones</a:t>
            </a:r>
          </a:p>
          <a:p>
            <a:pPr eaLnBrk="1" hangingPunct="1"/>
            <a:r>
              <a:rPr lang="en-US" dirty="0" smtClean="0"/>
              <a:t>Tiered?</a:t>
            </a:r>
          </a:p>
          <a:p>
            <a:pPr eaLnBrk="1" hangingPunct="1"/>
            <a:r>
              <a:rPr lang="en-US" dirty="0" smtClean="0"/>
              <a:t>Cumulative Cap?</a:t>
            </a:r>
          </a:p>
          <a:p>
            <a:pPr eaLnBrk="1" hangingPunct="1"/>
            <a:r>
              <a:rPr lang="en-US" dirty="0" smtClean="0"/>
              <a:t>Early Completion Bonus?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90600"/>
            <a:ext cx="7772400" cy="762000"/>
          </a:xfrm>
        </p:spPr>
        <p:txBody>
          <a:bodyPr/>
          <a:lstStyle/>
          <a:p>
            <a:pPr algn="ctr"/>
            <a:r>
              <a:rPr lang="en-US" dirty="0" smtClean="0"/>
              <a:t>Consequential </a:t>
            </a:r>
            <a:r>
              <a:rPr lang="en-US" dirty="0" smtClean="0"/>
              <a:t>Damages</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normAutofit fontScale="90000"/>
          </a:bodyPr>
          <a:lstStyle/>
          <a:p>
            <a:pPr algn="ctr" eaLnBrk="1" hangingPunct="1"/>
            <a:r>
              <a:rPr lang="en-US" sz="4000" dirty="0" smtClean="0"/>
              <a:t>Consequential Damages: Issues</a:t>
            </a:r>
          </a:p>
        </p:txBody>
      </p:sp>
      <p:sp>
        <p:nvSpPr>
          <p:cNvPr id="43011" name="Content Placeholder 2"/>
          <p:cNvSpPr>
            <a:spLocks noGrp="1"/>
          </p:cNvSpPr>
          <p:nvPr>
            <p:ph idx="1"/>
          </p:nvPr>
        </p:nvSpPr>
        <p:spPr/>
        <p:txBody>
          <a:bodyPr/>
          <a:lstStyle/>
          <a:p>
            <a:pPr eaLnBrk="1" hangingPunct="1"/>
            <a:r>
              <a:rPr lang="en-US" sz="2400" dirty="0" smtClean="0"/>
              <a:t>Owner </a:t>
            </a:r>
            <a:r>
              <a:rPr lang="en-US" sz="2400" u="sng" dirty="0" smtClean="0"/>
              <a:t>usually</a:t>
            </a:r>
            <a:r>
              <a:rPr lang="en-US" sz="2400" dirty="0" smtClean="0"/>
              <a:t> more likely to incur</a:t>
            </a:r>
          </a:p>
          <a:p>
            <a:pPr eaLnBrk="1" hangingPunct="1"/>
            <a:r>
              <a:rPr lang="en-US" sz="2400" dirty="0" smtClean="0"/>
              <a:t>Potentially crippling to contractor (“bet the company”)</a:t>
            </a:r>
          </a:p>
          <a:p>
            <a:pPr eaLnBrk="1" hangingPunct="1"/>
            <a:r>
              <a:rPr lang="en-US" sz="2400" dirty="0" smtClean="0"/>
              <a:t>Carve-outs</a:t>
            </a:r>
          </a:p>
          <a:p>
            <a:pPr marL="742950" lvl="1" indent="-285750" eaLnBrk="1" hangingPunct="1"/>
            <a:r>
              <a:rPr lang="en-US" sz="2400" dirty="0" smtClean="0"/>
              <a:t>Insurance proceeds</a:t>
            </a:r>
          </a:p>
          <a:p>
            <a:pPr marL="742950" lvl="1" indent="-285750" eaLnBrk="1" hangingPunct="1"/>
            <a:r>
              <a:rPr lang="en-US" sz="2400" dirty="0" smtClean="0"/>
              <a:t>Willful misconduct or gross negligence</a:t>
            </a:r>
          </a:p>
          <a:p>
            <a:pPr marL="742950" lvl="1" indent="-285750" eaLnBrk="1" hangingPunct="1"/>
            <a:r>
              <a:rPr lang="en-US" sz="2400" dirty="0" smtClean="0"/>
              <a:t>% of </a:t>
            </a:r>
            <a:r>
              <a:rPr lang="en-US" sz="2400" dirty="0" smtClean="0"/>
              <a:t>fee / $ amount</a:t>
            </a:r>
            <a:endParaRPr lang="en-US" sz="2400" dirty="0" smtClean="0"/>
          </a:p>
          <a:p>
            <a:pPr marL="742950" lvl="1" indent="-285750" eaLnBrk="1" hangingPunct="1"/>
            <a:r>
              <a:rPr lang="en-US" sz="2400" u="sng" dirty="0" smtClean="0"/>
              <a:t>Not</a:t>
            </a:r>
            <a:r>
              <a:rPr lang="en-US" sz="2400" dirty="0" smtClean="0"/>
              <a:t> for indemnification (effectively nullifies waiver)</a:t>
            </a:r>
            <a:endParaRPr lang="en-US" sz="2400" u="sng" dirty="0" smtClean="0"/>
          </a:p>
          <a:p>
            <a:pPr eaLnBrk="1" hangingPunct="1"/>
            <a:r>
              <a:rPr lang="en-US" sz="2400" dirty="0" smtClean="0"/>
              <a:t>Probably uninsurable </a:t>
            </a:r>
          </a:p>
          <a:p>
            <a:pPr eaLnBrk="1" hangingPunct="1"/>
            <a:endParaRPr lang="en-US"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90600"/>
            <a:ext cx="7772400" cy="762000"/>
          </a:xfrm>
        </p:spPr>
        <p:txBody>
          <a:bodyPr/>
          <a:lstStyle/>
          <a:p>
            <a:pPr algn="ctr"/>
            <a:r>
              <a:rPr lang="en-US" dirty="0" smtClean="0"/>
              <a:t>Delays</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pPr eaLnBrk="1" hangingPunct="1"/>
            <a:r>
              <a:rPr lang="en-US" dirty="0" smtClean="0"/>
              <a:t>Delays: Issues</a:t>
            </a:r>
          </a:p>
        </p:txBody>
      </p:sp>
      <p:sp>
        <p:nvSpPr>
          <p:cNvPr id="45059" name="Content Placeholder 2"/>
          <p:cNvSpPr>
            <a:spLocks noGrp="1"/>
          </p:cNvSpPr>
          <p:nvPr>
            <p:ph idx="1"/>
          </p:nvPr>
        </p:nvSpPr>
        <p:spPr/>
        <p:txBody>
          <a:bodyPr>
            <a:normAutofit fontScale="92500" lnSpcReduction="20000"/>
          </a:bodyPr>
          <a:lstStyle/>
          <a:p>
            <a:pPr eaLnBrk="1" hangingPunct="1"/>
            <a:r>
              <a:rPr lang="en-US" sz="2400" dirty="0" smtClean="0"/>
              <a:t>No-Damage-For-Delay provisions generally enforceable in Florida</a:t>
            </a:r>
          </a:p>
          <a:p>
            <a:pPr eaLnBrk="1" hangingPunct="1"/>
            <a:r>
              <a:rPr lang="en-US" sz="2400" dirty="0" smtClean="0"/>
              <a:t>Judicial Exceptions</a:t>
            </a:r>
          </a:p>
          <a:p>
            <a:pPr marL="742950" lvl="1" indent="-285750"/>
            <a:r>
              <a:rPr lang="en-US" sz="2400" dirty="0" smtClean="0"/>
              <a:t>Active or Intentional interference</a:t>
            </a:r>
          </a:p>
          <a:p>
            <a:pPr marL="742950" lvl="1" indent="-285750"/>
            <a:r>
              <a:rPr lang="en-US" sz="2400" dirty="0" smtClean="0"/>
              <a:t>Delay lasting longer than a time period for which the parties would have reasonably contemplated</a:t>
            </a:r>
          </a:p>
          <a:p>
            <a:pPr eaLnBrk="1" hangingPunct="1"/>
            <a:r>
              <a:rPr lang="en-US" sz="2400" dirty="0" smtClean="0"/>
              <a:t>Modified</a:t>
            </a:r>
          </a:p>
          <a:p>
            <a:pPr marL="742950" lvl="1" indent="-285750" eaLnBrk="1" hangingPunct="1"/>
            <a:r>
              <a:rPr lang="en-US" sz="2400" dirty="0" smtClean="0"/>
              <a:t>Timeframe</a:t>
            </a:r>
          </a:p>
          <a:p>
            <a:pPr marL="742950" lvl="1" indent="-285750" eaLnBrk="1" hangingPunct="1"/>
            <a:r>
              <a:rPr lang="en-US" sz="2400" dirty="0" smtClean="0"/>
              <a:t>Monetary limitation</a:t>
            </a:r>
          </a:p>
          <a:p>
            <a:pPr eaLnBrk="1" hangingPunct="1"/>
            <a:r>
              <a:rPr lang="en-US" sz="2400" dirty="0" smtClean="0"/>
              <a:t>Force Majeure</a:t>
            </a:r>
          </a:p>
          <a:p>
            <a:pPr lvl="1" eaLnBrk="1" hangingPunct="1"/>
            <a:r>
              <a:rPr lang="en-US" sz="2400" dirty="0" smtClean="0"/>
              <a:t>Unforeseeable</a:t>
            </a:r>
          </a:p>
          <a:p>
            <a:pPr lvl="1" eaLnBrk="1" hangingPunct="1"/>
            <a:r>
              <a:rPr lang="en-US" sz="2400" dirty="0" smtClean="0"/>
              <a:t>Beyond Party’s </a:t>
            </a:r>
            <a:r>
              <a:rPr lang="en-US" sz="2400" dirty="0" smtClean="0"/>
              <a:t>Control</a:t>
            </a:r>
            <a:endParaRPr lang="en-US" dirty="0" smtClean="0"/>
          </a:p>
          <a:p>
            <a:pPr lvl="1" eaLnBrk="1" hangingPunct="1"/>
            <a:r>
              <a:rPr lang="en-US" sz="2400" dirty="0" smtClean="0"/>
              <a:t>Scope/Causes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066800"/>
            <a:ext cx="7772400" cy="685800"/>
          </a:xfrm>
        </p:spPr>
        <p:txBody>
          <a:bodyPr>
            <a:normAutofit/>
          </a:bodyPr>
          <a:lstStyle/>
          <a:p>
            <a:pPr algn="ctr"/>
            <a:r>
              <a:rPr lang="en-US" sz="2800" dirty="0" smtClean="0"/>
              <a:t>Warranty/Correction Obligation</a:t>
            </a:r>
            <a:endParaRPr lang="en-US" sz="2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normAutofit fontScale="90000"/>
          </a:bodyPr>
          <a:lstStyle/>
          <a:p>
            <a:pPr algn="ctr" eaLnBrk="1" hangingPunct="1"/>
            <a:r>
              <a:rPr lang="en-US" dirty="0" smtClean="0"/>
              <a:t>Warranty/Correction Obligation: Issues</a:t>
            </a:r>
          </a:p>
        </p:txBody>
      </p:sp>
      <p:sp>
        <p:nvSpPr>
          <p:cNvPr id="58371" name="Content Placeholder 2"/>
          <p:cNvSpPr>
            <a:spLocks noGrp="1"/>
          </p:cNvSpPr>
          <p:nvPr>
            <p:ph idx="1"/>
          </p:nvPr>
        </p:nvSpPr>
        <p:spPr/>
        <p:txBody>
          <a:bodyPr>
            <a:normAutofit fontScale="85000" lnSpcReduction="10000"/>
          </a:bodyPr>
          <a:lstStyle/>
          <a:p>
            <a:pPr eaLnBrk="1" hangingPunct="1"/>
            <a:r>
              <a:rPr lang="en-US" sz="2400" dirty="0" smtClean="0"/>
              <a:t>Warranty</a:t>
            </a:r>
          </a:p>
          <a:p>
            <a:pPr lvl="1"/>
            <a:r>
              <a:rPr lang="en-US" sz="2000" dirty="0" smtClean="0"/>
              <a:t>Good quality/new unless otherwise required or permitted</a:t>
            </a:r>
          </a:p>
          <a:p>
            <a:pPr lvl="1"/>
            <a:r>
              <a:rPr lang="en-US" sz="2000" dirty="0" smtClean="0"/>
              <a:t>Conformance with the Contract Documents</a:t>
            </a:r>
          </a:p>
          <a:p>
            <a:pPr lvl="1"/>
            <a:r>
              <a:rPr lang="en-US" sz="2000" dirty="0" smtClean="0"/>
              <a:t>Free from defects except those inherent in quality required or permitted</a:t>
            </a:r>
          </a:p>
          <a:p>
            <a:pPr eaLnBrk="1" hangingPunct="1"/>
            <a:r>
              <a:rPr lang="en-US" sz="2400" dirty="0" smtClean="0"/>
              <a:t>Commence </a:t>
            </a:r>
            <a:r>
              <a:rPr lang="en-US" sz="2400" dirty="0" smtClean="0"/>
              <a:t>upon achievement of Substantial Completion</a:t>
            </a:r>
          </a:p>
          <a:p>
            <a:pPr eaLnBrk="1" hangingPunct="1"/>
            <a:r>
              <a:rPr lang="en-US" sz="2400" dirty="0" smtClean="0"/>
              <a:t>Standard exclusions (e.g. normal wear and tear, misuse, damage by others, etc.)</a:t>
            </a:r>
          </a:p>
          <a:p>
            <a:pPr eaLnBrk="1" hangingPunct="1"/>
            <a:r>
              <a:rPr lang="en-US" sz="2400" dirty="0" smtClean="0"/>
              <a:t>Implied/Statutory warranties (merchantability, fitness for a particular use, condominiums)</a:t>
            </a:r>
          </a:p>
          <a:p>
            <a:pPr eaLnBrk="1" hangingPunct="1"/>
            <a:r>
              <a:rPr lang="en-US" sz="2400" dirty="0" smtClean="0"/>
              <a:t>Correction </a:t>
            </a:r>
            <a:r>
              <a:rPr lang="en-US" sz="2400" dirty="0" smtClean="0"/>
              <a:t>obligation </a:t>
            </a:r>
          </a:p>
          <a:p>
            <a:pPr marL="742950" lvl="1" indent="-285750" eaLnBrk="1" hangingPunct="1"/>
            <a:r>
              <a:rPr lang="en-US" sz="2400" dirty="0" smtClean="0"/>
              <a:t>Separate obligation</a:t>
            </a:r>
          </a:p>
          <a:p>
            <a:pPr marL="742950" lvl="1" indent="-285750" eaLnBrk="1" hangingPunct="1"/>
            <a:r>
              <a:rPr lang="en-US" sz="2400" dirty="0" smtClean="0"/>
              <a:t>Notice from Owner</a:t>
            </a:r>
          </a:p>
          <a:p>
            <a:pPr marL="742950" lvl="1" indent="-285750" eaLnBrk="1" hangingPunct="1"/>
            <a:r>
              <a:rPr lang="en-US" sz="2400" dirty="0" smtClean="0"/>
              <a:t>No extension for repairs</a:t>
            </a:r>
          </a:p>
          <a:p>
            <a:pPr marL="742950" lvl="1" indent="-285750" eaLnBrk="1" hangingPunct="1"/>
            <a:r>
              <a:rPr lang="en-US" sz="2400" dirty="0" smtClean="0"/>
              <a:t>Timeframe (e.g. 12 months, 24 months, etc.)</a:t>
            </a:r>
          </a:p>
          <a:p>
            <a:pPr marL="742950" lvl="1" indent="-285750" eaLnBrk="1" hangingPunct="1"/>
            <a:endParaRPr lang="en-US"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90600"/>
            <a:ext cx="7772400" cy="762000"/>
          </a:xfrm>
        </p:spPr>
        <p:txBody>
          <a:bodyPr>
            <a:normAutofit fontScale="90000"/>
          </a:bodyPr>
          <a:lstStyle/>
          <a:p>
            <a:pPr algn="ctr"/>
            <a:r>
              <a:rPr lang="en-US" dirty="0" smtClean="0"/>
              <a:t>Differing </a:t>
            </a:r>
            <a:r>
              <a:rPr lang="en-US" dirty="0" smtClean="0"/>
              <a:t>Site Conditions/Hazardous Materials</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normAutofit/>
          </a:bodyPr>
          <a:lstStyle/>
          <a:p>
            <a:pPr algn="ctr"/>
            <a:r>
              <a:rPr lang="en-US" sz="3600" dirty="0" smtClean="0"/>
              <a:t>Differing Site Conditions: </a:t>
            </a:r>
            <a:r>
              <a:rPr lang="en-US" sz="3600" dirty="0" smtClean="0"/>
              <a:t>Issues</a:t>
            </a:r>
          </a:p>
        </p:txBody>
      </p:sp>
      <p:sp>
        <p:nvSpPr>
          <p:cNvPr id="72707" name="Rectangle 3"/>
          <p:cNvSpPr>
            <a:spLocks noGrp="1" noChangeArrowheads="1"/>
          </p:cNvSpPr>
          <p:nvPr>
            <p:ph idx="1"/>
          </p:nvPr>
        </p:nvSpPr>
        <p:spPr/>
        <p:txBody>
          <a:bodyPr/>
          <a:lstStyle/>
          <a:p>
            <a:pPr>
              <a:lnSpc>
                <a:spcPct val="80000"/>
              </a:lnSpc>
            </a:pPr>
            <a:r>
              <a:rPr lang="en-US" sz="2800" dirty="0" smtClean="0"/>
              <a:t>Both Types:</a:t>
            </a:r>
          </a:p>
          <a:p>
            <a:pPr lvl="1">
              <a:lnSpc>
                <a:spcPct val="80000"/>
              </a:lnSpc>
            </a:pPr>
            <a:r>
              <a:rPr lang="en-US" sz="2400" dirty="0" smtClean="0"/>
              <a:t>Subsurface or otherwise concealed physical conditions differing materially from those indicated in Contract</a:t>
            </a:r>
          </a:p>
          <a:p>
            <a:pPr lvl="1">
              <a:lnSpc>
                <a:spcPct val="80000"/>
              </a:lnSpc>
            </a:pPr>
            <a:r>
              <a:rPr lang="en-US" sz="2400" dirty="0" smtClean="0"/>
              <a:t>Unknown Physical Conditions of an unusual nature differing materially from those generally recognized as inherent in  construction of the type covered by Contract</a:t>
            </a:r>
          </a:p>
          <a:p>
            <a:pPr>
              <a:lnSpc>
                <a:spcPct val="80000"/>
              </a:lnSpc>
            </a:pPr>
            <a:r>
              <a:rPr lang="en-US" sz="2800" dirty="0" smtClean="0"/>
              <a:t>Reasonable timeframe for notice</a:t>
            </a:r>
          </a:p>
          <a:p>
            <a:pPr>
              <a:lnSpc>
                <a:spcPct val="80000"/>
              </a:lnSpc>
            </a:pPr>
            <a:r>
              <a:rPr lang="en-US" sz="2800" dirty="0" smtClean="0"/>
              <a:t>Process/Investigation (by Owner)</a:t>
            </a:r>
          </a:p>
          <a:p>
            <a:pPr>
              <a:lnSpc>
                <a:spcPct val="80000"/>
              </a:lnSpc>
            </a:pPr>
            <a:r>
              <a:rPr lang="en-US" sz="2800" dirty="0" smtClean="0"/>
              <a:t>Adjustment to Contract Sum and/or extension to Contract Time (for delays, etc.)</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p:txBody>
          <a:bodyPr/>
          <a:lstStyle/>
          <a:p>
            <a:pPr eaLnBrk="1" hangingPunct="1"/>
            <a:r>
              <a:rPr lang="en-US" dirty="0" smtClean="0"/>
              <a:t>Hazardous Materials: Issues</a:t>
            </a:r>
          </a:p>
        </p:txBody>
      </p:sp>
      <p:sp>
        <p:nvSpPr>
          <p:cNvPr id="68611" name="Content Placeholder 2"/>
          <p:cNvSpPr>
            <a:spLocks noGrp="1"/>
          </p:cNvSpPr>
          <p:nvPr>
            <p:ph idx="1"/>
          </p:nvPr>
        </p:nvSpPr>
        <p:spPr/>
        <p:txBody>
          <a:bodyPr>
            <a:normAutofit fontScale="77500" lnSpcReduction="20000"/>
          </a:bodyPr>
          <a:lstStyle/>
          <a:p>
            <a:pPr eaLnBrk="1" hangingPunct="1"/>
            <a:r>
              <a:rPr lang="en-US" dirty="0" smtClean="0"/>
              <a:t>Process (stop work, provide notice, Owner investigates and remediates, contractor recommence after proper adjustments to comp. and/or time) </a:t>
            </a:r>
          </a:p>
          <a:p>
            <a:pPr eaLnBrk="1" hangingPunct="1"/>
            <a:r>
              <a:rPr lang="en-US" dirty="0" smtClean="0"/>
              <a:t>Indemnifications from Owner</a:t>
            </a:r>
          </a:p>
          <a:p>
            <a:pPr lvl="1" eaLnBrk="1" hangingPunct="1"/>
            <a:r>
              <a:rPr lang="en-US" dirty="0" smtClean="0"/>
              <a:t>Pre-existing haz/mat</a:t>
            </a:r>
          </a:p>
          <a:p>
            <a:pPr lvl="1" eaLnBrk="1" hangingPunct="1"/>
            <a:r>
              <a:rPr lang="en-US" dirty="0" smtClean="0"/>
              <a:t>Govt. agency brings contractor into suit solely because it was performing work at the site</a:t>
            </a:r>
          </a:p>
          <a:p>
            <a:pPr eaLnBrk="1" hangingPunct="1"/>
            <a:r>
              <a:rPr lang="en-US" dirty="0" smtClean="0"/>
              <a:t>Adjustment to Contract Sum and/or extension of Contract Time</a:t>
            </a:r>
          </a:p>
          <a:p>
            <a:pPr eaLnBrk="1" hangingPunct="1"/>
            <a:r>
              <a:rPr lang="en-US" dirty="0" smtClean="0"/>
              <a:t>Owner liable for pre-existing haz/mats</a:t>
            </a:r>
          </a:p>
          <a:p>
            <a:pPr eaLnBrk="1" hangingPunct="1"/>
            <a:r>
              <a:rPr lang="en-US" dirty="0" smtClean="0"/>
              <a:t>Contractor indemnifications</a:t>
            </a:r>
          </a:p>
          <a:p>
            <a:pPr lvl="1" eaLnBrk="1" hangingPunct="1"/>
            <a:r>
              <a:rPr lang="en-US" dirty="0" smtClean="0"/>
              <a:t>Haz/mat brought onto site and negligently handled</a:t>
            </a:r>
          </a:p>
          <a:p>
            <a:pPr lvl="1" eaLnBrk="1" hangingPunct="1"/>
            <a:r>
              <a:rPr lang="en-US" dirty="0" smtClean="0"/>
              <a:t>Failure to comply with process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90600"/>
            <a:ext cx="7772400" cy="762000"/>
          </a:xfrm>
        </p:spPr>
        <p:txBody>
          <a:bodyPr/>
          <a:lstStyle/>
          <a:p>
            <a:pPr algn="ctr"/>
            <a:r>
              <a:rPr lang="en-US" dirty="0" smtClean="0"/>
              <a:t>Termination</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pPr algn="ctr"/>
            <a:r>
              <a:rPr lang="en-US" sz="3600" dirty="0" smtClean="0"/>
              <a:t>“T for C” Issues</a:t>
            </a:r>
          </a:p>
        </p:txBody>
      </p:sp>
      <p:sp>
        <p:nvSpPr>
          <p:cNvPr id="77827" name="Rectangle 3"/>
          <p:cNvSpPr>
            <a:spLocks noGrp="1" noChangeArrowheads="1"/>
          </p:cNvSpPr>
          <p:nvPr>
            <p:ph idx="1"/>
          </p:nvPr>
        </p:nvSpPr>
        <p:spPr/>
        <p:txBody>
          <a:bodyPr/>
          <a:lstStyle/>
          <a:p>
            <a:r>
              <a:rPr lang="en-US" dirty="0" smtClean="0"/>
              <a:t>Remedies/Damages</a:t>
            </a:r>
          </a:p>
          <a:p>
            <a:pPr lvl="1"/>
            <a:r>
              <a:rPr lang="en-US" dirty="0" smtClean="0"/>
              <a:t>Work performed</a:t>
            </a:r>
          </a:p>
          <a:p>
            <a:pPr lvl="1"/>
            <a:r>
              <a:rPr lang="en-US" dirty="0" smtClean="0"/>
              <a:t>Costs incurred as a result</a:t>
            </a:r>
          </a:p>
          <a:p>
            <a:pPr lvl="1"/>
            <a:r>
              <a:rPr lang="en-US" dirty="0" smtClean="0"/>
              <a:t>Pre-ordered/Fabricated Materials</a:t>
            </a:r>
          </a:p>
          <a:p>
            <a:pPr lvl="1"/>
            <a:r>
              <a:rPr lang="en-US" dirty="0" smtClean="0"/>
              <a:t>Lost profits or a termination fee </a:t>
            </a:r>
          </a:p>
          <a:p>
            <a:pPr lvl="1"/>
            <a:r>
              <a:rPr lang="en-US" dirty="0" smtClean="0"/>
              <a:t>Possibly a schedule set up on a sliding scale</a:t>
            </a:r>
          </a:p>
          <a:p>
            <a:pPr lvl="2"/>
            <a:r>
              <a:rPr lang="en-US" dirty="0" smtClean="0"/>
              <a:t>Sliding scale intended to mitigate against owner terminating as soon as contractor has bid out all the work</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 for D” Issues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Written notice</a:t>
            </a:r>
          </a:p>
          <a:p>
            <a:pPr lvl="1"/>
            <a:r>
              <a:rPr lang="en-US" dirty="0" smtClean="0"/>
              <a:t>Reasonable timeframe</a:t>
            </a:r>
          </a:p>
          <a:p>
            <a:pPr lvl="1"/>
            <a:r>
              <a:rPr lang="en-US" dirty="0" smtClean="0"/>
              <a:t>Follow up notice before terminating?</a:t>
            </a:r>
          </a:p>
          <a:p>
            <a:r>
              <a:rPr lang="en-US" dirty="0" smtClean="0"/>
              <a:t>Opportunity to cure</a:t>
            </a:r>
          </a:p>
          <a:p>
            <a:pPr lvl="1"/>
            <a:r>
              <a:rPr lang="en-US" dirty="0" smtClean="0"/>
              <a:t>Reasonable period of time</a:t>
            </a:r>
          </a:p>
          <a:p>
            <a:pPr lvl="1"/>
            <a:r>
              <a:rPr lang="en-US" dirty="0" smtClean="0"/>
              <a:t>Commence and diligently continue if unable to cure immediately</a:t>
            </a:r>
          </a:p>
          <a:p>
            <a:r>
              <a:rPr lang="en-US" dirty="0" smtClean="0"/>
              <a:t>Limitation of remedies?</a:t>
            </a:r>
          </a:p>
          <a:p>
            <a:r>
              <a:rPr lang="en-US" dirty="0" smtClean="0"/>
              <a:t>Owner’s Additional costs and expenses to replace</a:t>
            </a:r>
            <a:endParaRPr lang="en-US" dirty="0" smtClean="0"/>
          </a:p>
          <a:p>
            <a:r>
              <a:rPr lang="en-US" dirty="0" smtClean="0"/>
              <a:t>All </a:t>
            </a:r>
            <a:r>
              <a:rPr lang="en-US" dirty="0" smtClean="0"/>
              <a:t>common law rights if silent</a:t>
            </a:r>
          </a:p>
          <a:p>
            <a:pPr lvl="1"/>
            <a:r>
              <a:rPr lang="en-US" dirty="0" smtClean="0"/>
              <a:t>Anticipated profits for wrongful </a:t>
            </a:r>
            <a:r>
              <a:rPr lang="en-US" dirty="0" smtClean="0"/>
              <a:t>termination</a:t>
            </a:r>
          </a:p>
          <a:p>
            <a:r>
              <a:rPr lang="en-US" dirty="0" smtClean="0"/>
              <a:t>Bridge/Conversion Clause?</a:t>
            </a:r>
            <a:endParaRPr lang="en-US" dirty="0" smtClean="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90600"/>
            <a:ext cx="7772400" cy="762000"/>
          </a:xfrm>
        </p:spPr>
        <p:txBody>
          <a:bodyPr/>
          <a:lstStyle/>
          <a:p>
            <a:pPr algn="ctr"/>
            <a:r>
              <a:rPr lang="en-US" dirty="0" smtClean="0"/>
              <a:t>Dispute </a:t>
            </a:r>
            <a:r>
              <a:rPr lang="en-US" dirty="0" smtClean="0"/>
              <a:t>Resolution</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Dispute Resolution: Issues</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Binding Dispute Resolution</a:t>
            </a:r>
          </a:p>
          <a:p>
            <a:pPr lvl="1"/>
            <a:r>
              <a:rPr lang="en-US" dirty="0" smtClean="0"/>
              <a:t>Litigation</a:t>
            </a:r>
          </a:p>
          <a:p>
            <a:pPr lvl="1"/>
            <a:r>
              <a:rPr lang="en-US" dirty="0" smtClean="0"/>
              <a:t>Arbitration</a:t>
            </a:r>
          </a:p>
          <a:p>
            <a:pPr lvl="1"/>
            <a:r>
              <a:rPr lang="en-US" dirty="0" smtClean="0"/>
              <a:t>Other?</a:t>
            </a:r>
          </a:p>
          <a:p>
            <a:r>
              <a:rPr lang="en-US" dirty="0" smtClean="0"/>
              <a:t>Tiered Approach (i.e. non-binding methods)</a:t>
            </a:r>
          </a:p>
          <a:p>
            <a:pPr lvl="1"/>
            <a:r>
              <a:rPr lang="en-US" dirty="0" smtClean="0"/>
              <a:t>Negotiation between project managers</a:t>
            </a:r>
          </a:p>
          <a:p>
            <a:pPr lvl="1"/>
            <a:r>
              <a:rPr lang="en-US" dirty="0" smtClean="0"/>
              <a:t>Negotiation between executives with decision making power</a:t>
            </a:r>
          </a:p>
          <a:p>
            <a:pPr lvl="1"/>
            <a:r>
              <a:rPr lang="en-US" dirty="0" smtClean="0"/>
              <a:t>Non-binding mediation (identify mediator in contract?)</a:t>
            </a:r>
          </a:p>
          <a:p>
            <a:r>
              <a:rPr lang="en-US" dirty="0" smtClean="0"/>
              <a:t>Venue</a:t>
            </a:r>
          </a:p>
          <a:p>
            <a:r>
              <a:rPr lang="en-US" dirty="0" smtClean="0"/>
              <a:t>Jurisdiction</a:t>
            </a:r>
          </a:p>
          <a:p>
            <a:r>
              <a:rPr lang="en-US" dirty="0" smtClean="0"/>
              <a:t>Consolidation and Joinder</a:t>
            </a:r>
          </a:p>
          <a:p>
            <a:r>
              <a:rPr lang="en-US" dirty="0" smtClean="0"/>
              <a:t>Prevailing Party’s Attorneys’ Fees Provision</a:t>
            </a:r>
          </a:p>
          <a:p>
            <a:r>
              <a:rPr lang="en-US" dirty="0" smtClean="0"/>
              <a:t>Waiver of Jury </a:t>
            </a:r>
            <a:r>
              <a:rPr lang="en-US" dirty="0" smtClean="0"/>
              <a:t>Trial</a:t>
            </a:r>
          </a:p>
          <a:p>
            <a:r>
              <a:rPr lang="en-US" dirty="0" smtClean="0"/>
              <a:t>Consistency among various documents</a:t>
            </a:r>
          </a:p>
          <a:p>
            <a:pPr lvl="1"/>
            <a:r>
              <a:rPr lang="en-US" dirty="0" smtClean="0"/>
              <a:t>Owner - GC/Arch/Consultants</a:t>
            </a:r>
          </a:p>
          <a:p>
            <a:pPr lvl="1"/>
            <a:r>
              <a:rPr lang="en-US" dirty="0" smtClean="0"/>
              <a:t>GC/Arch/Consultants – Subs</a:t>
            </a:r>
            <a:endParaRPr lang="en-US" dirty="0" smtClean="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90600"/>
            <a:ext cx="7772400" cy="762000"/>
          </a:xfrm>
        </p:spPr>
        <p:txBody>
          <a:bodyPr/>
          <a:lstStyle/>
          <a:p>
            <a:pPr algn="ctr"/>
            <a:r>
              <a:rPr lang="en-US" dirty="0" smtClean="0"/>
              <a:t>Payment </a:t>
            </a:r>
            <a:r>
              <a:rPr lang="en-US" dirty="0" smtClean="0"/>
              <a:t>Terms</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Payment Terms: Issues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Reasonable </a:t>
            </a:r>
            <a:r>
              <a:rPr lang="en-US" dirty="0" smtClean="0"/>
              <a:t>timeframe / Milestones</a:t>
            </a:r>
            <a:endParaRPr lang="en-US" dirty="0" smtClean="0"/>
          </a:p>
          <a:p>
            <a:r>
              <a:rPr lang="en-US" dirty="0" smtClean="0"/>
              <a:t>Waivers and Releases of Liens</a:t>
            </a:r>
          </a:p>
          <a:p>
            <a:pPr lvl="1"/>
            <a:r>
              <a:rPr lang="en-US" dirty="0" smtClean="0"/>
              <a:t>Only required to provide statutory forms</a:t>
            </a:r>
          </a:p>
          <a:p>
            <a:pPr lvl="1"/>
            <a:r>
              <a:rPr lang="en-US" dirty="0" smtClean="0"/>
              <a:t>Broader form enforceable if agreed to provide</a:t>
            </a:r>
          </a:p>
          <a:p>
            <a:r>
              <a:rPr lang="en-US" dirty="0" smtClean="0"/>
              <a:t>Right to stop performance if not paid</a:t>
            </a:r>
          </a:p>
          <a:p>
            <a:r>
              <a:rPr lang="en-US" dirty="0" smtClean="0"/>
              <a:t>Retainage</a:t>
            </a:r>
          </a:p>
          <a:p>
            <a:pPr lvl="1"/>
            <a:r>
              <a:rPr lang="en-US" dirty="0" smtClean="0"/>
              <a:t>Reasonable percentage</a:t>
            </a:r>
          </a:p>
          <a:p>
            <a:pPr lvl="1"/>
            <a:r>
              <a:rPr lang="en-US" dirty="0" smtClean="0"/>
              <a:t>Reduction and Early Release </a:t>
            </a:r>
          </a:p>
          <a:p>
            <a:pPr lvl="2"/>
            <a:r>
              <a:rPr lang="en-US" dirty="0" smtClean="0"/>
              <a:t>upon 50% completion/substantial completion</a:t>
            </a:r>
          </a:p>
          <a:p>
            <a:pPr lvl="2"/>
            <a:r>
              <a:rPr lang="en-US" dirty="0" smtClean="0"/>
              <a:t>Release as top subs that have completed their work</a:t>
            </a:r>
          </a:p>
          <a:p>
            <a:r>
              <a:rPr lang="en-US" dirty="0" smtClean="0"/>
              <a:t>Late Payment Interest Rate</a:t>
            </a:r>
          </a:p>
          <a:p>
            <a:r>
              <a:rPr lang="en-US" dirty="0" smtClean="0"/>
              <a:t>Waiver of Rights Upon Final Payment</a:t>
            </a:r>
          </a:p>
          <a:p>
            <a:pPr lvl="1"/>
            <a:r>
              <a:rPr lang="en-US" dirty="0" smtClean="0"/>
              <a:t>Owner waives all claims except for liens, latent defects, and warranty issues</a:t>
            </a:r>
          </a:p>
          <a:p>
            <a:pPr lvl="1"/>
            <a:r>
              <a:rPr lang="en-US" dirty="0" smtClean="0"/>
              <a:t>Contractor waives all claims “except those previously made in writing and identified as unsettled at the time of final Application for Payment”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362200"/>
            <a:ext cx="8229600" cy="1143000"/>
          </a:xfrm>
        </p:spPr>
        <p:txBody>
          <a:bodyPr/>
          <a:lstStyle/>
          <a:p>
            <a:r>
              <a:rPr lang="en-US" dirty="0" smtClean="0"/>
              <a:t>Thank You – Questions?</a:t>
            </a:r>
            <a:endParaRPr lang="en-US" dirty="0"/>
          </a:p>
        </p:txBody>
      </p:sp>
      <p:sp>
        <p:nvSpPr>
          <p:cNvPr id="3" name="Content Placeholder 2"/>
          <p:cNvSpPr>
            <a:spLocks noGrp="1"/>
          </p:cNvSpPr>
          <p:nvPr>
            <p:ph idx="1"/>
          </p:nvPr>
        </p:nvSpPr>
        <p:spPr>
          <a:xfrm>
            <a:off x="457200" y="4694237"/>
            <a:ext cx="8229600" cy="868363"/>
          </a:xfrm>
        </p:spPr>
        <p:txBody>
          <a:bodyPr>
            <a:normAutofit fontScale="40000" lnSpcReduction="20000"/>
          </a:bodyPr>
          <a:lstStyle/>
          <a:p>
            <a:pPr algn="r">
              <a:buNone/>
            </a:pPr>
            <a:r>
              <a:rPr lang="en-US" dirty="0" smtClean="0"/>
              <a:t>Scott P. Pence</a:t>
            </a:r>
          </a:p>
          <a:p>
            <a:pPr algn="r">
              <a:buNone/>
            </a:pPr>
            <a:r>
              <a:rPr lang="en-US" dirty="0" smtClean="0"/>
              <a:t>Carlton Fields Jorden Burt, P.A.</a:t>
            </a:r>
          </a:p>
          <a:p>
            <a:pPr algn="r">
              <a:buNone/>
            </a:pPr>
            <a:r>
              <a:rPr lang="en-US" dirty="0" smtClean="0"/>
              <a:t>spence@cfjblaw.com</a:t>
            </a:r>
          </a:p>
          <a:p>
            <a:pPr algn="r">
              <a:buNone/>
            </a:pPr>
            <a:r>
              <a:rPr lang="en-US" dirty="0" smtClean="0"/>
              <a:t>813.229.4322</a:t>
            </a:r>
            <a:endParaRPr lang="en-US" dirty="0"/>
          </a:p>
        </p:txBody>
      </p:sp>
    </p:spTree>
  </p:cSld>
  <p:clrMapOvr>
    <a:masterClrMapping/>
  </p:clrMapOvr>
</p:sld>
</file>

<file path=ppt/theme/theme1.xml><?xml version="1.0" encoding="utf-8"?>
<a:theme xmlns:a="http://schemas.openxmlformats.org/drawingml/2006/main" name="CFJBYellow">
  <a:themeElements>
    <a:clrScheme name="New_Brand">
      <a:dk1>
        <a:sysClr val="windowText" lastClr="000000"/>
      </a:dk1>
      <a:lt1>
        <a:sysClr val="window" lastClr="FFFFFF"/>
      </a:lt1>
      <a:dk2>
        <a:srgbClr val="1F497D"/>
      </a:dk2>
      <a:lt2>
        <a:srgbClr val="EEECE1"/>
      </a:lt2>
      <a:accent1>
        <a:srgbClr val="0088B8"/>
      </a:accent1>
      <a:accent2>
        <a:srgbClr val="B73348"/>
      </a:accent2>
      <a:accent3>
        <a:srgbClr val="F9BD44"/>
      </a:accent3>
      <a:accent4>
        <a:srgbClr val="98A32B"/>
      </a:accent4>
      <a:accent5>
        <a:srgbClr val="000000"/>
      </a:accent5>
      <a:accent6>
        <a:srgbClr val="FFFFFF"/>
      </a:accent6>
      <a:hlink>
        <a:srgbClr val="B73348"/>
      </a:hlink>
      <a:folHlink>
        <a:srgbClr val="0088B8"/>
      </a:folHlink>
    </a:clrScheme>
    <a:fontScheme name="CFnewBrand">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CFJBYellow</Template>
  <TotalTime>962</TotalTime>
  <Words>1809</Words>
  <Application>Microsoft Office PowerPoint</Application>
  <PresentationFormat>On-screen Show (4:3)</PresentationFormat>
  <Paragraphs>232</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CFJBYellow</vt:lpstr>
      <vt:lpstr>Top Ten Risk-Shifting Provisions in Construction Contracts</vt:lpstr>
      <vt:lpstr>Contract - The Art of Risk and Expectation Management</vt:lpstr>
      <vt:lpstr>Risk Shifting Provisions</vt:lpstr>
      <vt:lpstr>Indemnification</vt:lpstr>
      <vt:lpstr>Indemnification Continuum</vt:lpstr>
      <vt:lpstr>Indemnification: Issues</vt:lpstr>
      <vt:lpstr>Florida Statutes §725.06 </vt:lpstr>
      <vt:lpstr>Florida Statutes §725.06 </vt:lpstr>
      <vt:lpstr>Florida Statutes §725.06 </vt:lpstr>
      <vt:lpstr>Insurance</vt:lpstr>
      <vt:lpstr>Slide 11</vt:lpstr>
      <vt:lpstr>ACORD Certificate of Insurance </vt:lpstr>
      <vt:lpstr>Additional Insured</vt:lpstr>
      <vt:lpstr>OLD ISO Additional Insured Endorsements</vt:lpstr>
      <vt:lpstr>2013 ISO Additional Insured Endorsements</vt:lpstr>
      <vt:lpstr>Practice Points </vt:lpstr>
      <vt:lpstr>Insurance: Issues</vt:lpstr>
      <vt:lpstr>Liquidated Damages</vt:lpstr>
      <vt:lpstr>Liquidated Damages: Issues</vt:lpstr>
      <vt:lpstr>Consequential Damages</vt:lpstr>
      <vt:lpstr>Consequential Damages: Issues</vt:lpstr>
      <vt:lpstr>Delays</vt:lpstr>
      <vt:lpstr>Delays: Issues</vt:lpstr>
      <vt:lpstr>Warranty/Correction Obligation</vt:lpstr>
      <vt:lpstr>Warranty/Correction Obligation: Issues</vt:lpstr>
      <vt:lpstr>Differing Site Conditions/Hazardous Materials</vt:lpstr>
      <vt:lpstr>Differing Site Conditions: Issues</vt:lpstr>
      <vt:lpstr>Hazardous Materials: Issues</vt:lpstr>
      <vt:lpstr>Termination</vt:lpstr>
      <vt:lpstr>“T for C” Issues</vt:lpstr>
      <vt:lpstr>“T for D” Issues</vt:lpstr>
      <vt:lpstr>Dispute Resolution</vt:lpstr>
      <vt:lpstr>Dispute Resolution: Issues</vt:lpstr>
      <vt:lpstr>Payment Terms</vt:lpstr>
      <vt:lpstr>Payment Terms: Issues</vt:lpstr>
      <vt:lpstr>Thank You – Questions?</vt:lpstr>
    </vt:vector>
  </TitlesOfParts>
  <Company>CF</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Title</dc:title>
  <dc:creator>Moree, Kristina</dc:creator>
  <cp:lastModifiedBy>Scott P. Pence</cp:lastModifiedBy>
  <cp:revision>104</cp:revision>
  <dcterms:created xsi:type="dcterms:W3CDTF">2010-09-22T20:14:54Z</dcterms:created>
  <dcterms:modified xsi:type="dcterms:W3CDTF">2015-03-05T20:27:49Z</dcterms:modified>
</cp:coreProperties>
</file>