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ms-powerpoint.presentation.macroEnabled.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5.7.0.0-->
<p:presentation xmlns:r="http://schemas.openxmlformats.org/officeDocument/2006/relationships" xmlns:a="http://schemas.openxmlformats.org/drawingml/2006/main" xmlns:p="http://schemas.openxmlformats.org/presentationml/2006/main" removePersonalInfoOnSave="1" saveSubsetFonts="1">
  <p:sldMasterIdLst>
    <p:sldMasterId id="2147483648" r:id="rId1"/>
  </p:sldMasterIdLst>
  <p:notesMasterIdLst>
    <p:notesMasterId r:id="rId2"/>
  </p:notesMasterIdLst>
  <p:handoutMasterIdLst>
    <p:handoutMasterId r:id="rId3"/>
  </p:handoutMasterIdLst>
  <p:sldIdLst>
    <p:sldId id="256" r:id="rId4"/>
    <p:sldId id="257" r:id="rId5"/>
    <p:sldId id="259" r:id="rId6"/>
    <p:sldId id="260" r:id="rId7"/>
    <p:sldId id="261" r:id="rId8"/>
    <p:sldId id="277" r:id="rId9"/>
    <p:sldId id="262" r:id="rId10"/>
    <p:sldId id="263" r:id="rId11"/>
    <p:sldId id="264" r:id="rId12"/>
    <p:sldId id="265" r:id="rId13"/>
    <p:sldId id="266" r:id="rId14"/>
    <p:sldId id="267" r:id="rId15"/>
    <p:sldId id="278" r:id="rId16"/>
    <p:sldId id="268" r:id="rId17"/>
    <p:sldId id="272" r:id="rId18"/>
    <p:sldId id="279" r:id="rId19"/>
    <p:sldId id="273" r:id="rId20"/>
    <p:sldId id="276" r:id="rId21"/>
    <p:sldId id="275" r:id="rId22"/>
    <p:sldId id="258" r:id="rId23"/>
  </p:sldIdLst>
  <p:sldSz cx="12192000" cy="6858000"/>
  <p:notesSz cx="6980238" cy="9144000"/>
  <p:custDataLst>
    <p:tags r:id="rId2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4B68"/>
    <a:srgbClr val="445C7C"/>
    <a:srgbClr val="415A7F"/>
    <a:srgbClr val="3C425B"/>
    <a:srgbClr val="7299CE"/>
    <a:srgbClr val="808FBE"/>
    <a:srgbClr val="7181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8" d="100"/>
          <a:sy n="78" d="100"/>
        </p:scale>
        <p:origin x="558" y="84"/>
      </p:cViewPr>
      <p:guideLst/>
    </p:cSldViewPr>
  </p:slideViewPr>
  <p:notesTextViewPr>
    <p:cViewPr>
      <p:scale>
        <a:sx n="1" d="1"/>
        <a:sy n="1" d="1"/>
      </p:scale>
      <p:origin x="0" y="0"/>
    </p:cViewPr>
  </p:notesTextViewPr>
  <p:notesViewPr>
    <p:cSldViewPr>
      <p:cViewPr>
        <p:scale>
          <a:sx n="0" d="100"/>
          <a:sy n="0"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tags" Target="tags/tag1.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handoutMaster" Target="handoutMasters/handout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3024188"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54463" y="0"/>
            <a:ext cx="3024187" cy="458788"/>
          </a:xfrm>
          <a:prstGeom prst="rect">
            <a:avLst/>
          </a:prstGeom>
        </p:spPr>
        <p:txBody>
          <a:bodyPr vert="horz" lIns="91440" tIns="45720" rIns="91440" bIns="45720" rtlCol="0"/>
          <a:lstStyle>
            <a:lvl1pPr algn="r">
              <a:defRPr sz="1200"/>
            </a:lvl1pPr>
          </a:lstStyle>
          <a:p>
            <a:fld id="{F2CD272E-A15B-4AD8-82D1-6E273F174341}" type="datetimeFigureOut">
              <a:rPr lang="en-US" smtClean="0"/>
              <a:t>4/6/2016</a:t>
            </a:fld>
            <a:endParaRPr lang="en-US"/>
          </a:p>
        </p:txBody>
      </p:sp>
      <p:sp>
        <p:nvSpPr>
          <p:cNvPr id="4" name="Footer Placeholder 3"/>
          <p:cNvSpPr>
            <a:spLocks noGrp="1"/>
          </p:cNvSpPr>
          <p:nvPr>
            <p:ph type="ftr" sz="quarter" idx="2"/>
          </p:nvPr>
        </p:nvSpPr>
        <p:spPr>
          <a:xfrm>
            <a:off x="0" y="8685213"/>
            <a:ext cx="3024188"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54463" y="8685213"/>
            <a:ext cx="3024187" cy="458787"/>
          </a:xfrm>
          <a:prstGeom prst="rect">
            <a:avLst/>
          </a:prstGeom>
        </p:spPr>
        <p:txBody>
          <a:bodyPr vert="horz" lIns="91440" tIns="45720" rIns="91440" bIns="45720" rtlCol="0" anchor="b"/>
          <a:lstStyle>
            <a:lvl1pPr algn="r">
              <a:defRPr sz="1200"/>
            </a:lvl1pPr>
          </a:lstStyle>
          <a:p>
            <a:fld id="{64E86E87-E814-445A-BC99-37FD7ED6C3F5}" type="slidenum">
              <a:rPr lang="en-US" smtClean="0"/>
              <a:t>‹#›</a:t>
            </a:fld>
            <a:endParaRPr lang="en-US"/>
          </a:p>
        </p:txBody>
      </p:sp>
    </p:spTree>
    <p:extLst>
      <p:ext uri="{BB962C8B-B14F-4D97-AF65-F5344CB8AC3E}">
        <p14:creationId xmlns:p14="http://schemas.microsoft.com/office/powerpoint/2010/main" val="3713173782"/>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3024188"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54463" y="0"/>
            <a:ext cx="3024187" cy="458788"/>
          </a:xfrm>
          <a:prstGeom prst="rect">
            <a:avLst/>
          </a:prstGeom>
        </p:spPr>
        <p:txBody>
          <a:bodyPr vert="horz" lIns="91440" tIns="45720" rIns="91440" bIns="45720" rtlCol="0"/>
          <a:lstStyle>
            <a:lvl1pPr algn="r">
              <a:defRPr sz="1200"/>
            </a:lvl1pPr>
          </a:lstStyle>
          <a:p>
            <a:fld id="{049FAFE7-5F73-41F5-A8B4-6CBC38917AB0}" type="datetimeFigureOut">
              <a:rPr lang="en-US" smtClean="0"/>
              <a:t>4/6/2016</a:t>
            </a:fld>
            <a:endParaRPr lang="en-US"/>
          </a:p>
        </p:txBody>
      </p:sp>
      <p:sp>
        <p:nvSpPr>
          <p:cNvPr id="4" name="Slide Image Placeholder 3"/>
          <p:cNvSpPr>
            <a:spLocks noGrp="1" noRot="1" noChangeAspect="1"/>
          </p:cNvSpPr>
          <p:nvPr>
            <p:ph type="sldImg" idx="2"/>
          </p:nvPr>
        </p:nvSpPr>
        <p:spPr>
          <a:xfrm>
            <a:off x="746125" y="1143000"/>
            <a:ext cx="5487988" cy="3086100"/>
          </a:xfrm>
          <a:prstGeom prst="rect">
            <a:avLst/>
          </a:prstGeom>
          <a:noFill/>
          <a:ln w="12700">
            <a:solidFill>
              <a:prstClr val="black"/>
            </a:solidFill>
          </a:ln>
        </p:spPr>
      </p:sp>
      <p:sp>
        <p:nvSpPr>
          <p:cNvPr id="5" name="Notes Placeholder 4"/>
          <p:cNvSpPr>
            <a:spLocks noGrp="1"/>
          </p:cNvSpPr>
          <p:nvPr>
            <p:ph type="body" sz="quarter" idx="3"/>
          </p:nvPr>
        </p:nvSpPr>
        <p:spPr>
          <a:xfrm>
            <a:off x="698500" y="4400550"/>
            <a:ext cx="5583238"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3024188"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54463" y="8685213"/>
            <a:ext cx="3024187" cy="458787"/>
          </a:xfrm>
          <a:prstGeom prst="rect">
            <a:avLst/>
          </a:prstGeom>
        </p:spPr>
        <p:txBody>
          <a:bodyPr vert="horz" lIns="91440" tIns="45720" rIns="91440" bIns="45720" rtlCol="0" anchor="b"/>
          <a:lstStyle>
            <a:lvl1pPr algn="r">
              <a:defRPr sz="1200"/>
            </a:lvl1pPr>
          </a:lstStyle>
          <a:p>
            <a:fld id="{E2A6D7C5-EE84-4376-B80E-FFA778D47BD3}" type="slidenum">
              <a:rPr lang="en-US" smtClean="0"/>
              <a:t>‹#›</a:t>
            </a:fld>
            <a:endParaRPr lang="en-US"/>
          </a:p>
        </p:txBody>
      </p:sp>
    </p:spTree>
    <p:extLst>
      <p:ext uri="{BB962C8B-B14F-4D97-AF65-F5344CB8AC3E}">
        <p14:creationId xmlns:p14="http://schemas.microsoft.com/office/powerpoint/2010/main" val="3061332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a:t>
            </a:fld>
            <a:endParaRPr lang="en-US"/>
          </a:p>
        </p:txBody>
      </p:sp>
    </p:spTree>
    <p:extLst>
      <p:ext uri="{BB962C8B-B14F-4D97-AF65-F5344CB8AC3E}">
        <p14:creationId xmlns:p14="http://schemas.microsoft.com/office/powerpoint/2010/main" val="25438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2</a:t>
            </a:fld>
            <a:endParaRPr lang="en-US"/>
          </a:p>
        </p:txBody>
      </p:sp>
    </p:spTree>
    <p:extLst>
      <p:ext uri="{BB962C8B-B14F-4D97-AF65-F5344CB8AC3E}">
        <p14:creationId xmlns:p14="http://schemas.microsoft.com/office/powerpoint/2010/main" val="87643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3</a:t>
            </a:fld>
            <a:endParaRPr lang="en-US"/>
          </a:p>
        </p:txBody>
      </p:sp>
    </p:spTree>
    <p:extLst>
      <p:ext uri="{BB962C8B-B14F-4D97-AF65-F5344CB8AC3E}">
        <p14:creationId xmlns:p14="http://schemas.microsoft.com/office/powerpoint/2010/main" val="1210361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4</a:t>
            </a:fld>
            <a:endParaRPr lang="en-US"/>
          </a:p>
        </p:txBody>
      </p:sp>
    </p:spTree>
    <p:extLst>
      <p:ext uri="{BB962C8B-B14F-4D97-AF65-F5344CB8AC3E}">
        <p14:creationId xmlns:p14="http://schemas.microsoft.com/office/powerpoint/2010/main" val="2871549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5</a:t>
            </a:fld>
            <a:endParaRPr lang="en-US"/>
          </a:p>
        </p:txBody>
      </p:sp>
    </p:spTree>
    <p:extLst>
      <p:ext uri="{BB962C8B-B14F-4D97-AF65-F5344CB8AC3E}">
        <p14:creationId xmlns:p14="http://schemas.microsoft.com/office/powerpoint/2010/main" val="1540750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6</a:t>
            </a:fld>
            <a:endParaRPr lang="en-US"/>
          </a:p>
        </p:txBody>
      </p:sp>
    </p:spTree>
    <p:extLst>
      <p:ext uri="{BB962C8B-B14F-4D97-AF65-F5344CB8AC3E}">
        <p14:creationId xmlns:p14="http://schemas.microsoft.com/office/powerpoint/2010/main" val="2478141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7</a:t>
            </a:fld>
            <a:endParaRPr lang="en-US"/>
          </a:p>
        </p:txBody>
      </p:sp>
    </p:spTree>
    <p:extLst>
      <p:ext uri="{BB962C8B-B14F-4D97-AF65-F5344CB8AC3E}">
        <p14:creationId xmlns:p14="http://schemas.microsoft.com/office/powerpoint/2010/main" val="403477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8</a:t>
            </a:fld>
            <a:endParaRPr lang="en-US"/>
          </a:p>
        </p:txBody>
      </p:sp>
    </p:spTree>
    <p:extLst>
      <p:ext uri="{BB962C8B-B14F-4D97-AF65-F5344CB8AC3E}">
        <p14:creationId xmlns:p14="http://schemas.microsoft.com/office/powerpoint/2010/main" val="515892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9</a:t>
            </a:fld>
            <a:endParaRPr lang="en-US"/>
          </a:p>
        </p:txBody>
      </p:sp>
    </p:spTree>
    <p:extLst>
      <p:ext uri="{BB962C8B-B14F-4D97-AF65-F5344CB8AC3E}">
        <p14:creationId xmlns:p14="http://schemas.microsoft.com/office/powerpoint/2010/main" val="346381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10</a:t>
            </a:fld>
            <a:endParaRPr lang="en-US"/>
          </a:p>
        </p:txBody>
      </p:sp>
    </p:spTree>
    <p:extLst>
      <p:ext uri="{BB962C8B-B14F-4D97-AF65-F5344CB8AC3E}">
        <p14:creationId xmlns:p14="http://schemas.microsoft.com/office/powerpoint/2010/main" val="26332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11</a:t>
            </a:fld>
            <a:endParaRPr lang="en-US"/>
          </a:p>
        </p:txBody>
      </p:sp>
    </p:spTree>
    <p:extLst>
      <p:ext uri="{BB962C8B-B14F-4D97-AF65-F5344CB8AC3E}">
        <p14:creationId xmlns:p14="http://schemas.microsoft.com/office/powerpoint/2010/main" val="974146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12</a:t>
            </a:fld>
            <a:endParaRPr lang="en-US"/>
          </a:p>
        </p:txBody>
      </p:sp>
    </p:spTree>
    <p:extLst>
      <p:ext uri="{BB962C8B-B14F-4D97-AF65-F5344CB8AC3E}">
        <p14:creationId xmlns:p14="http://schemas.microsoft.com/office/powerpoint/2010/main" val="4221323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13</a:t>
            </a:fld>
            <a:endParaRPr lang="en-US"/>
          </a:p>
        </p:txBody>
      </p:sp>
    </p:spTree>
    <p:extLst>
      <p:ext uri="{BB962C8B-B14F-4D97-AF65-F5344CB8AC3E}">
        <p14:creationId xmlns:p14="http://schemas.microsoft.com/office/powerpoint/2010/main" val="1111009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14</a:t>
            </a:fld>
            <a:endParaRPr lang="en-US"/>
          </a:p>
        </p:txBody>
      </p:sp>
    </p:spTree>
    <p:extLst>
      <p:ext uri="{BB962C8B-B14F-4D97-AF65-F5344CB8AC3E}">
        <p14:creationId xmlns:p14="http://schemas.microsoft.com/office/powerpoint/2010/main" val="3618427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15</a:t>
            </a:fld>
            <a:endParaRPr lang="en-US"/>
          </a:p>
        </p:txBody>
      </p:sp>
    </p:spTree>
    <p:extLst>
      <p:ext uri="{BB962C8B-B14F-4D97-AF65-F5344CB8AC3E}">
        <p14:creationId xmlns:p14="http://schemas.microsoft.com/office/powerpoint/2010/main" val="3398594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16</a:t>
            </a:fld>
            <a:endParaRPr lang="en-US"/>
          </a:p>
        </p:txBody>
      </p:sp>
    </p:spTree>
    <p:extLst>
      <p:ext uri="{BB962C8B-B14F-4D97-AF65-F5344CB8AC3E}">
        <p14:creationId xmlns:p14="http://schemas.microsoft.com/office/powerpoint/2010/main" val="270181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17</a:t>
            </a:fld>
            <a:endParaRPr lang="en-US"/>
          </a:p>
        </p:txBody>
      </p:sp>
    </p:spTree>
    <p:extLst>
      <p:ext uri="{BB962C8B-B14F-4D97-AF65-F5344CB8AC3E}">
        <p14:creationId xmlns:p14="http://schemas.microsoft.com/office/powerpoint/2010/main" val="664757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18</a:t>
            </a:fld>
            <a:endParaRPr lang="en-US"/>
          </a:p>
        </p:txBody>
      </p:sp>
    </p:spTree>
    <p:extLst>
      <p:ext uri="{BB962C8B-B14F-4D97-AF65-F5344CB8AC3E}">
        <p14:creationId xmlns:p14="http://schemas.microsoft.com/office/powerpoint/2010/main" val="36868822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19</a:t>
            </a:fld>
            <a:endParaRPr lang="en-US"/>
          </a:p>
        </p:txBody>
      </p:sp>
    </p:spTree>
    <p:extLst>
      <p:ext uri="{BB962C8B-B14F-4D97-AF65-F5344CB8AC3E}">
        <p14:creationId xmlns:p14="http://schemas.microsoft.com/office/powerpoint/2010/main" val="2455950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2A6D7C5-EE84-4376-B80E-FFA778D47BD3}" type="slidenum">
              <a:rPr lang="en-US" smtClean="0"/>
              <a:t>20</a:t>
            </a:fld>
            <a:endParaRPr lang="en-US"/>
          </a:p>
        </p:txBody>
      </p:sp>
    </p:spTree>
    <p:extLst>
      <p:ext uri="{BB962C8B-B14F-4D97-AF65-F5344CB8AC3E}">
        <p14:creationId xmlns:p14="http://schemas.microsoft.com/office/powerpoint/2010/main" val="1714031389"/>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6C6F3EF-79ED-49E3-A5B5-4003AB88B9F5}" type="datetimeFigureOut">
              <a:rPr lang="en-US" smtClean="0"/>
              <a:t>4/6/2016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332928361"/>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C6F3EF-79ED-49E3-A5B5-4003AB88B9F5}" type="datetimeFigureOut">
              <a:rPr lang="en-US" smtClean="0"/>
              <a:t>4/6/2016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113039517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C6F3EF-79ED-49E3-A5B5-4003AB88B9F5}" type="datetimeFigureOut">
              <a:rPr lang="en-US" smtClean="0"/>
              <a:t>4/6/2016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877280083"/>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6C6F3EF-79ED-49E3-A5B5-4003AB88B9F5}" type="datetimeFigureOut">
              <a:rPr lang="en-US" smtClean="0"/>
              <a:t>4/6/2016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963203336"/>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839788" y="365127"/>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6C6F3EF-79ED-49E3-A5B5-4003AB88B9F5}" type="datetimeFigureOut">
              <a:rPr lang="en-US" smtClean="0"/>
              <a:t>4/6/2016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2372122900"/>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6C6F3EF-79ED-49E3-A5B5-4003AB88B9F5}" type="datetimeFigureOut">
              <a:rPr lang="en-US" smtClean="0"/>
              <a:t>4/6/2016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1302090817"/>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36C6F3EF-79ED-49E3-A5B5-4003AB88B9F5}" type="datetimeFigureOut">
              <a:rPr lang="en-US" smtClean="0"/>
              <a:t>4/6/2016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4129899431"/>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C6F3EF-79ED-49E3-A5B5-4003AB88B9F5}" type="datetimeFigureOut">
              <a:rPr lang="en-US" smtClean="0"/>
              <a:t>4/6/2016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3698663522"/>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C6F3EF-79ED-49E3-A5B5-4003AB88B9F5}" type="datetimeFigureOut">
              <a:rPr lang="en-US" smtClean="0"/>
              <a:t>4/6/2016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702050252"/>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C6F3EF-79ED-49E3-A5B5-4003AB88B9F5}" type="datetimeFigureOut">
              <a:rPr lang="en-US" smtClean="0"/>
              <a:t>4/6/2016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544035274"/>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8724901"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C6F3EF-79ED-49E3-A5B5-4003AB88B9F5}" type="datetimeFigureOut">
              <a:rPr lang="en-US" smtClean="0"/>
              <a:t>4/6/2016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655B38-A2BC-4C0D-B7C9-D2CCD5722940}" type="slidenum">
              <a:rPr lang="en-US" smtClean="0"/>
              <a:t>‹#›</a:t>
            </a:fld>
            <a:endParaRPr lang="en-US"/>
          </a:p>
        </p:txBody>
      </p:sp>
    </p:spTree>
    <p:extLst>
      <p:ext uri="{BB962C8B-B14F-4D97-AF65-F5344CB8AC3E}">
        <p14:creationId xmlns:p14="http://schemas.microsoft.com/office/powerpoint/2010/main" val="4274194707"/>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flip="none" rotWithShape="1">
          <a:gsLst>
            <a:gs pos="5000">
              <a:srgbClr val="8FA6D7"/>
            </a:gs>
            <a:gs pos="1000">
              <a:srgbClr val="808FBE"/>
            </a:gs>
            <a:gs pos="51500">
              <a:srgbClr val="EBF2FE"/>
            </a:gs>
            <a:gs pos="80000">
              <a:schemeClr val="bg1"/>
            </a:gs>
            <a:gs pos="40000">
              <a:srgbClr val="D6E5FC"/>
            </a:gs>
            <a:gs pos="15000">
              <a:schemeClr val="bg2"/>
            </a:gs>
          </a:gsLst>
          <a:lin ang="5400000" scaled="1"/>
          <a:tileRect/>
        </a:gradFill>
        <a:effectLst/>
      </p:bgPr>
    </p:bg>
    <p:spTree>
      <p:nvGrpSpPr>
        <p:cNvPr id="1" name=""/>
        <p:cNvGrpSpPr/>
        <p:nvPr/>
      </p:nvGrpSpPr>
      <p:grpSpPr>
        <a:xfrm>
          <a:off x="0" y="0"/>
          <a: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6F3EF-79ED-49E3-A5B5-4003AB88B9F5}" type="datetimeFigureOut">
              <a:rPr lang="en-US" smtClean="0"/>
              <a:t>4/6/2016</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655B38-A2BC-4C0D-B7C9-D2CCD5722940}" type="slidenum">
              <a:rPr lang="en-US" smtClean="0"/>
              <a:t>‹#›</a:t>
            </a:fld>
            <a:endParaRPr lang="en-US"/>
          </a:p>
        </p:txBody>
      </p:sp>
    </p:spTree>
    <p:extLst>
      <p:ext uri="{BB962C8B-B14F-4D97-AF65-F5344CB8AC3E}">
        <p14:creationId xmlns:p14="http://schemas.microsoft.com/office/powerpoint/2010/main" val="1120617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2.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7.xml" /><Relationship Id="rId3" Type="http://schemas.openxmlformats.org/officeDocument/2006/relationships/image" Target="../media/image4.gi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8.xml" /><Relationship Id="rId3" Type="http://schemas.openxmlformats.org/officeDocument/2006/relationships/image" Target="../media/image5.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9.xml" /><Relationship Id="rId3" Type="http://schemas.openxmlformats.org/officeDocument/2006/relationships/image" Target="../media/image5.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0.xml" /><Relationship Id="rId3" Type="http://schemas.openxmlformats.org/officeDocument/2006/relationships/image" Target="../media/image5.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7.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8.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9.jpeg" /><Relationship Id="rId4" Type="http://schemas.openxmlformats.org/officeDocument/2006/relationships/image" Target="../media/image10.png" /><Relationship Id="rId5" Type="http://schemas.openxmlformats.org/officeDocument/2006/relationships/image" Target="../media/image11.png" /><Relationship Id="rId6" Type="http://schemas.openxmlformats.org/officeDocument/2006/relationships/image" Target="../media/image12.png" /><Relationship Id="rId7" Type="http://schemas.openxmlformats.org/officeDocument/2006/relationships/image" Target="../media/image1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ctrTitle"/>
          </p:nvPr>
        </p:nvSpPr>
        <p:spPr>
          <a:xfrm>
            <a:off x="420130" y="263611"/>
            <a:ext cx="11574162" cy="2907957"/>
          </a:xfrm>
        </p:spPr>
        <p:txBody>
          <a:bodyPr>
            <a:normAutofit/>
          </a:bodyPr>
          <a:lstStyle/>
          <a:p>
            <a:pPr lvl="0" algn="l" defTabSz="457200">
              <a:lnSpc>
                <a:spcPct val="100000"/>
              </a:lnSpc>
              <a:spcBef>
                <a:spcPct val="20000"/>
              </a:spcBef>
              <a:spcAft>
                <a:spcPts val="600"/>
              </a:spcAft>
              <a:buClr>
                <a:srgbClr val="00C6BB"/>
              </a:buClr>
            </a:pPr>
            <a:r>
              <a:rPr lang="en-US" sz="5400" b="1" smtClean="0">
                <a:solidFill>
                  <a:srgbClr val="002060"/>
                </a:solidFill>
                <a:latin typeface="Arial" panose="020b0604020202020204" pitchFamily="34" charset="0"/>
                <a:cs typeface="Arial" panose="020b0604020202020204" pitchFamily="34" charset="0"/>
              </a:rPr>
              <a:t>“Proportionality </a:t>
            </a:r>
            <a:r>
              <a:rPr lang="en-US" sz="5400" b="1">
                <a:solidFill>
                  <a:srgbClr val="002060"/>
                </a:solidFill>
                <a:latin typeface="Arial" panose="020b0604020202020204" pitchFamily="34" charset="0"/>
                <a:cs typeface="Arial" panose="020b0604020202020204" pitchFamily="34" charset="0"/>
              </a:rPr>
              <a:t>is the new black”</a:t>
            </a:r>
            <a:br>
              <a:rPr lang="en-US" sz="5400" b="1">
                <a:solidFill>
                  <a:srgbClr val="002060"/>
                </a:solidFill>
                <a:latin typeface="Arial" panose="020b0604020202020204" pitchFamily="34" charset="0"/>
                <a:cs typeface="Arial" panose="020b0604020202020204" pitchFamily="34" charset="0"/>
              </a:rPr>
            </a:br>
            <a:r>
              <a:rPr lang="en-US" sz="5400" b="1">
                <a:solidFill>
                  <a:srgbClr val="002060"/>
                </a:solidFill>
                <a:latin typeface="Arial" panose="020b0604020202020204" pitchFamily="34" charset="0"/>
                <a:cs typeface="Arial" panose="020b0604020202020204" pitchFamily="34" charset="0"/>
              </a:rPr>
              <a:t>		</a:t>
            </a:r>
            <a:r>
              <a:rPr lang="en-US" sz="5400" b="1" smtClean="0">
                <a:solidFill>
                  <a:srgbClr val="002060"/>
                </a:solidFill>
                <a:latin typeface="Arial" panose="020b0604020202020204" pitchFamily="34" charset="0"/>
                <a:cs typeface="Arial" panose="020b0604020202020204" pitchFamily="34" charset="0"/>
              </a:rPr>
              <a:t>		</a:t>
            </a:r>
            <a:r>
              <a:rPr lang="en-US" sz="2400" b="1" u="sng" smtClean="0">
                <a:solidFill>
                  <a:srgbClr val="002060"/>
                </a:solidFill>
                <a:latin typeface="Arial" panose="020b0604020202020204" pitchFamily="34" charset="0"/>
                <a:cs typeface="Arial" panose="020b0604020202020204" pitchFamily="34" charset="0"/>
              </a:rPr>
              <a:t>Vaigasi v. Solow Mgt.</a:t>
            </a:r>
            <a:r>
              <a:rPr lang="en-US" sz="2400" b="1" smtClean="0">
                <a:solidFill>
                  <a:srgbClr val="002060"/>
                </a:solidFill>
                <a:latin typeface="Arial" panose="020b0604020202020204" pitchFamily="34" charset="0"/>
                <a:cs typeface="Arial" panose="020b0604020202020204" pitchFamily="34" charset="0"/>
              </a:rPr>
              <a:t>, 2016 </a:t>
            </a:r>
            <a:r>
              <a:rPr lang="en-US" sz="2400" b="1">
                <a:solidFill>
                  <a:srgbClr val="002060"/>
                </a:solidFill>
                <a:latin typeface="Arial" panose="020b0604020202020204" pitchFamily="34" charset="0"/>
                <a:cs typeface="Arial" panose="020b0604020202020204" pitchFamily="34" charset="0"/>
              </a:rPr>
              <a:t>WL 616386 (S.D.N.Y. Feb. 16, 2016</a:t>
            </a:r>
            <a:r>
              <a:rPr lang="en-US" sz="2400" b="1" smtClean="0">
                <a:solidFill>
                  <a:srgbClr val="002060"/>
                </a:solidFill>
                <a:latin typeface="Arial" panose="020b0604020202020204" pitchFamily="34" charset="0"/>
                <a:cs typeface="Arial" panose="020b0604020202020204" pitchFamily="34" charset="0"/>
              </a:rPr>
              <a:t>)</a:t>
            </a:r>
            <a:br>
              <a:rPr lang="en-US" sz="2400" b="1" smtClean="0">
                <a:solidFill>
                  <a:srgbClr val="002060"/>
                </a:solidFill>
                <a:latin typeface="Arial" panose="020b0604020202020204" pitchFamily="34" charset="0"/>
                <a:cs typeface="Arial" panose="020b0604020202020204" pitchFamily="34" charset="0"/>
              </a:rPr>
            </a:br>
            <a:br>
              <a:rPr lang="en-US" sz="2400" b="1" smtClean="0">
                <a:solidFill>
                  <a:srgbClr val="002060"/>
                </a:solidFill>
                <a:latin typeface="Arial" panose="020b0604020202020204" pitchFamily="34" charset="0"/>
                <a:cs typeface="Arial" panose="020b0604020202020204" pitchFamily="34" charset="0"/>
              </a:rPr>
            </a:br>
            <a:r>
              <a:rPr lang="en-US" sz="2400">
                <a:solidFill>
                  <a:srgbClr val="002060"/>
                </a:solidFill>
                <a:latin typeface="Arial" panose="020b0604020202020204" pitchFamily="34" charset="0"/>
                <a:ea typeface="+mn-ea"/>
                <a:cs typeface="Arial" panose="020b0604020202020204" pitchFamily="34" charset="0"/>
              </a:rPr>
              <a:t>The first </a:t>
            </a:r>
            <a:r>
              <a:rPr lang="en-US" sz="2400" smtClean="0">
                <a:solidFill>
                  <a:srgbClr val="002060"/>
                </a:solidFill>
                <a:latin typeface="Arial" panose="020b0604020202020204" pitchFamily="34" charset="0"/>
                <a:ea typeface="+mn-ea"/>
                <a:cs typeface="Arial" panose="020b0604020202020204" pitchFamily="34" charset="0"/>
              </a:rPr>
              <a:t>100 </a:t>
            </a:r>
            <a:r>
              <a:rPr lang="en-US" sz="2400">
                <a:solidFill>
                  <a:srgbClr val="002060"/>
                </a:solidFill>
                <a:latin typeface="Arial" panose="020b0604020202020204" pitchFamily="34" charset="0"/>
                <a:ea typeface="+mn-ea"/>
                <a:cs typeface="Arial" panose="020b0604020202020204" pitchFamily="34" charset="0"/>
              </a:rPr>
              <a:t>days of the “new” Rule 26 – what the early decisions can tell us about how </a:t>
            </a:r>
            <a:r>
              <a:rPr lang="en-US" sz="2400" smtClean="0">
                <a:solidFill>
                  <a:srgbClr val="002060"/>
                </a:solidFill>
                <a:latin typeface="Arial" panose="020b0604020202020204" pitchFamily="34" charset="0"/>
                <a:ea typeface="+mn-ea"/>
                <a:cs typeface="Arial" panose="020b0604020202020204" pitchFamily="34" charset="0"/>
              </a:rPr>
              <a:t>discovery-intensive </a:t>
            </a:r>
            <a:r>
              <a:rPr lang="en-US" sz="2400">
                <a:solidFill>
                  <a:srgbClr val="002060"/>
                </a:solidFill>
                <a:latin typeface="Arial" panose="020b0604020202020204" pitchFamily="34" charset="0"/>
                <a:ea typeface="+mn-ea"/>
                <a:cs typeface="Arial" panose="020b0604020202020204" pitchFamily="34" charset="0"/>
              </a:rPr>
              <a:t>construction claims will be addressed</a:t>
            </a:r>
            <a:r>
              <a:rPr lang="en-US" sz="2400" smtClean="0">
                <a:solidFill>
                  <a:srgbClr val="002060"/>
                </a:solidFill>
                <a:latin typeface="Arial" panose="020b0604020202020204" pitchFamily="34" charset="0"/>
                <a:ea typeface="+mn-ea"/>
                <a:cs typeface="Arial" panose="020b0604020202020204" pitchFamily="34" charset="0"/>
              </a:rPr>
              <a:t>.</a:t>
            </a:r>
            <a:endParaRPr lang="en-US">
              <a:solidFill>
                <a:srgbClr val="002060"/>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0" y="3542269"/>
            <a:ext cx="12192000" cy="550755"/>
          </a:xfrm>
        </p:spPr>
        <p:txBody>
          <a:bodyPr>
            <a:noAutofit/>
          </a:bodyPr>
          <a:lstStyle/>
          <a:p>
            <a:r>
              <a:rPr lang="en-US" i="1" smtClean="0">
                <a:solidFill>
                  <a:srgbClr val="444B68"/>
                </a:solidFill>
                <a:latin typeface="Arial" panose="020b0604020202020204" pitchFamily="34" charset="0"/>
                <a:cs typeface="Arial" panose="020b0604020202020204" pitchFamily="34" charset="0"/>
              </a:rPr>
              <a:t>Presented by: Andrew Abramovich &amp; Kansas R. Gooden</a:t>
            </a:r>
          </a:p>
          <a:p>
            <a:endParaRPr lang="en-US">
              <a:solidFill>
                <a:srgbClr val="3C425B"/>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625008"/>
            <a:ext cx="12204995" cy="2232991"/>
          </a:xfrm>
          <a:prstGeom prst="rect">
            <a:avLst/>
          </a:prstGeom>
        </p:spPr>
      </p:pic>
    </p:spTree>
    <p:extLst>
      <p:ext uri="{BB962C8B-B14F-4D97-AF65-F5344CB8AC3E}">
        <p14:creationId xmlns:p14="http://schemas.microsoft.com/office/powerpoint/2010/main" val="1581084450"/>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838200" y="642551"/>
            <a:ext cx="10515600" cy="1383957"/>
          </a:xfrm>
        </p:spPr>
        <p:txBody>
          <a:bodyPr/>
          <a:lstStyle/>
          <a:p>
            <a:r>
              <a:rPr lang="en-US">
                <a:solidFill>
                  <a:srgbClr val="002060"/>
                </a:solidFill>
                <a:latin typeface="Arial" panose="020b0604020202020204" pitchFamily="34" charset="0"/>
                <a:cs typeface="Arial" panose="020b0604020202020204" pitchFamily="34" charset="0"/>
              </a:rPr>
              <a:t>Stuff you should already know…</a:t>
            </a:r>
          </a:p>
        </p:txBody>
      </p:sp>
      <p:sp>
        <p:nvSpPr>
          <p:cNvPr id="3" name="Content Placeholder 2"/>
          <p:cNvSpPr>
            <a:spLocks noGrp="1"/>
          </p:cNvSpPr>
          <p:nvPr>
            <p:ph idx="1"/>
          </p:nvPr>
        </p:nvSpPr>
        <p:spPr>
          <a:xfrm>
            <a:off x="838200" y="2262230"/>
            <a:ext cx="10515600" cy="3009986"/>
          </a:xfrm>
        </p:spPr>
        <p:txBody>
          <a:bodyPr/>
          <a:lstStyle/>
          <a:p>
            <a:r>
              <a:rPr lang="en-US" sz="2400">
                <a:solidFill>
                  <a:srgbClr val="002060"/>
                </a:solidFill>
                <a:latin typeface="Arial" panose="020b0604020202020204" pitchFamily="34" charset="0"/>
                <a:cs typeface="Arial" panose="020b0604020202020204" pitchFamily="34" charset="0"/>
              </a:rPr>
              <a:t>The </a:t>
            </a:r>
            <a:r>
              <a:rPr lang="en-US" sz="2400" smtClean="0">
                <a:solidFill>
                  <a:srgbClr val="002060"/>
                </a:solidFill>
                <a:latin typeface="Arial" panose="020b0604020202020204" pitchFamily="34" charset="0"/>
                <a:cs typeface="Arial" panose="020b0604020202020204" pitchFamily="34" charset="0"/>
              </a:rPr>
              <a:t>FRCP was amended effective December </a:t>
            </a:r>
            <a:r>
              <a:rPr lang="en-US" sz="2400">
                <a:solidFill>
                  <a:srgbClr val="002060"/>
                </a:solidFill>
                <a:latin typeface="Arial" panose="020b0604020202020204" pitchFamily="34" charset="0"/>
                <a:cs typeface="Arial" panose="020b0604020202020204" pitchFamily="34" charset="0"/>
              </a:rPr>
              <a:t>1, </a:t>
            </a:r>
            <a:r>
              <a:rPr lang="en-US" sz="2400" smtClean="0">
                <a:solidFill>
                  <a:srgbClr val="002060"/>
                </a:solidFill>
                <a:latin typeface="Arial" panose="020b0604020202020204" pitchFamily="34" charset="0"/>
                <a:cs typeface="Arial" panose="020b0604020202020204" pitchFamily="34" charset="0"/>
              </a:rPr>
              <a:t>2015</a:t>
            </a:r>
            <a:endParaRPr lang="en-US" sz="2400">
              <a:solidFill>
                <a:srgbClr val="002060"/>
              </a:solidFill>
              <a:latin typeface="Arial" panose="020b0604020202020204" pitchFamily="34" charset="0"/>
              <a:cs typeface="Arial" panose="020b0604020202020204" pitchFamily="34" charset="0"/>
            </a:endParaRPr>
          </a:p>
          <a:p>
            <a:r>
              <a:rPr lang="en-US" sz="2400">
                <a:solidFill>
                  <a:srgbClr val="002060"/>
                </a:solidFill>
                <a:latin typeface="Arial" panose="020b0604020202020204" pitchFamily="34" charset="0"/>
                <a:cs typeface="Arial" panose="020b0604020202020204" pitchFamily="34" charset="0"/>
              </a:rPr>
              <a:t>Changes were made to Rules 1, 4, 16, 26, 30, 31, 33, 34, 37 and </a:t>
            </a:r>
            <a:r>
              <a:rPr lang="en-US" sz="2400" smtClean="0">
                <a:solidFill>
                  <a:srgbClr val="002060"/>
                </a:solidFill>
                <a:latin typeface="Arial" panose="020b0604020202020204" pitchFamily="34" charset="0"/>
                <a:cs typeface="Arial" panose="020b0604020202020204" pitchFamily="34" charset="0"/>
              </a:rPr>
              <a:t>50</a:t>
            </a:r>
            <a:endParaRPr lang="en-US" sz="2400">
              <a:solidFill>
                <a:srgbClr val="002060"/>
              </a:solidFill>
              <a:latin typeface="Arial" panose="020b0604020202020204" pitchFamily="34" charset="0"/>
              <a:cs typeface="Arial" panose="020b0604020202020204" pitchFamily="34" charset="0"/>
            </a:endParaRPr>
          </a:p>
          <a:p>
            <a:r>
              <a:rPr lang="en-US" sz="2400">
                <a:solidFill>
                  <a:srgbClr val="002060"/>
                </a:solidFill>
                <a:latin typeface="Arial" panose="020b0604020202020204" pitchFamily="34" charset="0"/>
                <a:cs typeface="Arial" panose="020b0604020202020204" pitchFamily="34" charset="0"/>
              </a:rPr>
              <a:t>Some of the most significant changes, and the subject of today’s presentation, were the changes to Rule </a:t>
            </a:r>
            <a:r>
              <a:rPr lang="en-US" sz="2400" smtClean="0">
                <a:solidFill>
                  <a:srgbClr val="002060"/>
                </a:solidFill>
                <a:latin typeface="Arial" panose="020b0604020202020204" pitchFamily="34" charset="0"/>
                <a:cs typeface="Arial" panose="020b0604020202020204" pitchFamily="34" charset="0"/>
              </a:rPr>
              <a:t>26</a:t>
            </a:r>
            <a:endParaRPr lang="en-US" sz="2400">
              <a:solidFill>
                <a:srgbClr val="002060"/>
              </a:solidFill>
              <a:latin typeface="Arial" panose="020b0604020202020204" pitchFamily="34" charset="0"/>
              <a:cs typeface="Arial" panose="020b0604020202020204" pitchFamily="34" charset="0"/>
            </a:endParaRPr>
          </a:p>
          <a:p>
            <a:r>
              <a:rPr lang="en-US" sz="2400">
                <a:solidFill>
                  <a:srgbClr val="002060"/>
                </a:solidFill>
                <a:latin typeface="Arial" panose="020b0604020202020204" pitchFamily="34" charset="0"/>
                <a:cs typeface="Arial" panose="020b0604020202020204" pitchFamily="34" charset="0"/>
              </a:rPr>
              <a:t>L</a:t>
            </a:r>
            <a:r>
              <a:rPr lang="en-US" sz="2400" smtClean="0">
                <a:solidFill>
                  <a:srgbClr val="002060"/>
                </a:solidFill>
                <a:latin typeface="Arial" panose="020b0604020202020204" pitchFamily="34" charset="0"/>
                <a:cs typeface="Arial" panose="020b0604020202020204" pitchFamily="34" charset="0"/>
              </a:rPr>
              <a:t>anguage </a:t>
            </a:r>
            <a:r>
              <a:rPr lang="en-US" sz="2400">
                <a:solidFill>
                  <a:srgbClr val="002060"/>
                </a:solidFill>
                <a:latin typeface="Arial" panose="020b0604020202020204" pitchFamily="34" charset="0"/>
                <a:cs typeface="Arial" panose="020b0604020202020204" pitchFamily="34" charset="0"/>
              </a:rPr>
              <a:t>was added to Rule 26 providing that </a:t>
            </a:r>
            <a:r>
              <a:rPr lang="en-US" sz="2400" b="1">
                <a:solidFill>
                  <a:srgbClr val="002060"/>
                </a:solidFill>
                <a:latin typeface="Arial" panose="020b0604020202020204" pitchFamily="34" charset="0"/>
                <a:cs typeface="Arial" panose="020b0604020202020204" pitchFamily="34" charset="0"/>
              </a:rPr>
              <a:t>“</a:t>
            </a:r>
            <a:r>
              <a:rPr lang="en-US" sz="2400" b="1" u="sng">
                <a:solidFill>
                  <a:srgbClr val="002060"/>
                </a:solidFill>
                <a:latin typeface="Arial" panose="020b0604020202020204" pitchFamily="34" charset="0"/>
                <a:cs typeface="Arial" panose="020b0604020202020204" pitchFamily="34" charset="0"/>
              </a:rPr>
              <a:t>proportionality</a:t>
            </a:r>
            <a:r>
              <a:rPr lang="en-US" sz="2400" b="1">
                <a:solidFill>
                  <a:srgbClr val="002060"/>
                </a:solidFill>
                <a:latin typeface="Arial" panose="020b0604020202020204" pitchFamily="34" charset="0"/>
                <a:cs typeface="Arial" panose="020b0604020202020204" pitchFamily="34" charset="0"/>
              </a:rPr>
              <a:t>”</a:t>
            </a:r>
            <a:r>
              <a:rPr lang="en-US" sz="2400">
                <a:solidFill>
                  <a:srgbClr val="002060"/>
                </a:solidFill>
                <a:latin typeface="Arial" panose="020b0604020202020204" pitchFamily="34" charset="0"/>
                <a:cs typeface="Arial" panose="020b0604020202020204" pitchFamily="34" charset="0"/>
              </a:rPr>
              <a:t> shall be a consideration in evaluating the scope of permissible </a:t>
            </a:r>
            <a:r>
              <a:rPr lang="en-US" sz="2400" smtClean="0">
                <a:solidFill>
                  <a:srgbClr val="002060"/>
                </a:solidFill>
                <a:latin typeface="Arial" panose="020b0604020202020204" pitchFamily="34" charset="0"/>
                <a:cs typeface="Arial" panose="020b0604020202020204" pitchFamily="34" charset="0"/>
              </a:rPr>
              <a:t>discovery</a:t>
            </a:r>
            <a:endParaRPr lang="en-US" sz="2400">
              <a:solidFill>
                <a:srgbClr val="002060"/>
              </a:solidFill>
              <a:latin typeface="Arial" panose="020b0604020202020204" pitchFamily="34" charset="0"/>
              <a:cs typeface="Arial" panose="020b0604020202020204" pitchFamily="34" charset="0"/>
            </a:endParaRPr>
          </a:p>
          <a:p>
            <a:endParaRPr lang="en-US">
              <a:solidFill>
                <a:srgbClr val="444B68"/>
              </a:solidFill>
            </a:endParaRPr>
          </a:p>
        </p:txBody>
      </p:sp>
    </p:spTree>
    <p:extLst>
      <p:ext uri="{BB962C8B-B14F-4D97-AF65-F5344CB8AC3E}">
        <p14:creationId xmlns:p14="http://schemas.microsoft.com/office/powerpoint/2010/main" val="508439961"/>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846438" y="398079"/>
            <a:ext cx="10515600" cy="1325563"/>
          </a:xfrm>
        </p:spPr>
        <p:txBody>
          <a:bodyPr/>
          <a:lstStyle/>
          <a:p>
            <a:r>
              <a:rPr lang="en-US">
                <a:solidFill>
                  <a:srgbClr val="002060"/>
                </a:solidFill>
                <a:latin typeface="Arial" panose="020b0604020202020204" pitchFamily="34" charset="0"/>
                <a:cs typeface="Arial" panose="020b0604020202020204" pitchFamily="34" charset="0"/>
              </a:rPr>
              <a:t>What </a:t>
            </a:r>
            <a:r>
              <a:rPr lang="en-US" smtClean="0">
                <a:solidFill>
                  <a:srgbClr val="002060"/>
                </a:solidFill>
                <a:latin typeface="Arial" panose="020b0604020202020204" pitchFamily="34" charset="0"/>
                <a:cs typeface="Arial" panose="020b0604020202020204" pitchFamily="34" charset="0"/>
              </a:rPr>
              <a:t>are we </a:t>
            </a:r>
            <a:r>
              <a:rPr lang="en-US">
                <a:solidFill>
                  <a:srgbClr val="002060"/>
                </a:solidFill>
                <a:latin typeface="Arial" panose="020b0604020202020204" pitchFamily="34" charset="0"/>
                <a:cs typeface="Arial" panose="020b0604020202020204" pitchFamily="34" charset="0"/>
              </a:rPr>
              <a:t>going to discuss today ?</a:t>
            </a:r>
          </a:p>
        </p:txBody>
      </p:sp>
      <p:sp>
        <p:nvSpPr>
          <p:cNvPr id="3" name="Content Placeholder 2"/>
          <p:cNvSpPr>
            <a:spLocks noGrp="1"/>
          </p:cNvSpPr>
          <p:nvPr>
            <p:ph idx="1"/>
          </p:nvPr>
        </p:nvSpPr>
        <p:spPr>
          <a:xfrm>
            <a:off x="846438" y="2141839"/>
            <a:ext cx="10515600" cy="3871784"/>
          </a:xfrm>
        </p:spPr>
        <p:txBody>
          <a:bodyPr>
            <a:normAutofit/>
          </a:bodyPr>
          <a:lstStyle/>
          <a:p>
            <a:r>
              <a:rPr lang="en-US" sz="2400" smtClean="0">
                <a:solidFill>
                  <a:srgbClr val="002060"/>
                </a:solidFill>
                <a:latin typeface="Arial" panose="020b0604020202020204" pitchFamily="34" charset="0"/>
                <a:cs typeface="Arial" panose="020b0604020202020204" pitchFamily="34" charset="0"/>
              </a:rPr>
              <a:t>First - the </a:t>
            </a:r>
            <a:r>
              <a:rPr lang="en-US" sz="2400">
                <a:solidFill>
                  <a:srgbClr val="002060"/>
                </a:solidFill>
                <a:latin typeface="Arial" panose="020b0604020202020204" pitchFamily="34" charset="0"/>
                <a:cs typeface="Arial" panose="020b0604020202020204" pitchFamily="34" charset="0"/>
              </a:rPr>
              <a:t>changes in </a:t>
            </a:r>
            <a:r>
              <a:rPr lang="en-US" sz="2400" smtClean="0">
                <a:solidFill>
                  <a:srgbClr val="002060"/>
                </a:solidFill>
                <a:latin typeface="Arial" panose="020b0604020202020204" pitchFamily="34" charset="0"/>
                <a:cs typeface="Arial" panose="020b0604020202020204" pitchFamily="34" charset="0"/>
              </a:rPr>
              <a:t>Rule </a:t>
            </a:r>
            <a:r>
              <a:rPr lang="en-US" sz="2400">
                <a:solidFill>
                  <a:srgbClr val="002060"/>
                </a:solidFill>
                <a:latin typeface="Arial" panose="020b0604020202020204" pitchFamily="34" charset="0"/>
                <a:cs typeface="Arial" panose="020b0604020202020204" pitchFamily="34" charset="0"/>
              </a:rPr>
              <a:t>26 </a:t>
            </a:r>
            <a:r>
              <a:rPr lang="en-US" sz="2400" smtClean="0">
                <a:solidFill>
                  <a:srgbClr val="002060"/>
                </a:solidFill>
                <a:latin typeface="Arial" panose="020b0604020202020204" pitchFamily="34" charset="0"/>
                <a:cs typeface="Arial" panose="020b0604020202020204" pitchFamily="34" charset="0"/>
              </a:rPr>
              <a:t>and how they mesh with other revisions  </a:t>
            </a:r>
            <a:endParaRPr lang="en-US" sz="2400">
              <a:solidFill>
                <a:srgbClr val="002060"/>
              </a:solidFill>
              <a:latin typeface="Arial" panose="020b0604020202020204" pitchFamily="34" charset="0"/>
              <a:cs typeface="Arial" panose="020b0604020202020204" pitchFamily="34" charset="0"/>
            </a:endParaRPr>
          </a:p>
          <a:p>
            <a:r>
              <a:rPr lang="en-US" sz="2400" smtClean="0">
                <a:solidFill>
                  <a:srgbClr val="002060"/>
                </a:solidFill>
                <a:latin typeface="Arial" panose="020b0604020202020204" pitchFamily="34" charset="0"/>
                <a:cs typeface="Arial" panose="020b0604020202020204" pitchFamily="34" charset="0"/>
              </a:rPr>
              <a:t>Next - the </a:t>
            </a:r>
            <a:r>
              <a:rPr lang="en-US" sz="2400">
                <a:solidFill>
                  <a:srgbClr val="002060"/>
                </a:solidFill>
                <a:latin typeface="Arial" panose="020b0604020202020204" pitchFamily="34" charset="0"/>
                <a:cs typeface="Arial" panose="020b0604020202020204" pitchFamily="34" charset="0"/>
              </a:rPr>
              <a:t>lengthy and hugely informative </a:t>
            </a:r>
            <a:r>
              <a:rPr lang="en-US" sz="2400" smtClean="0">
                <a:solidFill>
                  <a:srgbClr val="002060"/>
                </a:solidFill>
                <a:latin typeface="Arial" panose="020b0604020202020204" pitchFamily="34" charset="0"/>
                <a:cs typeface="Arial" panose="020b0604020202020204" pitchFamily="34" charset="0"/>
              </a:rPr>
              <a:t>Committee </a:t>
            </a:r>
            <a:r>
              <a:rPr lang="en-US" sz="2400">
                <a:solidFill>
                  <a:srgbClr val="002060"/>
                </a:solidFill>
                <a:latin typeface="Arial" panose="020b0604020202020204" pitchFamily="34" charset="0"/>
                <a:cs typeface="Arial" panose="020b0604020202020204" pitchFamily="34" charset="0"/>
              </a:rPr>
              <a:t>N</a:t>
            </a:r>
            <a:r>
              <a:rPr lang="en-US" sz="2400" smtClean="0">
                <a:solidFill>
                  <a:srgbClr val="002060"/>
                </a:solidFill>
                <a:latin typeface="Arial" panose="020b0604020202020204" pitchFamily="34" charset="0"/>
                <a:cs typeface="Arial" panose="020b0604020202020204" pitchFamily="34" charset="0"/>
              </a:rPr>
              <a:t>otes</a:t>
            </a:r>
            <a:endParaRPr lang="en-US" sz="2400">
              <a:solidFill>
                <a:srgbClr val="002060"/>
              </a:solidFill>
              <a:latin typeface="Arial" panose="020b0604020202020204" pitchFamily="34" charset="0"/>
              <a:cs typeface="Arial" panose="020b0604020202020204" pitchFamily="34" charset="0"/>
            </a:endParaRPr>
          </a:p>
          <a:p>
            <a:r>
              <a:rPr lang="en-US" sz="2400" smtClean="0">
                <a:solidFill>
                  <a:srgbClr val="002060"/>
                </a:solidFill>
                <a:latin typeface="Arial" panose="020b0604020202020204" pitchFamily="34" charset="0"/>
                <a:cs typeface="Arial" panose="020b0604020202020204" pitchFamily="34" charset="0"/>
              </a:rPr>
              <a:t>Then - the </a:t>
            </a:r>
            <a:r>
              <a:rPr lang="en-US" sz="2400">
                <a:solidFill>
                  <a:srgbClr val="002060"/>
                </a:solidFill>
                <a:latin typeface="Arial" panose="020b0604020202020204" pitchFamily="34" charset="0"/>
                <a:cs typeface="Arial" panose="020b0604020202020204" pitchFamily="34" charset="0"/>
              </a:rPr>
              <a:t>real heart of today’s presentation, the new case law, including:</a:t>
            </a:r>
          </a:p>
          <a:p>
            <a:pPr lvl="1"/>
            <a:r>
              <a:rPr lang="en-US" smtClean="0">
                <a:solidFill>
                  <a:srgbClr val="002060"/>
                </a:solidFill>
                <a:latin typeface="Arial" panose="020b0604020202020204" pitchFamily="34" charset="0"/>
                <a:cs typeface="Arial" panose="020b0604020202020204" pitchFamily="34" charset="0"/>
              </a:rPr>
              <a:t>General </a:t>
            </a:r>
            <a:r>
              <a:rPr lang="en-US">
                <a:solidFill>
                  <a:srgbClr val="002060"/>
                </a:solidFill>
                <a:latin typeface="Arial" panose="020b0604020202020204" pitchFamily="34" charset="0"/>
                <a:cs typeface="Arial" panose="020b0604020202020204" pitchFamily="34" charset="0"/>
              </a:rPr>
              <a:t>trends and quotable cases </a:t>
            </a:r>
          </a:p>
          <a:p>
            <a:pPr lvl="1"/>
            <a:r>
              <a:rPr lang="en-US">
                <a:solidFill>
                  <a:srgbClr val="002060"/>
                </a:solidFill>
                <a:latin typeface="Arial" panose="020b0604020202020204" pitchFamily="34" charset="0"/>
                <a:cs typeface="Arial" panose="020b0604020202020204" pitchFamily="34" charset="0"/>
              </a:rPr>
              <a:t>T</a:t>
            </a:r>
            <a:r>
              <a:rPr lang="en-US" smtClean="0">
                <a:solidFill>
                  <a:srgbClr val="002060"/>
                </a:solidFill>
                <a:latin typeface="Arial" panose="020b0604020202020204" pitchFamily="34" charset="0"/>
                <a:cs typeface="Arial" panose="020b0604020202020204" pitchFamily="34" charset="0"/>
              </a:rPr>
              <a:t>he </a:t>
            </a:r>
            <a:r>
              <a:rPr lang="en-US">
                <a:solidFill>
                  <a:srgbClr val="002060"/>
                </a:solidFill>
                <a:latin typeface="Arial" panose="020b0604020202020204" pitchFamily="34" charset="0"/>
                <a:cs typeface="Arial" panose="020b0604020202020204" pitchFamily="34" charset="0"/>
              </a:rPr>
              <a:t>limited case law out of </a:t>
            </a:r>
            <a:r>
              <a:rPr lang="en-US" smtClean="0">
                <a:solidFill>
                  <a:srgbClr val="002060"/>
                </a:solidFill>
                <a:latin typeface="Arial" panose="020b0604020202020204" pitchFamily="34" charset="0"/>
                <a:cs typeface="Arial" panose="020b0604020202020204" pitchFamily="34" charset="0"/>
              </a:rPr>
              <a:t>the11th </a:t>
            </a:r>
            <a:r>
              <a:rPr lang="en-US">
                <a:solidFill>
                  <a:srgbClr val="002060"/>
                </a:solidFill>
                <a:latin typeface="Arial" panose="020b0604020202020204" pitchFamily="34" charset="0"/>
                <a:cs typeface="Arial" panose="020b0604020202020204" pitchFamily="34" charset="0"/>
              </a:rPr>
              <a:t>Circuit</a:t>
            </a:r>
          </a:p>
          <a:p>
            <a:pPr lvl="1"/>
            <a:r>
              <a:rPr lang="en-US">
                <a:solidFill>
                  <a:srgbClr val="002060"/>
                </a:solidFill>
                <a:latin typeface="Arial" panose="020b0604020202020204" pitchFamily="34" charset="0"/>
                <a:cs typeface="Arial" panose="020b0604020202020204" pitchFamily="34" charset="0"/>
              </a:rPr>
              <a:t>Construction and Insurance related </a:t>
            </a:r>
            <a:r>
              <a:rPr lang="en-US" smtClean="0">
                <a:solidFill>
                  <a:srgbClr val="002060"/>
                </a:solidFill>
                <a:latin typeface="Arial" panose="020b0604020202020204" pitchFamily="34" charset="0"/>
                <a:cs typeface="Arial" panose="020b0604020202020204" pitchFamily="34" charset="0"/>
              </a:rPr>
              <a:t>decisions </a:t>
            </a:r>
            <a:r>
              <a:rPr lang="en-US">
                <a:solidFill>
                  <a:srgbClr val="002060"/>
                </a:solidFill>
                <a:latin typeface="Arial" panose="020b0604020202020204" pitchFamily="34" charset="0"/>
                <a:cs typeface="Arial" panose="020b0604020202020204" pitchFamily="34" charset="0"/>
              </a:rPr>
              <a:t>from around the country</a:t>
            </a:r>
          </a:p>
          <a:p>
            <a:pPr lvl="1"/>
            <a:r>
              <a:rPr lang="en-US" smtClean="0">
                <a:solidFill>
                  <a:srgbClr val="002060"/>
                </a:solidFill>
                <a:latin typeface="Arial" panose="020b0604020202020204" pitchFamily="34" charset="0"/>
                <a:cs typeface="Arial" panose="020b0604020202020204" pitchFamily="34" charset="0"/>
              </a:rPr>
              <a:t>Burden </a:t>
            </a:r>
            <a:r>
              <a:rPr lang="en-US">
                <a:solidFill>
                  <a:srgbClr val="002060"/>
                </a:solidFill>
                <a:latin typeface="Arial" panose="020b0604020202020204" pitchFamily="34" charset="0"/>
                <a:cs typeface="Arial" panose="020b0604020202020204" pitchFamily="34" charset="0"/>
              </a:rPr>
              <a:t>shifting and initial showings for discovery and protective orders    </a:t>
            </a:r>
          </a:p>
          <a:p>
            <a:pPr lvl="1"/>
            <a:endParaRPr lang="en-US"/>
          </a:p>
        </p:txBody>
      </p:sp>
    </p:spTree>
    <p:extLst>
      <p:ext uri="{BB962C8B-B14F-4D97-AF65-F5344CB8AC3E}">
        <p14:creationId xmlns:p14="http://schemas.microsoft.com/office/powerpoint/2010/main" val="1898297894"/>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838200" y="365127"/>
            <a:ext cx="10515600" cy="1035305"/>
          </a:xfrm>
        </p:spPr>
        <p:txBody>
          <a:bodyPr/>
          <a:lstStyle/>
          <a:p>
            <a:r>
              <a:rPr lang="en-US" smtClean="0">
                <a:latin typeface="Arial" panose="020b0604020202020204" pitchFamily="34" charset="0"/>
                <a:cs typeface="Arial" panose="020b0604020202020204" pitchFamily="34" charset="0"/>
              </a:rPr>
              <a:t>The text of the amendment …</a:t>
            </a:r>
            <a:endParaRPr lang="en-US">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466336"/>
            <a:ext cx="10515600" cy="4717152"/>
          </a:xfrm>
        </p:spPr>
        <p:txBody>
          <a:bodyPr>
            <a:noAutofit/>
          </a:bodyPr>
          <a:lstStyle/>
          <a:p>
            <a:pPr marL="0" indent="0">
              <a:buNone/>
            </a:pPr>
            <a:r>
              <a:rPr lang="en-US" sz="2400" smtClean="0">
                <a:latin typeface="Arial" panose="020b0604020202020204" pitchFamily="34" charset="0"/>
                <a:cs typeface="Arial" panose="020b0604020202020204" pitchFamily="34" charset="0"/>
              </a:rPr>
              <a:t>Rule 26(b)</a:t>
            </a:r>
          </a:p>
          <a:p>
            <a:pPr marL="0" indent="0">
              <a:buNone/>
            </a:pPr>
            <a:r>
              <a:rPr lang="en-US" sz="2400" smtClean="0">
                <a:latin typeface="Arial" panose="020b0604020202020204" pitchFamily="34" charset="0"/>
                <a:cs typeface="Arial" panose="020b0604020202020204" pitchFamily="34" charset="0"/>
              </a:rPr>
              <a:t>(1) Scope in General: Unless </a:t>
            </a:r>
            <a:r>
              <a:rPr lang="en-US" sz="2400">
                <a:latin typeface="Arial" panose="020b0604020202020204" pitchFamily="34" charset="0"/>
                <a:cs typeface="Arial" panose="020b0604020202020204" pitchFamily="34" charset="0"/>
              </a:rPr>
              <a:t>otherwise limited by court order, the scope of discovery is as follows: Parties may obtain discovery regarding any </a:t>
            </a:r>
            <a:r>
              <a:rPr lang="en-US" sz="2400" smtClean="0">
                <a:latin typeface="Arial" panose="020b0604020202020204" pitchFamily="34" charset="0"/>
                <a:cs typeface="Arial" panose="020b0604020202020204" pitchFamily="34" charset="0"/>
              </a:rPr>
              <a:t>nonprivileged </a:t>
            </a:r>
            <a:r>
              <a:rPr lang="en-US" sz="2400">
                <a:latin typeface="Arial" panose="020b0604020202020204" pitchFamily="34" charset="0"/>
                <a:cs typeface="Arial" panose="020b0604020202020204" pitchFamily="34" charset="0"/>
              </a:rPr>
              <a:t>matter that is relevant to any party’s claim or defense </a:t>
            </a:r>
            <a:r>
              <a:rPr lang="en-US" sz="2400">
                <a:solidFill>
                  <a:srgbClr val="FF0000"/>
                </a:solidFill>
                <a:latin typeface="Arial" panose="020b0604020202020204" pitchFamily="34" charset="0"/>
                <a:cs typeface="Arial" panose="020b0604020202020204" pitchFamily="34" charset="0"/>
              </a:rPr>
              <a:t>and proportional to the needs of the case, considering the importance of the issues at stake in the action, the amount in controversy, the parties’ relative access to relevant information, the parties’ resources, the importance of the discovery in resolving the issues, and whether the burden or expense of the proposed discovery outweighs its likely benefit. Information within this scope of discovery need not be admissible in evidence to be discoverable</a:t>
            </a:r>
            <a:r>
              <a:rPr lang="en-US" sz="2400" smtClean="0">
                <a:latin typeface="Arial" panose="020b0604020202020204" pitchFamily="34" charset="0"/>
                <a:cs typeface="Arial" panose="020b0604020202020204" pitchFamily="34" charset="0"/>
              </a:rPr>
              <a:t>.</a:t>
            </a:r>
          </a:p>
          <a:p>
            <a:endParaRPr lang="en-US" sz="2400">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034" y="5057267"/>
            <a:ext cx="2105025" cy="1557718"/>
          </a:xfrm>
          <a:prstGeom prst="rect">
            <a:avLst/>
          </a:prstGeom>
        </p:spPr>
      </p:pic>
    </p:spTree>
    <p:extLst>
      <p:ext uri="{BB962C8B-B14F-4D97-AF65-F5344CB8AC3E}">
        <p14:creationId xmlns:p14="http://schemas.microsoft.com/office/powerpoint/2010/main" val="749948127"/>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905992" y="444844"/>
            <a:ext cx="10515600" cy="922638"/>
          </a:xfrm>
        </p:spPr>
        <p:txBody>
          <a:bodyPr>
            <a:normAutofit/>
          </a:bodyPr>
          <a:lstStyle/>
          <a:p>
            <a:r>
              <a:rPr lang="en-US" sz="4400">
                <a:solidFill>
                  <a:srgbClr val="002060"/>
                </a:solidFill>
                <a:latin typeface="Arial" panose="020b0604020202020204" pitchFamily="34" charset="0"/>
                <a:cs typeface="Arial" panose="020b0604020202020204" pitchFamily="34" charset="0"/>
              </a:rPr>
              <a:t>You must, must, must look at the notes!</a:t>
            </a:r>
          </a:p>
        </p:txBody>
      </p:sp>
      <p:sp>
        <p:nvSpPr>
          <p:cNvPr id="3" name="Text Placeholder 2"/>
          <p:cNvSpPr>
            <a:spLocks noGrp="1"/>
          </p:cNvSpPr>
          <p:nvPr>
            <p:ph type="body" idx="1"/>
          </p:nvPr>
        </p:nvSpPr>
        <p:spPr>
          <a:xfrm>
            <a:off x="905992" y="1565189"/>
            <a:ext cx="10515600" cy="4983893"/>
          </a:xfrm>
        </p:spPr>
        <p:txBody>
          <a:bodyPr>
            <a:noAutofit/>
          </a:bodyPr>
          <a:lstStyle/>
          <a:p>
            <a:pPr marL="342900" indent="-342900">
              <a:buFont typeface="Arial" panose="020b0604020202020204" pitchFamily="34" charset="0"/>
              <a:buChar char="•"/>
            </a:pPr>
            <a:r>
              <a:rPr lang="en-US" smtClean="0">
                <a:solidFill>
                  <a:srgbClr val="002060"/>
                </a:solidFill>
                <a:latin typeface="Arial" panose="020b0604020202020204" pitchFamily="34" charset="0"/>
                <a:cs typeface="Arial" panose="020b0604020202020204" pitchFamily="34" charset="0"/>
              </a:rPr>
              <a:t>This has been here all along, we promise…</a:t>
            </a:r>
          </a:p>
          <a:p>
            <a:pPr marL="800089" lvl="1"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Proportionality moved </a:t>
            </a:r>
            <a:r>
              <a:rPr lang="en-US" sz="2400">
                <a:solidFill>
                  <a:srgbClr val="002060"/>
                </a:solidFill>
                <a:latin typeface="Arial" panose="020b0604020202020204" pitchFamily="34" charset="0"/>
                <a:cs typeface="Arial" panose="020b0604020202020204" pitchFamily="34" charset="0"/>
              </a:rPr>
              <a:t>from present Rule 26(b)(2)(C)(</a:t>
            </a:r>
            <a:r>
              <a:rPr lang="en-US" sz="2400" smtClean="0">
                <a:solidFill>
                  <a:srgbClr val="002060"/>
                </a:solidFill>
                <a:latin typeface="Arial" panose="020b0604020202020204" pitchFamily="34" charset="0"/>
                <a:cs typeface="Arial" panose="020b0604020202020204" pitchFamily="34" charset="0"/>
              </a:rPr>
              <a:t>iii)</a:t>
            </a:r>
            <a:endParaRPr lang="en-US" sz="2400">
              <a:solidFill>
                <a:srgbClr val="002060"/>
              </a:solidFill>
              <a:latin typeface="Arial" panose="020b0604020202020204" pitchFamily="34" charset="0"/>
              <a:cs typeface="Arial" panose="020b0604020202020204" pitchFamily="34" charset="0"/>
            </a:endParaRPr>
          </a:p>
          <a:p>
            <a:pPr marL="800089" lvl="1" indent="-342900">
              <a:buFont typeface="Arial" panose="020b0604020202020204" pitchFamily="34" charset="0"/>
              <a:buChar char="•"/>
            </a:pPr>
            <a:r>
              <a:rPr lang="en-US" sz="2400">
                <a:solidFill>
                  <a:srgbClr val="002060"/>
                </a:solidFill>
                <a:latin typeface="Arial" panose="020b0604020202020204" pitchFamily="34" charset="0"/>
                <a:cs typeface="Arial" panose="020b0604020202020204" pitchFamily="34" charset="0"/>
              </a:rPr>
              <a:t>A</a:t>
            </a:r>
            <a:r>
              <a:rPr lang="en-US" sz="2400" smtClean="0">
                <a:solidFill>
                  <a:srgbClr val="002060"/>
                </a:solidFill>
                <a:latin typeface="Arial" panose="020b0604020202020204" pitchFamily="34" charset="0"/>
                <a:cs typeface="Arial" panose="020b0604020202020204" pitchFamily="34" charset="0"/>
              </a:rPr>
              <a:t>dopted </a:t>
            </a:r>
            <a:r>
              <a:rPr lang="en-US" sz="2400">
                <a:solidFill>
                  <a:srgbClr val="002060"/>
                </a:solidFill>
                <a:latin typeface="Arial" panose="020b0604020202020204" pitchFamily="34" charset="0"/>
                <a:cs typeface="Arial" panose="020b0604020202020204" pitchFamily="34" charset="0"/>
              </a:rPr>
              <a:t>in </a:t>
            </a:r>
            <a:r>
              <a:rPr lang="en-US" sz="2400" smtClean="0">
                <a:solidFill>
                  <a:srgbClr val="002060"/>
                </a:solidFill>
                <a:latin typeface="Arial" panose="020b0604020202020204" pitchFamily="34" charset="0"/>
                <a:cs typeface="Arial" panose="020b0604020202020204" pitchFamily="34" charset="0"/>
              </a:rPr>
              <a:t>1983 “to </a:t>
            </a:r>
            <a:r>
              <a:rPr lang="en-US" sz="2400">
                <a:solidFill>
                  <a:srgbClr val="002060"/>
                </a:solidFill>
                <a:latin typeface="Arial" panose="020b0604020202020204" pitchFamily="34" charset="0"/>
                <a:cs typeface="Arial" panose="020b0604020202020204" pitchFamily="34" charset="0"/>
              </a:rPr>
              <a:t>deal with the problem of over </a:t>
            </a:r>
            <a:r>
              <a:rPr lang="en-US" sz="2400" smtClean="0">
                <a:solidFill>
                  <a:srgbClr val="002060"/>
                </a:solidFill>
                <a:latin typeface="Arial" panose="020b0604020202020204" pitchFamily="34" charset="0"/>
                <a:cs typeface="Arial" panose="020b0604020202020204" pitchFamily="34" charset="0"/>
              </a:rPr>
              <a:t>discovery”</a:t>
            </a:r>
            <a:endParaRPr lang="en-US" sz="2400">
              <a:solidFill>
                <a:srgbClr val="002060"/>
              </a:solidFill>
              <a:latin typeface="Arial" panose="020b0604020202020204" pitchFamily="34" charset="0"/>
              <a:cs typeface="Arial" panose="020b0604020202020204" pitchFamily="34" charset="0"/>
            </a:endParaRPr>
          </a:p>
          <a:p>
            <a:pPr marL="800089" lvl="1"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a:t>
            </a:r>
            <a:r>
              <a:rPr lang="en-US" sz="2400">
                <a:solidFill>
                  <a:srgbClr val="002060"/>
                </a:solidFill>
                <a:latin typeface="Arial" panose="020b0604020202020204" pitchFamily="34" charset="0"/>
                <a:cs typeface="Arial" panose="020b0604020202020204" pitchFamily="34" charset="0"/>
              </a:rPr>
              <a:t>I</a:t>
            </a:r>
            <a:r>
              <a:rPr lang="en-US" sz="2400" smtClean="0">
                <a:solidFill>
                  <a:srgbClr val="002060"/>
                </a:solidFill>
                <a:latin typeface="Arial" panose="020b0604020202020204" pitchFamily="34" charset="0"/>
                <a:cs typeface="Arial" panose="020b0604020202020204" pitchFamily="34" charset="0"/>
              </a:rPr>
              <a:t>nadvertently” softened by </a:t>
            </a:r>
            <a:r>
              <a:rPr lang="en-US" sz="2400">
                <a:solidFill>
                  <a:srgbClr val="002060"/>
                </a:solidFill>
                <a:latin typeface="Arial" panose="020b0604020202020204" pitchFamily="34" charset="0"/>
                <a:cs typeface="Arial" panose="020b0604020202020204" pitchFamily="34" charset="0"/>
              </a:rPr>
              <a:t>the </a:t>
            </a:r>
            <a:r>
              <a:rPr lang="en-US" sz="2400" smtClean="0">
                <a:solidFill>
                  <a:srgbClr val="002060"/>
                </a:solidFill>
                <a:latin typeface="Arial" panose="020b0604020202020204" pitchFamily="34" charset="0"/>
                <a:cs typeface="Arial" panose="020b0604020202020204" pitchFamily="34" charset="0"/>
              </a:rPr>
              <a:t>1993 amendments</a:t>
            </a:r>
          </a:p>
          <a:p>
            <a:pPr marL="800089" lvl="1"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Revision </a:t>
            </a:r>
            <a:r>
              <a:rPr lang="en-US" sz="2400">
                <a:solidFill>
                  <a:srgbClr val="002060"/>
                </a:solidFill>
                <a:latin typeface="Arial" panose="020b0604020202020204" pitchFamily="34" charset="0"/>
                <a:cs typeface="Arial" panose="020b0604020202020204" pitchFamily="34" charset="0"/>
              </a:rPr>
              <a:t>is intended to encourage judges to be more aggressive </a:t>
            </a:r>
          </a:p>
          <a:p>
            <a:pPr marL="342900" indent="-342900">
              <a:buFont typeface="Arial" panose="020b0604020202020204" pitchFamily="34" charset="0"/>
              <a:buChar char="•"/>
            </a:pPr>
            <a:r>
              <a:rPr lang="en-US" smtClean="0">
                <a:solidFill>
                  <a:srgbClr val="002060"/>
                </a:solidFill>
                <a:latin typeface="Arial" panose="020b0604020202020204" pitchFamily="34" charset="0"/>
                <a:cs typeface="Arial" panose="020b0604020202020204" pitchFamily="34" charset="0"/>
              </a:rPr>
              <a:t>We are not really changing the burdens either </a:t>
            </a:r>
          </a:p>
          <a:p>
            <a:pPr marL="800089" lvl="1"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No change to </a:t>
            </a:r>
            <a:r>
              <a:rPr lang="en-US" sz="2400">
                <a:solidFill>
                  <a:srgbClr val="002060"/>
                </a:solidFill>
                <a:latin typeface="Arial" panose="020b0604020202020204" pitchFamily="34" charset="0"/>
                <a:cs typeface="Arial" panose="020b0604020202020204" pitchFamily="34" charset="0"/>
              </a:rPr>
              <a:t>existing responsibilities of the court </a:t>
            </a:r>
            <a:r>
              <a:rPr lang="en-US" sz="2400" smtClean="0">
                <a:solidFill>
                  <a:srgbClr val="002060"/>
                </a:solidFill>
                <a:latin typeface="Arial" panose="020b0604020202020204" pitchFamily="34" charset="0"/>
                <a:cs typeface="Arial" panose="020b0604020202020204" pitchFamily="34" charset="0"/>
              </a:rPr>
              <a:t>or </a:t>
            </a:r>
            <a:r>
              <a:rPr lang="en-US" sz="2400">
                <a:solidFill>
                  <a:srgbClr val="002060"/>
                </a:solidFill>
                <a:latin typeface="Arial" panose="020b0604020202020204" pitchFamily="34" charset="0"/>
                <a:cs typeface="Arial" panose="020b0604020202020204" pitchFamily="34" charset="0"/>
              </a:rPr>
              <a:t>the </a:t>
            </a:r>
            <a:r>
              <a:rPr lang="en-US" sz="2400" smtClean="0">
                <a:solidFill>
                  <a:srgbClr val="002060"/>
                </a:solidFill>
                <a:latin typeface="Arial" panose="020b0604020202020204" pitchFamily="34" charset="0"/>
                <a:cs typeface="Arial" panose="020b0604020202020204" pitchFamily="34" charset="0"/>
              </a:rPr>
              <a:t>parties</a:t>
            </a:r>
          </a:p>
          <a:p>
            <a:pPr marL="800089" lvl="1" indent="-342900">
              <a:buFont typeface="Arial" panose="020b0604020202020204" pitchFamily="34" charset="0"/>
              <a:buChar char="•"/>
            </a:pPr>
            <a:r>
              <a:rPr lang="en-US" sz="2400">
                <a:solidFill>
                  <a:srgbClr val="002060"/>
                </a:solidFill>
                <a:latin typeface="Arial" panose="020b0604020202020204" pitchFamily="34" charset="0"/>
                <a:cs typeface="Arial" panose="020b0604020202020204" pitchFamily="34" charset="0"/>
              </a:rPr>
              <a:t>D</a:t>
            </a:r>
            <a:r>
              <a:rPr lang="en-US" sz="2400" smtClean="0">
                <a:solidFill>
                  <a:srgbClr val="002060"/>
                </a:solidFill>
                <a:latin typeface="Arial" panose="020b0604020202020204" pitchFamily="34" charset="0"/>
                <a:cs typeface="Arial" panose="020b0604020202020204" pitchFamily="34" charset="0"/>
              </a:rPr>
              <a:t>oes </a:t>
            </a:r>
            <a:r>
              <a:rPr lang="en-US" sz="2400">
                <a:solidFill>
                  <a:srgbClr val="002060"/>
                </a:solidFill>
                <a:latin typeface="Arial" panose="020b0604020202020204" pitchFamily="34" charset="0"/>
                <a:cs typeface="Arial" panose="020b0604020202020204" pitchFamily="34" charset="0"/>
              </a:rPr>
              <a:t>not place on the party seeking discovery the burden of addressing all proportionality </a:t>
            </a:r>
            <a:r>
              <a:rPr lang="en-US" sz="2400" smtClean="0">
                <a:solidFill>
                  <a:srgbClr val="002060"/>
                </a:solidFill>
                <a:latin typeface="Arial" panose="020b0604020202020204" pitchFamily="34" charset="0"/>
                <a:cs typeface="Arial" panose="020b0604020202020204" pitchFamily="34" charset="0"/>
              </a:rPr>
              <a:t>considerations</a:t>
            </a:r>
          </a:p>
          <a:p>
            <a:pPr marL="800089" lvl="1" indent="-342900">
              <a:buFont typeface="Arial" panose="020b0604020202020204" pitchFamily="34" charset="0"/>
              <a:buChar char="•"/>
            </a:pPr>
            <a:r>
              <a:rPr lang="en-US" sz="2400">
                <a:solidFill>
                  <a:srgbClr val="002060"/>
                </a:solidFill>
                <a:latin typeface="Arial" panose="020b0604020202020204" pitchFamily="34" charset="0"/>
                <a:cs typeface="Arial" panose="020b0604020202020204" pitchFamily="34" charset="0"/>
              </a:rPr>
              <a:t>P</a:t>
            </a:r>
            <a:r>
              <a:rPr lang="en-US" sz="2400" smtClean="0">
                <a:solidFill>
                  <a:srgbClr val="002060"/>
                </a:solidFill>
                <a:latin typeface="Arial" panose="020b0604020202020204" pitchFamily="34" charset="0"/>
                <a:cs typeface="Arial" panose="020b0604020202020204" pitchFamily="34" charset="0"/>
              </a:rPr>
              <a:t>arty </a:t>
            </a:r>
            <a:r>
              <a:rPr lang="en-US" sz="2400">
                <a:solidFill>
                  <a:srgbClr val="002060"/>
                </a:solidFill>
                <a:latin typeface="Arial" panose="020b0604020202020204" pitchFamily="34" charset="0"/>
                <a:cs typeface="Arial" panose="020b0604020202020204" pitchFamily="34" charset="0"/>
              </a:rPr>
              <a:t>claiming that a request is important </a:t>
            </a:r>
            <a:r>
              <a:rPr lang="en-US" sz="2400" smtClean="0">
                <a:solidFill>
                  <a:srgbClr val="002060"/>
                </a:solidFill>
                <a:latin typeface="Arial" panose="020b0604020202020204" pitchFamily="34" charset="0"/>
                <a:cs typeface="Arial" panose="020b0604020202020204" pitchFamily="34" charset="0"/>
              </a:rPr>
              <a:t>should </a:t>
            </a:r>
            <a:r>
              <a:rPr lang="en-US" sz="2400">
                <a:solidFill>
                  <a:srgbClr val="002060"/>
                </a:solidFill>
                <a:latin typeface="Arial" panose="020b0604020202020204" pitchFamily="34" charset="0"/>
                <a:cs typeface="Arial" panose="020b0604020202020204" pitchFamily="34" charset="0"/>
              </a:rPr>
              <a:t>be able to explain the ways in which the underlying information bears on the </a:t>
            </a:r>
            <a:r>
              <a:rPr lang="en-US" sz="2400" smtClean="0">
                <a:solidFill>
                  <a:srgbClr val="002060"/>
                </a:solidFill>
                <a:latin typeface="Arial" panose="020b0604020202020204" pitchFamily="34" charset="0"/>
                <a:cs typeface="Arial" panose="020b0604020202020204" pitchFamily="34" charset="0"/>
              </a:rPr>
              <a:t>issues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6214" y="1663923"/>
            <a:ext cx="1485378" cy="1091753"/>
          </a:xfrm>
          <a:prstGeom prst="rect">
            <a:avLst/>
          </a:prstGeom>
        </p:spPr>
      </p:pic>
    </p:spTree>
    <p:extLst>
      <p:ext uri="{BB962C8B-B14F-4D97-AF65-F5344CB8AC3E}">
        <p14:creationId xmlns:p14="http://schemas.microsoft.com/office/powerpoint/2010/main" val="314043848"/>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solidFill>
                  <a:srgbClr val="002060"/>
                </a:solidFill>
                <a:latin typeface="Arial" panose="020b0604020202020204" pitchFamily="34" charset="0"/>
                <a:cs typeface="Arial" panose="020b0604020202020204" pitchFamily="34" charset="0"/>
              </a:rPr>
              <a:t>No, really, it’s all in the Committee </a:t>
            </a:r>
            <a:r>
              <a:rPr lang="en-US">
                <a:solidFill>
                  <a:srgbClr val="002060"/>
                </a:solidFill>
                <a:latin typeface="Arial" panose="020b0604020202020204" pitchFamily="34" charset="0"/>
                <a:cs typeface="Arial" panose="020b0604020202020204" pitchFamily="34" charset="0"/>
              </a:rPr>
              <a:t>N</a:t>
            </a:r>
            <a:r>
              <a:rPr lang="en-US" smtClean="0">
                <a:solidFill>
                  <a:srgbClr val="002060"/>
                </a:solidFill>
                <a:latin typeface="Arial" panose="020b0604020202020204" pitchFamily="34" charset="0"/>
                <a:cs typeface="Arial" panose="020b0604020202020204" pitchFamily="34" charset="0"/>
              </a:rPr>
              <a:t>otes</a:t>
            </a:r>
            <a:r>
              <a:rPr lang="en-US">
                <a:solidFill>
                  <a:srgbClr val="002060"/>
                </a:solidFill>
                <a:latin typeface="Arial" panose="020b0604020202020204" pitchFamily="34" charset="0"/>
                <a:cs typeface="Arial" panose="020b0604020202020204" pitchFamily="34" charset="0"/>
              </a:rPr>
              <a:t>!</a:t>
            </a:r>
            <a:endParaRPr lang="en-US"/>
          </a:p>
        </p:txBody>
      </p:sp>
      <p:sp>
        <p:nvSpPr>
          <p:cNvPr id="3" name="Content Placeholder 2"/>
          <p:cNvSpPr>
            <a:spLocks noGrp="1"/>
          </p:cNvSpPr>
          <p:nvPr>
            <p:ph idx="1"/>
          </p:nvPr>
        </p:nvSpPr>
        <p:spPr>
          <a:xfrm>
            <a:off x="838200" y="2265405"/>
            <a:ext cx="10515600" cy="3995352"/>
          </a:xfrm>
        </p:spPr>
        <p:txBody>
          <a:bodyPr>
            <a:normAutofit/>
          </a:bodyPr>
          <a:lstStyle/>
          <a:p>
            <a:r>
              <a:rPr lang="en-US" smtClean="0">
                <a:solidFill>
                  <a:srgbClr val="002060"/>
                </a:solidFill>
                <a:latin typeface="Arial" panose="020b0604020202020204" pitchFamily="34" charset="0"/>
                <a:cs typeface="Arial" panose="020b0604020202020204" pitchFamily="34" charset="0"/>
              </a:rPr>
              <a:t>“</a:t>
            </a:r>
            <a:r>
              <a:rPr lang="en-US" sz="2400" smtClean="0">
                <a:solidFill>
                  <a:srgbClr val="002060"/>
                </a:solidFill>
                <a:latin typeface="Arial" panose="020b0604020202020204" pitchFamily="34" charset="0"/>
                <a:cs typeface="Arial" panose="020b0604020202020204" pitchFamily="34" charset="0"/>
              </a:rPr>
              <a:t>Information Asymmetry</a:t>
            </a:r>
            <a:r>
              <a:rPr lang="en-US" sz="2400">
                <a:solidFill>
                  <a:srgbClr val="002060"/>
                </a:solidFill>
                <a:latin typeface="Arial" panose="020b0604020202020204" pitchFamily="34" charset="0"/>
                <a:cs typeface="Arial" panose="020b0604020202020204" pitchFamily="34" charset="0"/>
              </a:rPr>
              <a:t>” </a:t>
            </a:r>
            <a:r>
              <a:rPr lang="en-US" sz="2400" smtClean="0">
                <a:solidFill>
                  <a:srgbClr val="002060"/>
                </a:solidFill>
                <a:latin typeface="Arial" panose="020b0604020202020204" pitchFamily="34" charset="0"/>
                <a:cs typeface="Arial" panose="020b0604020202020204" pitchFamily="34" charset="0"/>
              </a:rPr>
              <a:t>-  </a:t>
            </a:r>
            <a:r>
              <a:rPr lang="en-US" sz="2400">
                <a:solidFill>
                  <a:srgbClr val="002060"/>
                </a:solidFill>
                <a:latin typeface="Arial" panose="020b0604020202020204" pitchFamily="34" charset="0"/>
                <a:cs typeface="Arial" panose="020b0604020202020204" pitchFamily="34" charset="0"/>
              </a:rPr>
              <a:t>the burden of responding to discovery lies heavier on the party who has more information, </a:t>
            </a:r>
            <a:r>
              <a:rPr lang="en-US" sz="2400" b="1" i="1">
                <a:solidFill>
                  <a:srgbClr val="002060"/>
                </a:solidFill>
                <a:latin typeface="Arial" panose="020b0604020202020204" pitchFamily="34" charset="0"/>
                <a:cs typeface="Arial" panose="020b0604020202020204" pitchFamily="34" charset="0"/>
              </a:rPr>
              <a:t>and properly </a:t>
            </a:r>
            <a:r>
              <a:rPr lang="en-US" sz="2400" b="1" i="1" smtClean="0">
                <a:solidFill>
                  <a:srgbClr val="002060"/>
                </a:solidFill>
                <a:latin typeface="Arial" panose="020b0604020202020204" pitchFamily="34" charset="0"/>
                <a:cs typeface="Arial" panose="020b0604020202020204" pitchFamily="34" charset="0"/>
              </a:rPr>
              <a:t>so</a:t>
            </a:r>
            <a:endParaRPr lang="en-US" sz="2400" b="1" i="1">
              <a:solidFill>
                <a:srgbClr val="002060"/>
              </a:solidFill>
              <a:latin typeface="Arial" panose="020b0604020202020204" pitchFamily="34" charset="0"/>
              <a:cs typeface="Arial" panose="020b0604020202020204" pitchFamily="34" charset="0"/>
            </a:endParaRPr>
          </a:p>
          <a:p>
            <a:r>
              <a:rPr lang="en-US" sz="2400" smtClean="0">
                <a:solidFill>
                  <a:srgbClr val="002060"/>
                </a:solidFill>
                <a:latin typeface="Arial" panose="020b0604020202020204" pitchFamily="34" charset="0"/>
                <a:cs typeface="Arial" panose="020b0604020202020204" pitchFamily="34" charset="0"/>
              </a:rPr>
              <a:t>Technology is the problem …and the solution</a:t>
            </a:r>
          </a:p>
          <a:p>
            <a:pPr lvl="1"/>
            <a:r>
              <a:rPr lang="en-US" smtClean="0">
                <a:solidFill>
                  <a:srgbClr val="002060"/>
                </a:solidFill>
                <a:latin typeface="Arial" panose="020b0604020202020204" pitchFamily="34" charset="0"/>
                <a:cs typeface="Arial" panose="020b0604020202020204" pitchFamily="34" charset="0"/>
              </a:rPr>
              <a:t>What </a:t>
            </a:r>
            <a:r>
              <a:rPr lang="en-US">
                <a:solidFill>
                  <a:srgbClr val="002060"/>
                </a:solidFill>
                <a:latin typeface="Arial" panose="020b0604020202020204" pitchFamily="34" charset="0"/>
                <a:cs typeface="Arial" panose="020b0604020202020204" pitchFamily="34" charset="0"/>
              </a:rPr>
              <a:t>seemed </a:t>
            </a:r>
            <a:r>
              <a:rPr lang="en-US" smtClean="0">
                <a:solidFill>
                  <a:srgbClr val="002060"/>
                </a:solidFill>
                <a:latin typeface="Arial" panose="020b0604020202020204" pitchFamily="34" charset="0"/>
                <a:cs typeface="Arial" panose="020b0604020202020204" pitchFamily="34" charset="0"/>
              </a:rPr>
              <a:t>like an </a:t>
            </a:r>
            <a:r>
              <a:rPr lang="en-US">
                <a:solidFill>
                  <a:srgbClr val="002060"/>
                </a:solidFill>
                <a:latin typeface="Arial" panose="020b0604020202020204" pitchFamily="34" charset="0"/>
                <a:cs typeface="Arial" panose="020b0604020202020204" pitchFamily="34" charset="0"/>
              </a:rPr>
              <a:t>explosion in 1993 </a:t>
            </a:r>
            <a:r>
              <a:rPr lang="en-US" smtClean="0">
                <a:solidFill>
                  <a:srgbClr val="002060"/>
                </a:solidFill>
                <a:latin typeface="Arial" panose="020b0604020202020204" pitchFamily="34" charset="0"/>
                <a:cs typeface="Arial" panose="020b0604020202020204" pitchFamily="34" charset="0"/>
              </a:rPr>
              <a:t>now worse due to e-discovery</a:t>
            </a:r>
          </a:p>
          <a:p>
            <a:pPr lvl="1"/>
            <a:r>
              <a:rPr lang="en-US">
                <a:solidFill>
                  <a:srgbClr val="002060"/>
                </a:solidFill>
                <a:latin typeface="Arial" panose="020b0604020202020204" pitchFamily="34" charset="0"/>
                <a:cs typeface="Arial" panose="020b0604020202020204" pitchFamily="34" charset="0"/>
              </a:rPr>
              <a:t>O</a:t>
            </a:r>
            <a:r>
              <a:rPr lang="en-US" smtClean="0">
                <a:solidFill>
                  <a:srgbClr val="002060"/>
                </a:solidFill>
                <a:latin typeface="Arial" panose="020b0604020202020204" pitchFamily="34" charset="0"/>
                <a:cs typeface="Arial" panose="020b0604020202020204" pitchFamily="34" charset="0"/>
              </a:rPr>
              <a:t>pportunities </a:t>
            </a:r>
            <a:r>
              <a:rPr lang="en-US">
                <a:solidFill>
                  <a:srgbClr val="002060"/>
                </a:solidFill>
                <a:latin typeface="Arial" panose="020b0604020202020204" pitchFamily="34" charset="0"/>
                <a:cs typeface="Arial" panose="020b0604020202020204" pitchFamily="34" charset="0"/>
              </a:rPr>
              <a:t>for reducing the burden or expense of discovery as reliable means of searching </a:t>
            </a:r>
            <a:r>
              <a:rPr lang="en-US" smtClean="0">
                <a:solidFill>
                  <a:srgbClr val="002060"/>
                </a:solidFill>
                <a:latin typeface="Arial" panose="020b0604020202020204" pitchFamily="34" charset="0"/>
                <a:cs typeface="Arial" panose="020b0604020202020204" pitchFamily="34" charset="0"/>
              </a:rPr>
              <a:t>ESI become available</a:t>
            </a:r>
          </a:p>
          <a:p>
            <a:pPr lvl="1"/>
            <a:r>
              <a:rPr lang="en-US">
                <a:solidFill>
                  <a:srgbClr val="002060"/>
                </a:solidFill>
                <a:latin typeface="Arial" panose="020b0604020202020204" pitchFamily="34" charset="0"/>
                <a:cs typeface="Arial" panose="020b0604020202020204" pitchFamily="34" charset="0"/>
              </a:rPr>
              <a:t>M</a:t>
            </a:r>
            <a:r>
              <a:rPr lang="en-US" smtClean="0">
                <a:solidFill>
                  <a:srgbClr val="002060"/>
                </a:solidFill>
                <a:latin typeface="Arial" panose="020b0604020202020204" pitchFamily="34" charset="0"/>
                <a:cs typeface="Arial" panose="020b0604020202020204" pitchFamily="34" charset="0"/>
              </a:rPr>
              <a:t>ay need </a:t>
            </a:r>
            <a:r>
              <a:rPr lang="en-US">
                <a:solidFill>
                  <a:srgbClr val="002060"/>
                </a:solidFill>
                <a:latin typeface="Arial" panose="020b0604020202020204" pitchFamily="34" charset="0"/>
                <a:cs typeface="Arial" panose="020b0604020202020204" pitchFamily="34" charset="0"/>
              </a:rPr>
              <a:t>detailed information about another party’s </a:t>
            </a:r>
            <a:r>
              <a:rPr lang="en-US" smtClean="0">
                <a:solidFill>
                  <a:srgbClr val="002060"/>
                </a:solidFill>
                <a:latin typeface="Arial" panose="020b0604020202020204" pitchFamily="34" charset="0"/>
                <a:cs typeface="Arial" panose="020b0604020202020204" pitchFamily="34" charset="0"/>
              </a:rPr>
              <a:t>IT systems </a:t>
            </a:r>
            <a:endParaRPr lang="en-US">
              <a:solidFill>
                <a:srgbClr val="002060"/>
              </a:solidFill>
              <a:latin typeface="Arial" panose="020b0604020202020204" pitchFamily="34" charset="0"/>
              <a:cs typeface="Arial" panose="020b0604020202020204" pitchFamily="34" charset="0"/>
            </a:endParaRPr>
          </a:p>
          <a:p>
            <a:r>
              <a:rPr lang="en-US" sz="2400" smtClean="0">
                <a:solidFill>
                  <a:srgbClr val="002060"/>
                </a:solidFill>
                <a:latin typeface="Arial" panose="020b0604020202020204" pitchFamily="34" charset="0"/>
                <a:cs typeface="Arial" panose="020b0604020202020204" pitchFamily="34" charset="0"/>
              </a:rPr>
              <a:t>Monetary </a:t>
            </a:r>
            <a:r>
              <a:rPr lang="en-US" sz="2400">
                <a:solidFill>
                  <a:srgbClr val="002060"/>
                </a:solidFill>
                <a:latin typeface="Arial" panose="020b0604020202020204" pitchFamily="34" charset="0"/>
                <a:cs typeface="Arial" panose="020b0604020202020204" pitchFamily="34" charset="0"/>
              </a:rPr>
              <a:t>stakes are only one factor, to be balanced against other </a:t>
            </a:r>
            <a:r>
              <a:rPr lang="en-US" sz="2400" smtClean="0">
                <a:solidFill>
                  <a:srgbClr val="002060"/>
                </a:solidFill>
                <a:latin typeface="Arial" panose="020b0604020202020204" pitchFamily="34" charset="0"/>
                <a:cs typeface="Arial" panose="020b0604020202020204" pitchFamily="34" charset="0"/>
              </a:rPr>
              <a:t>factors such as vitally </a:t>
            </a:r>
            <a:r>
              <a:rPr lang="en-US" sz="2400">
                <a:solidFill>
                  <a:srgbClr val="002060"/>
                </a:solidFill>
                <a:latin typeface="Arial" panose="020b0604020202020204" pitchFamily="34" charset="0"/>
                <a:cs typeface="Arial" panose="020b0604020202020204" pitchFamily="34" charset="0"/>
              </a:rPr>
              <a:t>important personal or public </a:t>
            </a:r>
            <a:r>
              <a:rPr lang="en-US" sz="2400" smtClean="0">
                <a:solidFill>
                  <a:srgbClr val="002060"/>
                </a:solidFill>
                <a:latin typeface="Arial" panose="020b0604020202020204" pitchFamily="34" charset="0"/>
                <a:cs typeface="Arial" panose="020b0604020202020204" pitchFamily="34" charset="0"/>
              </a:rPr>
              <a:t>values</a:t>
            </a:r>
            <a:endParaRPr lang="en-US" sz="2400">
              <a:solidFill>
                <a:srgbClr val="002060"/>
              </a:solidFill>
              <a:latin typeface="Arial" panose="020b0604020202020204" pitchFamily="34" charset="0"/>
              <a:cs typeface="Arial" panose="020b0604020202020204" pitchFamily="34" charset="0"/>
            </a:endParaRPr>
          </a:p>
          <a:p>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6300" y="1423933"/>
            <a:ext cx="1485378" cy="1091753"/>
          </a:xfrm>
          <a:prstGeom prst="rect">
            <a:avLst/>
          </a:prstGeom>
        </p:spPr>
      </p:pic>
    </p:spTree>
    <p:extLst>
      <p:ext uri="{BB962C8B-B14F-4D97-AF65-F5344CB8AC3E}">
        <p14:creationId xmlns:p14="http://schemas.microsoft.com/office/powerpoint/2010/main" val="79400847"/>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a:xfrm>
            <a:off x="838200" y="667265"/>
            <a:ext cx="10515600" cy="1318054"/>
          </a:xfrm>
        </p:spPr>
        <p:txBody>
          <a:bodyPr>
            <a:normAutofit fontScale="90000"/>
          </a:bodyPr>
          <a:lstStyle/>
          <a:p>
            <a:r>
              <a:rPr lang="en-US" sz="4900">
                <a:solidFill>
                  <a:srgbClr val="002060"/>
                </a:solidFill>
                <a:latin typeface="Arial" panose="020b0604020202020204" pitchFamily="34" charset="0"/>
                <a:cs typeface="Arial" panose="020b0604020202020204" pitchFamily="34" charset="0"/>
              </a:rPr>
              <a:t>1</a:t>
            </a:r>
            <a:r>
              <a:rPr lang="en-US" sz="4900" baseline="30000">
                <a:solidFill>
                  <a:srgbClr val="002060"/>
                </a:solidFill>
                <a:latin typeface="Arial" panose="020b0604020202020204" pitchFamily="34" charset="0"/>
                <a:cs typeface="Arial" panose="020b0604020202020204" pitchFamily="34" charset="0"/>
              </a:rPr>
              <a:t>st</a:t>
            </a:r>
            <a:r>
              <a:rPr lang="en-US" sz="4900">
                <a:solidFill>
                  <a:srgbClr val="002060"/>
                </a:solidFill>
                <a:latin typeface="Arial" panose="020b0604020202020204" pitchFamily="34" charset="0"/>
                <a:cs typeface="Arial" panose="020b0604020202020204" pitchFamily="34" charset="0"/>
              </a:rPr>
              <a:t> Trend: Pretending </a:t>
            </a:r>
            <a:r>
              <a:rPr lang="en-US" sz="4900" smtClean="0">
                <a:solidFill>
                  <a:srgbClr val="002060"/>
                </a:solidFill>
                <a:latin typeface="Arial" panose="020b0604020202020204" pitchFamily="34" charset="0"/>
                <a:cs typeface="Arial" panose="020b0604020202020204" pitchFamily="34" charset="0"/>
              </a:rPr>
              <a:t>nothing </a:t>
            </a:r>
            <a:r>
              <a:rPr lang="en-US" sz="4900">
                <a:solidFill>
                  <a:srgbClr val="002060"/>
                </a:solidFill>
                <a:latin typeface="Arial" panose="020b0604020202020204" pitchFamily="34" charset="0"/>
                <a:cs typeface="Arial" panose="020b0604020202020204" pitchFamily="34" charset="0"/>
              </a:rPr>
              <a:t>changed</a:t>
            </a:r>
            <a:br>
              <a:rPr lang="en-US">
                <a:solidFill>
                  <a:srgbClr val="002060"/>
                </a:solidFill>
                <a:latin typeface="Arial Black" panose="020b0a04020102020204" pitchFamily="34" charset="0"/>
              </a:rPr>
            </a:br>
          </a:p>
        </p:txBody>
      </p:sp>
      <p:pic>
        <p:nvPicPr>
          <p:cNvPr id="7" name="Content Placeholder 6"/>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29051" y="4604331"/>
            <a:ext cx="1937501" cy="2084992"/>
          </a:xfrm>
        </p:spPr>
      </p:pic>
      <p:sp>
        <p:nvSpPr>
          <p:cNvPr id="9" name="TextBox 8"/>
          <p:cNvSpPr txBox="1"/>
          <p:nvPr/>
        </p:nvSpPr>
        <p:spPr>
          <a:xfrm>
            <a:off x="838201" y="1878227"/>
            <a:ext cx="10515599" cy="350865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Approach invited by the Committee </a:t>
            </a:r>
          </a:p>
          <a:p>
            <a:pPr marL="285750" indent="-285750">
              <a:lnSpc>
                <a:spcPct val="150000"/>
              </a:lnSpc>
              <a:buFont typeface="Arial" panose="020b0604020202020204" pitchFamily="34" charset="0"/>
              <a:buChar char="•"/>
            </a:pPr>
            <a:r>
              <a:rPr lang="en-US" sz="2400" i="1" smtClean="0">
                <a:solidFill>
                  <a:srgbClr val="002060"/>
                </a:solidFill>
                <a:latin typeface="Arial" panose="020b0604020202020204" pitchFamily="34" charset="0"/>
                <a:cs typeface="Arial" panose="020b0604020202020204" pitchFamily="34" charset="0"/>
              </a:rPr>
              <a:t>Carr v. State Farm</a:t>
            </a:r>
            <a:r>
              <a:rPr lang="en-US" sz="2400" smtClean="0">
                <a:solidFill>
                  <a:srgbClr val="002060"/>
                </a:solidFill>
                <a:latin typeface="Arial" panose="020b0604020202020204" pitchFamily="34" charset="0"/>
                <a:cs typeface="Arial" panose="020b0604020202020204" pitchFamily="34" charset="0"/>
              </a:rPr>
              <a:t>, 2015 WL 8010920 (N.E. Tex. Dec. 7, 2015)</a:t>
            </a:r>
          </a:p>
          <a:p>
            <a:pPr marL="285750" indent="-285750">
              <a:lnSpc>
                <a:spcPct val="150000"/>
              </a:lnSpc>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Highlights Committee Notes emphasis on continuity</a:t>
            </a:r>
          </a:p>
          <a:p>
            <a:pPr marL="285750" indent="-285750">
              <a:lnSpc>
                <a:spcPct val="150000"/>
              </a:lnSpc>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Allows court to rely upon old case law when convenient </a:t>
            </a:r>
          </a:p>
          <a:p>
            <a:pPr marL="285750" indent="-285750">
              <a:lnSpc>
                <a:spcPct val="150000"/>
              </a:lnSpc>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Parties can try this as well, but …</a:t>
            </a:r>
          </a:p>
          <a:p>
            <a:pPr marL="285750" indent="-285750">
              <a:buFont typeface="Arial" panose="020b0604020202020204" pitchFamily="34" charset="0"/>
              <a:buChar char="•"/>
            </a:pPr>
            <a:endParaRPr lang="en-US" sz="240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a:p>
        </p:txBody>
      </p:sp>
    </p:spTree>
    <p:extLst>
      <p:ext uri="{BB962C8B-B14F-4D97-AF65-F5344CB8AC3E}">
        <p14:creationId xmlns:p14="http://schemas.microsoft.com/office/powerpoint/2010/main" val="2250223453"/>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solidFill>
                  <a:srgbClr val="002060"/>
                </a:solidFill>
                <a:latin typeface="Arial" panose="020b0604020202020204" pitchFamily="34" charset="0"/>
                <a:cs typeface="Arial" panose="020b0604020202020204" pitchFamily="34" charset="0"/>
              </a:rPr>
              <a:t>2</a:t>
            </a:r>
            <a:r>
              <a:rPr lang="en-US" baseline="30000" smtClean="0">
                <a:solidFill>
                  <a:srgbClr val="002060"/>
                </a:solidFill>
                <a:latin typeface="Arial" panose="020b0604020202020204" pitchFamily="34" charset="0"/>
                <a:cs typeface="Arial" panose="020b0604020202020204" pitchFamily="34" charset="0"/>
              </a:rPr>
              <a:t>nd</a:t>
            </a:r>
            <a:r>
              <a:rPr lang="en-US" smtClean="0">
                <a:solidFill>
                  <a:srgbClr val="002060"/>
                </a:solidFill>
                <a:latin typeface="Arial" panose="020b0604020202020204" pitchFamily="34" charset="0"/>
                <a:cs typeface="Arial" panose="020b0604020202020204" pitchFamily="34" charset="0"/>
              </a:rPr>
              <a:t> Trend</a:t>
            </a:r>
            <a:r>
              <a:rPr lang="en-US">
                <a:solidFill>
                  <a:srgbClr val="002060"/>
                </a:solidFill>
                <a:latin typeface="Arial" panose="020b0604020202020204" pitchFamily="34" charset="0"/>
                <a:cs typeface="Arial" panose="020b0604020202020204" pitchFamily="34" charset="0"/>
              </a:rPr>
              <a:t>: Balancing </a:t>
            </a:r>
            <a:r>
              <a:rPr lang="en-US" smtClean="0">
                <a:solidFill>
                  <a:srgbClr val="002060"/>
                </a:solidFill>
                <a:latin typeface="Arial" panose="020b0604020202020204" pitchFamily="34" charset="0"/>
                <a:cs typeface="Arial" panose="020b0604020202020204" pitchFamily="34" charset="0"/>
              </a:rPr>
              <a:t>and </a:t>
            </a:r>
            <a:r>
              <a:rPr lang="en-US">
                <a:solidFill>
                  <a:srgbClr val="002060"/>
                </a:solidFill>
                <a:latin typeface="Arial" panose="020b0604020202020204" pitchFamily="34" charset="0"/>
                <a:cs typeface="Arial" panose="020b0604020202020204" pitchFamily="34" charset="0"/>
              </a:rPr>
              <a:t>Rebalancing</a:t>
            </a:r>
          </a:p>
        </p:txBody>
      </p:sp>
      <p:sp>
        <p:nvSpPr>
          <p:cNvPr id="4" name="Content Placeholder 3"/>
          <p:cNvSpPr>
            <a:spLocks noGrp="1"/>
          </p:cNvSpPr>
          <p:nvPr>
            <p:ph sz="half" idx="2"/>
          </p:nvPr>
        </p:nvSpPr>
        <p:spPr>
          <a:xfrm>
            <a:off x="839788" y="1581665"/>
            <a:ext cx="10363670" cy="5173361"/>
          </a:xfrm>
        </p:spPr>
        <p:txBody>
          <a:bodyPr>
            <a:normAutofit/>
          </a:bodyPr>
          <a:lstStyle/>
          <a:p>
            <a:r>
              <a:rPr lang="en-US" sz="2400">
                <a:solidFill>
                  <a:srgbClr val="002060"/>
                </a:solidFill>
                <a:latin typeface="Arial" panose="020b0604020202020204" pitchFamily="34" charset="0"/>
                <a:cs typeface="Arial" panose="020b0604020202020204" pitchFamily="34" charset="0"/>
              </a:rPr>
              <a:t>While some courts </a:t>
            </a:r>
            <a:r>
              <a:rPr lang="en-US" sz="2400" smtClean="0">
                <a:solidFill>
                  <a:srgbClr val="002060"/>
                </a:solidFill>
                <a:latin typeface="Arial" panose="020b0604020202020204" pitchFamily="34" charset="0"/>
                <a:cs typeface="Arial" panose="020b0604020202020204" pitchFamily="34" charset="0"/>
              </a:rPr>
              <a:t>focus on the past…</a:t>
            </a:r>
          </a:p>
          <a:p>
            <a:r>
              <a:rPr lang="en-US" sz="2400" smtClean="0">
                <a:solidFill>
                  <a:srgbClr val="002060"/>
                </a:solidFill>
                <a:latin typeface="Arial" panose="020b0604020202020204" pitchFamily="34" charset="0"/>
                <a:cs typeface="Arial" panose="020b0604020202020204" pitchFamily="34" charset="0"/>
              </a:rPr>
              <a:t>Others are </a:t>
            </a:r>
            <a:r>
              <a:rPr lang="en-US" sz="2400">
                <a:solidFill>
                  <a:srgbClr val="002060"/>
                </a:solidFill>
                <a:latin typeface="Arial" panose="020b0604020202020204" pitchFamily="34" charset="0"/>
                <a:cs typeface="Arial" panose="020b0604020202020204" pitchFamily="34" charset="0"/>
              </a:rPr>
              <a:t>meticulously </a:t>
            </a:r>
            <a:r>
              <a:rPr lang="en-US" sz="2400" smtClean="0">
                <a:solidFill>
                  <a:srgbClr val="002060"/>
                </a:solidFill>
                <a:latin typeface="Arial" panose="020b0604020202020204" pitchFamily="34" charset="0"/>
                <a:cs typeface="Arial" panose="020b0604020202020204" pitchFamily="34" charset="0"/>
              </a:rPr>
              <a:t>weighing each newly enumerated </a:t>
            </a:r>
            <a:r>
              <a:rPr lang="en-US" sz="2400">
                <a:solidFill>
                  <a:srgbClr val="002060"/>
                </a:solidFill>
                <a:latin typeface="Arial" panose="020b0604020202020204" pitchFamily="34" charset="0"/>
                <a:cs typeface="Arial" panose="020b0604020202020204" pitchFamily="34" charset="0"/>
              </a:rPr>
              <a:t>factor </a:t>
            </a:r>
            <a:endParaRPr lang="en-US" sz="2400" smtClean="0">
              <a:solidFill>
                <a:srgbClr val="002060"/>
              </a:solidFill>
              <a:latin typeface="Arial" panose="020b0604020202020204" pitchFamily="34" charset="0"/>
              <a:cs typeface="Arial" panose="020b0604020202020204" pitchFamily="34" charset="0"/>
            </a:endParaRPr>
          </a:p>
          <a:p>
            <a:r>
              <a:rPr lang="en-US" sz="2400" i="1" smtClean="0">
                <a:solidFill>
                  <a:srgbClr val="002060"/>
                </a:solidFill>
                <a:latin typeface="Arial" panose="020b0604020202020204" pitchFamily="34" charset="0"/>
                <a:cs typeface="Arial" panose="020b0604020202020204" pitchFamily="34" charset="0"/>
              </a:rPr>
              <a:t>In </a:t>
            </a:r>
            <a:r>
              <a:rPr lang="en-US" sz="2400" i="1">
                <a:solidFill>
                  <a:srgbClr val="002060"/>
                </a:solidFill>
                <a:latin typeface="Arial" panose="020b0604020202020204" pitchFamily="34" charset="0"/>
                <a:cs typeface="Arial" panose="020b0604020202020204" pitchFamily="34" charset="0"/>
              </a:rPr>
              <a:t>re: </a:t>
            </a:r>
            <a:r>
              <a:rPr lang="en-US" sz="2400" i="1" smtClean="0">
                <a:solidFill>
                  <a:srgbClr val="002060"/>
                </a:solidFill>
                <a:latin typeface="Arial" panose="020b0604020202020204" pitchFamily="34" charset="0"/>
                <a:cs typeface="Arial" panose="020b0604020202020204" pitchFamily="34" charset="0"/>
              </a:rPr>
              <a:t>BSBS </a:t>
            </a:r>
            <a:r>
              <a:rPr lang="en-US" sz="2400" i="1">
                <a:solidFill>
                  <a:srgbClr val="002060"/>
                </a:solidFill>
                <a:latin typeface="Arial" panose="020b0604020202020204" pitchFamily="34" charset="0"/>
                <a:cs typeface="Arial" panose="020b0604020202020204" pitchFamily="34" charset="0"/>
              </a:rPr>
              <a:t>Antitrust </a:t>
            </a:r>
            <a:r>
              <a:rPr lang="en-US" sz="2400" i="1" smtClean="0">
                <a:solidFill>
                  <a:srgbClr val="002060"/>
                </a:solidFill>
                <a:latin typeface="Arial" panose="020b0604020202020204" pitchFamily="34" charset="0"/>
                <a:cs typeface="Arial" panose="020b0604020202020204" pitchFamily="34" charset="0"/>
              </a:rPr>
              <a:t>Litigation</a:t>
            </a:r>
            <a:r>
              <a:rPr lang="en-US" sz="2400" smtClean="0">
                <a:solidFill>
                  <a:srgbClr val="002060"/>
                </a:solidFill>
                <a:latin typeface="Arial" panose="020b0604020202020204" pitchFamily="34" charset="0"/>
                <a:cs typeface="Arial" panose="020b0604020202020204" pitchFamily="34" charset="0"/>
              </a:rPr>
              <a:t>, </a:t>
            </a:r>
            <a:r>
              <a:rPr lang="en-US" sz="2400">
                <a:solidFill>
                  <a:srgbClr val="002060"/>
                </a:solidFill>
                <a:latin typeface="Arial" panose="020b0604020202020204" pitchFamily="34" charset="0"/>
                <a:cs typeface="Arial" panose="020b0604020202020204" pitchFamily="34" charset="0"/>
              </a:rPr>
              <a:t>2015 WL 9694792 (N.D. Ala. 2015).</a:t>
            </a:r>
          </a:p>
          <a:p>
            <a:r>
              <a:rPr lang="en-US" sz="2400">
                <a:solidFill>
                  <a:srgbClr val="002060"/>
                </a:solidFill>
                <a:latin typeface="Arial" panose="020b0604020202020204" pitchFamily="34" charset="0"/>
                <a:cs typeface="Arial" panose="020b0604020202020204" pitchFamily="34" charset="0"/>
              </a:rPr>
              <a:t>In allowing the subject discovery, the court considered that:</a:t>
            </a:r>
          </a:p>
          <a:p>
            <a:pPr lvl="1"/>
            <a:r>
              <a:rPr lang="en-US" smtClean="0">
                <a:solidFill>
                  <a:srgbClr val="002060"/>
                </a:solidFill>
                <a:latin typeface="Arial" panose="020b0604020202020204" pitchFamily="34" charset="0"/>
                <a:cs typeface="Arial" panose="020b0604020202020204" pitchFamily="34" charset="0"/>
              </a:rPr>
              <a:t>The discovery was </a:t>
            </a:r>
            <a:r>
              <a:rPr lang="en-US">
                <a:solidFill>
                  <a:srgbClr val="002060"/>
                </a:solidFill>
                <a:latin typeface="Arial" panose="020b0604020202020204" pitchFamily="34" charset="0"/>
                <a:cs typeface="Arial" panose="020b0604020202020204" pitchFamily="34" charset="0"/>
              </a:rPr>
              <a:t>only “tangentially” important to the issues at </a:t>
            </a:r>
            <a:r>
              <a:rPr lang="en-US" smtClean="0">
                <a:solidFill>
                  <a:srgbClr val="002060"/>
                </a:solidFill>
                <a:latin typeface="Arial" panose="020b0604020202020204" pitchFamily="34" charset="0"/>
                <a:cs typeface="Arial" panose="020b0604020202020204" pitchFamily="34" charset="0"/>
              </a:rPr>
              <a:t>stake</a:t>
            </a:r>
            <a:endParaRPr lang="en-US">
              <a:solidFill>
                <a:srgbClr val="002060"/>
              </a:solidFill>
              <a:latin typeface="Arial" panose="020b0604020202020204" pitchFamily="34" charset="0"/>
              <a:cs typeface="Arial" panose="020b0604020202020204" pitchFamily="34" charset="0"/>
            </a:endParaRPr>
          </a:p>
          <a:p>
            <a:pPr lvl="1"/>
            <a:r>
              <a:rPr lang="en-US">
                <a:solidFill>
                  <a:srgbClr val="002060"/>
                </a:solidFill>
                <a:latin typeface="Arial" panose="020b0604020202020204" pitchFamily="34" charset="0"/>
                <a:cs typeface="Arial" panose="020b0604020202020204" pitchFamily="34" charset="0"/>
              </a:rPr>
              <a:t>The amount at issue was great, perhaps </a:t>
            </a:r>
            <a:r>
              <a:rPr lang="en-US" smtClean="0">
                <a:solidFill>
                  <a:srgbClr val="002060"/>
                </a:solidFill>
                <a:latin typeface="Arial" panose="020b0604020202020204" pitchFamily="34" charset="0"/>
                <a:cs typeface="Arial" panose="020b0604020202020204" pitchFamily="34" charset="0"/>
              </a:rPr>
              <a:t>billions</a:t>
            </a:r>
            <a:endParaRPr lang="en-US">
              <a:solidFill>
                <a:srgbClr val="002060"/>
              </a:solidFill>
              <a:latin typeface="Arial" panose="020b0604020202020204" pitchFamily="34" charset="0"/>
              <a:cs typeface="Arial" panose="020b0604020202020204" pitchFamily="34" charset="0"/>
            </a:endParaRPr>
          </a:p>
          <a:p>
            <a:pPr lvl="1"/>
            <a:r>
              <a:rPr lang="en-US" smtClean="0">
                <a:solidFill>
                  <a:srgbClr val="002060"/>
                </a:solidFill>
                <a:latin typeface="Arial" panose="020b0604020202020204" pitchFamily="34" charset="0"/>
                <a:cs typeface="Arial" panose="020b0604020202020204" pitchFamily="34" charset="0"/>
              </a:rPr>
              <a:t>Plaintiff </a:t>
            </a:r>
            <a:r>
              <a:rPr lang="en-US">
                <a:solidFill>
                  <a:srgbClr val="002060"/>
                </a:solidFill>
                <a:latin typeface="Arial" panose="020b0604020202020204" pitchFamily="34" charset="0"/>
                <a:cs typeface="Arial" panose="020b0604020202020204" pitchFamily="34" charset="0"/>
              </a:rPr>
              <a:t>had sufficient resources for “high stakes litigation” but less than the </a:t>
            </a:r>
            <a:r>
              <a:rPr lang="en-US" smtClean="0">
                <a:solidFill>
                  <a:srgbClr val="002060"/>
                </a:solidFill>
                <a:latin typeface="Arial" panose="020b0604020202020204" pitchFamily="34" charset="0"/>
                <a:cs typeface="Arial" panose="020b0604020202020204" pitchFamily="34" charset="0"/>
              </a:rPr>
              <a:t>defendant</a:t>
            </a:r>
            <a:endParaRPr lang="en-US">
              <a:solidFill>
                <a:srgbClr val="002060"/>
              </a:solidFill>
              <a:latin typeface="Arial" panose="020b0604020202020204" pitchFamily="34" charset="0"/>
              <a:cs typeface="Arial" panose="020b0604020202020204" pitchFamily="34" charset="0"/>
            </a:endParaRPr>
          </a:p>
          <a:p>
            <a:pPr lvl="1"/>
            <a:r>
              <a:rPr lang="en-US">
                <a:solidFill>
                  <a:srgbClr val="002060"/>
                </a:solidFill>
                <a:latin typeface="Arial" panose="020b0604020202020204" pitchFamily="34" charset="0"/>
                <a:cs typeface="Arial" panose="020b0604020202020204" pitchFamily="34" charset="0"/>
              </a:rPr>
              <a:t>P</a:t>
            </a:r>
            <a:r>
              <a:rPr lang="en-US" smtClean="0">
                <a:solidFill>
                  <a:srgbClr val="002060"/>
                </a:solidFill>
                <a:latin typeface="Arial" panose="020b0604020202020204" pitchFamily="34" charset="0"/>
                <a:cs typeface="Arial" panose="020b0604020202020204" pitchFamily="34" charset="0"/>
              </a:rPr>
              <a:t>laintiff </a:t>
            </a:r>
            <a:r>
              <a:rPr lang="en-US">
                <a:solidFill>
                  <a:srgbClr val="002060"/>
                </a:solidFill>
                <a:latin typeface="Arial" panose="020b0604020202020204" pitchFamily="34" charset="0"/>
                <a:cs typeface="Arial" panose="020b0604020202020204" pitchFamily="34" charset="0"/>
              </a:rPr>
              <a:t>had little or no access to </a:t>
            </a:r>
            <a:r>
              <a:rPr lang="en-US" smtClean="0">
                <a:solidFill>
                  <a:srgbClr val="002060"/>
                </a:solidFill>
                <a:latin typeface="Arial" panose="020b0604020202020204" pitchFamily="34" charset="0"/>
                <a:cs typeface="Arial" panose="020b0604020202020204" pitchFamily="34" charset="0"/>
              </a:rPr>
              <a:t>the information</a:t>
            </a:r>
            <a:endParaRPr lang="en-US">
              <a:solidFill>
                <a:srgbClr val="002060"/>
              </a:solidFill>
              <a:latin typeface="Arial" panose="020b0604020202020204" pitchFamily="34" charset="0"/>
              <a:cs typeface="Arial" panose="020b0604020202020204" pitchFamily="34" charset="0"/>
            </a:endParaRPr>
          </a:p>
          <a:p>
            <a:pPr lvl="1"/>
            <a:r>
              <a:rPr lang="en-US" smtClean="0">
                <a:solidFill>
                  <a:srgbClr val="002060"/>
                </a:solidFill>
                <a:latin typeface="Arial" panose="020b0604020202020204" pitchFamily="34" charset="0"/>
                <a:cs typeface="Arial" panose="020b0604020202020204" pitchFamily="34" charset="0"/>
              </a:rPr>
              <a:t>Discovery </a:t>
            </a:r>
            <a:r>
              <a:rPr lang="en-US">
                <a:solidFill>
                  <a:srgbClr val="002060"/>
                </a:solidFill>
                <a:latin typeface="Arial" panose="020b0604020202020204" pitchFamily="34" charset="0"/>
                <a:cs typeface="Arial" panose="020b0604020202020204" pitchFamily="34" charset="0"/>
              </a:rPr>
              <a:t>would </a:t>
            </a:r>
            <a:r>
              <a:rPr lang="en-US" smtClean="0">
                <a:solidFill>
                  <a:srgbClr val="002060"/>
                </a:solidFill>
                <a:latin typeface="Arial" panose="020b0604020202020204" pitchFamily="34" charset="0"/>
                <a:cs typeface="Arial" panose="020b0604020202020204" pitchFamily="34" charset="0"/>
              </a:rPr>
              <a:t>impose </a:t>
            </a:r>
            <a:r>
              <a:rPr lang="en-US">
                <a:solidFill>
                  <a:srgbClr val="002060"/>
                </a:solidFill>
                <a:latin typeface="Arial" panose="020b0604020202020204" pitchFamily="34" charset="0"/>
                <a:cs typeface="Arial" panose="020b0604020202020204" pitchFamily="34" charset="0"/>
              </a:rPr>
              <a:t>minimal </a:t>
            </a:r>
            <a:r>
              <a:rPr lang="en-US" smtClean="0">
                <a:solidFill>
                  <a:srgbClr val="002060"/>
                </a:solidFill>
                <a:latin typeface="Arial" panose="020b0604020202020204" pitchFamily="34" charset="0"/>
                <a:cs typeface="Arial" panose="020b0604020202020204" pitchFamily="34" charset="0"/>
              </a:rPr>
              <a:t>burdens</a:t>
            </a:r>
            <a:endParaRPr lang="en-US">
              <a:solidFill>
                <a:srgbClr val="00206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9157" y="4581774"/>
            <a:ext cx="2240691" cy="2010032"/>
          </a:xfrm>
          <a:prstGeom prst="rect">
            <a:avLst/>
          </a:prstGeom>
        </p:spPr>
      </p:pic>
    </p:spTree>
    <p:extLst>
      <p:ext uri="{BB962C8B-B14F-4D97-AF65-F5344CB8AC3E}">
        <p14:creationId xmlns:p14="http://schemas.microsoft.com/office/powerpoint/2010/main" val="3197993256"/>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Content Placeholder 2"/>
          <p:cNvSpPr>
            <a:spLocks noGrp="1"/>
          </p:cNvSpPr>
          <p:nvPr>
            <p:ph idx="1"/>
          </p:nvPr>
        </p:nvSpPr>
        <p:spPr>
          <a:xfrm>
            <a:off x="800813" y="1960605"/>
            <a:ext cx="10554574" cy="2421925"/>
          </a:xfrm>
        </p:spPr>
        <p:txBody>
          <a:bodyPr>
            <a:normAutofit/>
          </a:bodyPr>
          <a:lstStyle/>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Where courts find imbalance, they will intervene to bring harmony…</a:t>
            </a:r>
          </a:p>
          <a:p>
            <a:pPr marL="342900" indent="-342900">
              <a:buFont typeface="Arial" panose="020b0604020202020204" pitchFamily="34" charset="0"/>
              <a:buChar char="•"/>
            </a:pPr>
            <a:r>
              <a:rPr lang="en-US" b="0" i="1" smtClean="0">
                <a:solidFill>
                  <a:srgbClr val="002060"/>
                </a:solidFill>
                <a:latin typeface="Arial" panose="020b0604020202020204" pitchFamily="34" charset="0"/>
                <a:cs typeface="Arial" panose="020b0604020202020204" pitchFamily="34" charset="0"/>
              </a:rPr>
              <a:t>Krantz </a:t>
            </a:r>
            <a:r>
              <a:rPr lang="en-US" b="0" i="1">
                <a:solidFill>
                  <a:srgbClr val="002060"/>
                </a:solidFill>
                <a:latin typeface="Arial" panose="020b0604020202020204" pitchFamily="34" charset="0"/>
                <a:cs typeface="Arial" panose="020b0604020202020204" pitchFamily="34" charset="0"/>
              </a:rPr>
              <a:t>v. State Farm</a:t>
            </a:r>
            <a:r>
              <a:rPr lang="en-US" b="0">
                <a:solidFill>
                  <a:srgbClr val="002060"/>
                </a:solidFill>
                <a:latin typeface="Arial" panose="020b0604020202020204" pitchFamily="34" charset="0"/>
                <a:cs typeface="Arial" panose="020b0604020202020204" pitchFamily="34" charset="0"/>
              </a:rPr>
              <a:t>, 2016 WL 320148 (M.D. La. Jan. 25, 2016)  </a:t>
            </a:r>
            <a:endParaRPr lang="en-US" b="0" smtClean="0">
              <a:solidFill>
                <a:srgbClr val="00206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“The following limitations on the deposition topics strike the proper balance in ensuring that Mr. Kranz has the opportunity to question State Farm’s corporate representatives on relevant topics that are proportional to the needs of the case</a:t>
            </a:r>
            <a:endParaRPr lang="en-US" b="0">
              <a:solidFill>
                <a:srgbClr val="002060"/>
              </a:solidFill>
              <a:latin typeface="Arial" panose="020b0604020202020204" pitchFamily="34" charset="0"/>
              <a:cs typeface="Arial" panose="020b0604020202020204" pitchFamily="34" charset="0"/>
            </a:endParaRPr>
          </a:p>
        </p:txBody>
      </p:sp>
      <p:sp>
        <p:nvSpPr>
          <p:cNvPr id="9" name="Title 1"/>
          <p:cNvSpPr>
            <a:spLocks noGrp="1"/>
          </p:cNvSpPr>
          <p:nvPr>
            <p:ph type="title"/>
          </p:nvPr>
        </p:nvSpPr>
        <p:spPr>
          <a:xfrm>
            <a:off x="801288" y="336134"/>
            <a:ext cx="10571998" cy="1474573"/>
          </a:xfrm>
        </p:spPr>
        <p:txBody>
          <a:bodyPr/>
          <a:lstStyle/>
          <a:p>
            <a:r>
              <a:rPr lang="en-US" smtClean="0">
                <a:solidFill>
                  <a:srgbClr val="002060"/>
                </a:solidFill>
                <a:latin typeface="Arial" panose="020b0604020202020204" pitchFamily="34" charset="0"/>
                <a:cs typeface="Arial" panose="020b0604020202020204" pitchFamily="34" charset="0"/>
              </a:rPr>
              <a:t>2</a:t>
            </a:r>
            <a:r>
              <a:rPr lang="en-US" baseline="30000" smtClean="0">
                <a:solidFill>
                  <a:srgbClr val="002060"/>
                </a:solidFill>
                <a:latin typeface="Arial" panose="020b0604020202020204" pitchFamily="34" charset="0"/>
                <a:cs typeface="Arial" panose="020b0604020202020204" pitchFamily="34" charset="0"/>
              </a:rPr>
              <a:t>nd</a:t>
            </a:r>
            <a:r>
              <a:rPr lang="en-US" smtClean="0">
                <a:solidFill>
                  <a:srgbClr val="002060"/>
                </a:solidFill>
                <a:latin typeface="Arial" panose="020b0604020202020204" pitchFamily="34" charset="0"/>
                <a:cs typeface="Arial" panose="020b0604020202020204" pitchFamily="34" charset="0"/>
              </a:rPr>
              <a:t> Trend: </a:t>
            </a:r>
            <a:r>
              <a:rPr lang="en-US">
                <a:solidFill>
                  <a:srgbClr val="002060"/>
                </a:solidFill>
                <a:latin typeface="Arial" panose="020b0604020202020204" pitchFamily="34" charset="0"/>
                <a:cs typeface="Arial" panose="020b0604020202020204" pitchFamily="34" charset="0"/>
              </a:rPr>
              <a:t>Balancing </a:t>
            </a:r>
            <a:r>
              <a:rPr lang="en-US" smtClean="0">
                <a:solidFill>
                  <a:srgbClr val="002060"/>
                </a:solidFill>
                <a:latin typeface="Arial" panose="020b0604020202020204" pitchFamily="34" charset="0"/>
                <a:cs typeface="Arial" panose="020b0604020202020204" pitchFamily="34" charset="0"/>
              </a:rPr>
              <a:t>and </a:t>
            </a:r>
            <a:r>
              <a:rPr lang="en-US">
                <a:solidFill>
                  <a:srgbClr val="002060"/>
                </a:solidFill>
                <a:latin typeface="Arial" panose="020b0604020202020204" pitchFamily="34" charset="0"/>
                <a:cs typeface="Arial" panose="020b0604020202020204" pitchFamily="34" charset="0"/>
              </a:rPr>
              <a:t>Rebalancing</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9199" y="4598251"/>
            <a:ext cx="2240691" cy="2010032"/>
          </a:xfrm>
          <a:prstGeom prst="rect">
            <a:avLst/>
          </a:prstGeom>
        </p:spPr>
      </p:pic>
    </p:spTree>
    <p:extLst>
      <p:ext uri="{BB962C8B-B14F-4D97-AF65-F5344CB8AC3E}">
        <p14:creationId xmlns:p14="http://schemas.microsoft.com/office/powerpoint/2010/main" val="2782902460"/>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Title 1"/>
          <p:cNvSpPr>
            <a:spLocks noGrp="1"/>
          </p:cNvSpPr>
          <p:nvPr>
            <p:ph type="title"/>
          </p:nvPr>
        </p:nvSpPr>
        <p:spPr>
          <a:xfrm>
            <a:off x="810000" y="205947"/>
            <a:ext cx="10571998" cy="1565188"/>
          </a:xfrm>
        </p:spPr>
        <p:txBody>
          <a:bodyPr/>
          <a:lstStyle/>
          <a:p>
            <a:r>
              <a:rPr lang="en-US" smtClean="0">
                <a:solidFill>
                  <a:srgbClr val="002060"/>
                </a:solidFill>
                <a:latin typeface="Arial" panose="020b0604020202020204" pitchFamily="34" charset="0"/>
                <a:cs typeface="Arial" panose="020b0604020202020204" pitchFamily="34" charset="0"/>
              </a:rPr>
              <a:t>2</a:t>
            </a:r>
            <a:r>
              <a:rPr lang="en-US" baseline="30000" smtClean="0">
                <a:solidFill>
                  <a:srgbClr val="002060"/>
                </a:solidFill>
                <a:latin typeface="Arial" panose="020b0604020202020204" pitchFamily="34" charset="0"/>
                <a:cs typeface="Arial" panose="020b0604020202020204" pitchFamily="34" charset="0"/>
              </a:rPr>
              <a:t>nd</a:t>
            </a:r>
            <a:r>
              <a:rPr lang="en-US" smtClean="0">
                <a:solidFill>
                  <a:srgbClr val="002060"/>
                </a:solidFill>
                <a:latin typeface="Arial" panose="020b0604020202020204" pitchFamily="34" charset="0"/>
                <a:cs typeface="Arial" panose="020b0604020202020204" pitchFamily="34" charset="0"/>
              </a:rPr>
              <a:t> Trend</a:t>
            </a:r>
            <a:r>
              <a:rPr lang="en-US">
                <a:solidFill>
                  <a:srgbClr val="002060"/>
                </a:solidFill>
                <a:latin typeface="Arial" panose="020b0604020202020204" pitchFamily="34" charset="0"/>
                <a:cs typeface="Arial" panose="020b0604020202020204" pitchFamily="34" charset="0"/>
              </a:rPr>
              <a:t>: Balancing </a:t>
            </a:r>
            <a:r>
              <a:rPr lang="en-US" smtClean="0">
                <a:solidFill>
                  <a:srgbClr val="002060"/>
                </a:solidFill>
                <a:latin typeface="Arial" panose="020b0604020202020204" pitchFamily="34" charset="0"/>
                <a:cs typeface="Arial" panose="020b0604020202020204" pitchFamily="34" charset="0"/>
              </a:rPr>
              <a:t>and Rebalancing </a:t>
            </a:r>
            <a:endParaRPr lang="en-US">
              <a:solidFill>
                <a:srgbClr val="002060"/>
              </a:solidFill>
              <a:latin typeface="Arial" panose="020b0604020202020204" pitchFamily="34" charset="0"/>
              <a:cs typeface="Arial" panose="020b0604020202020204" pitchFamily="34" charset="0"/>
            </a:endParaRPr>
          </a:p>
        </p:txBody>
      </p:sp>
      <p:sp>
        <p:nvSpPr>
          <p:cNvPr id="8" name="Content Placeholder 2"/>
          <p:cNvSpPr>
            <a:spLocks noGrp="1"/>
          </p:cNvSpPr>
          <p:nvPr>
            <p:ph idx="1"/>
          </p:nvPr>
        </p:nvSpPr>
        <p:spPr>
          <a:xfrm>
            <a:off x="584887" y="1622855"/>
            <a:ext cx="11261124" cy="3871783"/>
          </a:xfrm>
        </p:spPr>
        <p:txBody>
          <a:bodyPr>
            <a:normAutofit fontScale="92500"/>
          </a:bodyPr>
          <a:lstStyle/>
          <a:p>
            <a:pPr marL="342900" indent="-342900" algn="just">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Finally, some parties have “worked the system” to demonstrate balance and get what they need.  </a:t>
            </a:r>
          </a:p>
          <a:p>
            <a:pPr marL="342900" indent="-342900" algn="just">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An Alabama District Court analyzed a discovery “proposal” which had been offered by the AIA after working though months of negotiations with Boeing.  </a:t>
            </a:r>
            <a:r>
              <a:rPr lang="en-US" b="0" i="1" smtClean="0">
                <a:solidFill>
                  <a:srgbClr val="002060"/>
                </a:solidFill>
                <a:latin typeface="Arial" panose="020b0604020202020204" pitchFamily="34" charset="0"/>
                <a:cs typeface="Arial" panose="020b0604020202020204" pitchFamily="34" charset="0"/>
              </a:rPr>
              <a:t>AIA v. Boeing</a:t>
            </a:r>
            <a:r>
              <a:rPr lang="en-US" b="0" smtClean="0">
                <a:solidFill>
                  <a:srgbClr val="002060"/>
                </a:solidFill>
                <a:latin typeface="Arial" panose="020b0604020202020204" pitchFamily="34" charset="0"/>
                <a:cs typeface="Arial" panose="020b0604020202020204" pitchFamily="34" charset="0"/>
              </a:rPr>
              <a:t>, 2016 WL 562916 (N.D. Ala. Jan. 1, 2016).</a:t>
            </a:r>
          </a:p>
          <a:p>
            <a:pPr marL="342900" indent="-342900" algn="just">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Boeing still argued that the AIA wanted too much.</a:t>
            </a:r>
          </a:p>
          <a:p>
            <a:pPr marL="342900" indent="-342900" algn="just">
              <a:buFont typeface="Arial" panose="020b0604020202020204" pitchFamily="34" charset="0"/>
              <a:buChar char="•"/>
            </a:pPr>
            <a:r>
              <a:rPr lang="en-US" b="0">
                <a:solidFill>
                  <a:srgbClr val="002060"/>
                </a:solidFill>
                <a:latin typeface="Arial" panose="020b0604020202020204" pitchFamily="34" charset="0"/>
                <a:cs typeface="Arial" panose="020b0604020202020204" pitchFamily="34" charset="0"/>
              </a:rPr>
              <a:t>T</a:t>
            </a:r>
            <a:r>
              <a:rPr lang="en-US" b="0" smtClean="0">
                <a:solidFill>
                  <a:srgbClr val="002060"/>
                </a:solidFill>
                <a:latin typeface="Arial" panose="020b0604020202020204" pitchFamily="34" charset="0"/>
                <a:cs typeface="Arial" panose="020b0604020202020204" pitchFamily="34" charset="0"/>
              </a:rPr>
              <a:t>he court disagreed, noting that the proposal “evinces numerous valuable limitations, all of which go a long way toward stemming the unwieldiness” of </a:t>
            </a:r>
            <a:r>
              <a:rPr lang="en-US" b="0">
                <a:solidFill>
                  <a:srgbClr val="002060"/>
                </a:solidFill>
                <a:latin typeface="Arial" panose="020b0604020202020204" pitchFamily="34" charset="0"/>
                <a:cs typeface="Arial" panose="020b0604020202020204" pitchFamily="34" charset="0"/>
              </a:rPr>
              <a:t>t</a:t>
            </a:r>
            <a:r>
              <a:rPr lang="en-US" b="0" smtClean="0">
                <a:solidFill>
                  <a:srgbClr val="002060"/>
                </a:solidFill>
                <a:latin typeface="Arial" panose="020b0604020202020204" pitchFamily="34" charset="0"/>
                <a:cs typeface="Arial" panose="020b0604020202020204" pitchFamily="34" charset="0"/>
              </a:rPr>
              <a:t>he request</a:t>
            </a:r>
          </a:p>
          <a:p>
            <a:pPr marL="342900" indent="-342900" algn="just">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Also, Boeing failed to demonstrate how the burden…</a:t>
            </a:r>
          </a:p>
          <a:p>
            <a:pPr marL="342900" indent="-342900" algn="just">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“Deviates from the proportionality required”</a:t>
            </a:r>
            <a:endParaRPr lang="en-US" b="0">
              <a:solidFill>
                <a:srgbClr val="002060"/>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5934" y="4646140"/>
            <a:ext cx="2240691" cy="2010032"/>
          </a:xfrm>
          <a:prstGeom prst="rect">
            <a:avLst/>
          </a:prstGeom>
        </p:spPr>
      </p:pic>
    </p:spTree>
    <p:extLst>
      <p:ext uri="{BB962C8B-B14F-4D97-AF65-F5344CB8AC3E}">
        <p14:creationId xmlns:p14="http://schemas.microsoft.com/office/powerpoint/2010/main" val="3125714227"/>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Title 1"/>
          <p:cNvSpPr>
            <a:spLocks noGrp="1"/>
          </p:cNvSpPr>
          <p:nvPr>
            <p:ph type="title"/>
          </p:nvPr>
        </p:nvSpPr>
        <p:spPr>
          <a:xfrm>
            <a:off x="675503" y="518983"/>
            <a:ext cx="10706495" cy="2627871"/>
          </a:xfrm>
        </p:spPr>
        <p:txBody>
          <a:bodyPr>
            <a:normAutofit/>
          </a:bodyPr>
          <a:lstStyle/>
          <a:p>
            <a:r>
              <a:rPr lang="en-US" sz="3200" smtClean="0">
                <a:solidFill>
                  <a:srgbClr val="002060"/>
                </a:solidFill>
                <a:latin typeface="Arial" panose="020b0604020202020204" pitchFamily="34" charset="0"/>
                <a:cs typeface="Arial" panose="020b0604020202020204" pitchFamily="34" charset="0"/>
              </a:rPr>
              <a:t>QUOTABLE: “Uber’s wildly overbroad discovery requests fail the Rule 26(b)’s proportionality requirement, given the lack of importance of the discovery to the resolution of the issues in the case as well as the enormous burden such discovery would place on the attorney-client relationship.”</a:t>
            </a:r>
            <a:endParaRPr lang="en-US" sz="2400">
              <a:solidFill>
                <a:srgbClr val="002060"/>
              </a:solidFill>
            </a:endParaRPr>
          </a:p>
        </p:txBody>
      </p:sp>
      <p:sp>
        <p:nvSpPr>
          <p:cNvPr id="8" name="Content Placeholder 2"/>
          <p:cNvSpPr>
            <a:spLocks noGrp="1"/>
          </p:cNvSpPr>
          <p:nvPr>
            <p:ph idx="1"/>
          </p:nvPr>
        </p:nvSpPr>
        <p:spPr>
          <a:xfrm>
            <a:off x="464485" y="3204519"/>
            <a:ext cx="10554574" cy="3262184"/>
          </a:xfrm>
        </p:spPr>
        <p:txBody>
          <a:bodyPr/>
          <a:lstStyle/>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Class Action </a:t>
            </a:r>
          </a:p>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Request for contact information of 1,700 potential class members and copies of the documents sent to them</a:t>
            </a:r>
          </a:p>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Found by the court to be minimally relevant </a:t>
            </a:r>
          </a:p>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Exceeding intrusive </a:t>
            </a:r>
          </a:p>
          <a:p>
            <a:pPr marL="342900" indent="-342900">
              <a:buFont typeface="Arial" panose="020b0604020202020204" pitchFamily="34" charset="0"/>
              <a:buChar char="•"/>
            </a:pPr>
            <a:r>
              <a:rPr lang="en-US" b="0" smtClean="0">
                <a:solidFill>
                  <a:srgbClr val="002060"/>
                </a:solidFill>
                <a:latin typeface="Arial" panose="020b0604020202020204" pitchFamily="34" charset="0"/>
                <a:cs typeface="Arial" panose="020b0604020202020204" pitchFamily="34" charset="0"/>
              </a:rPr>
              <a:t>Different result if request comes from the little guy to the big company???</a:t>
            </a:r>
          </a:p>
          <a:p>
            <a:r>
              <a:rPr lang="en-US" b="0" smtClean="0">
                <a:latin typeface="Arial" panose="020b0604020202020204" pitchFamily="34" charset="0"/>
                <a:cs typeface="Arial" panose="020b0604020202020204" pitchFamily="34" charset="0"/>
              </a:rPr>
              <a:t> </a:t>
            </a:r>
            <a:endParaRPr lang="en-US" b="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2935689"/>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txBox="1"/>
          <p:nvPr/>
        </p:nvSpPr>
        <p:spPr>
          <a:xfrm>
            <a:off x="662704" y="553689"/>
            <a:ext cx="10964562" cy="2032991"/>
          </a:xfrm>
          <a:prstGeom prst="rect">
            <a:avLst/>
          </a:prstGeom>
        </p:spPr>
        <p:txBody>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solidFill>
                  <a:srgbClr val="002060"/>
                </a:solidFill>
                <a:latin typeface="Arial" panose="020b0604020202020204" pitchFamily="34" charset="0"/>
                <a:cs typeface="Arial" panose="020b0604020202020204" pitchFamily="34" charset="0"/>
              </a:rPr>
              <a:t>QUOTABLE: “There is no requirement that parties have to spend equal amounts on discovery, or that a party who has less to produce be somehow limited in what it can request as an amount.”  </a:t>
            </a:r>
            <a:endParaRPr lang="en-US" sz="3200">
              <a:solidFill>
                <a:srgbClr val="002060"/>
              </a:solidFill>
              <a:latin typeface="Arial" panose="020b0604020202020204" pitchFamily="34" charset="0"/>
              <a:cs typeface="Arial" panose="020b0604020202020204" pitchFamily="34" charset="0"/>
            </a:endParaRPr>
          </a:p>
        </p:txBody>
      </p:sp>
      <p:sp>
        <p:nvSpPr>
          <p:cNvPr id="3" name="Content Placeholder 2"/>
          <p:cNvSpPr txBox="1"/>
          <p:nvPr/>
        </p:nvSpPr>
        <p:spPr>
          <a:xfrm>
            <a:off x="867698" y="2858530"/>
            <a:ext cx="10554574" cy="375454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i="1" smtClean="0">
                <a:solidFill>
                  <a:srgbClr val="002060"/>
                </a:solidFill>
                <a:latin typeface="Arial" panose="020b0604020202020204" pitchFamily="34" charset="0"/>
                <a:cs typeface="Arial" panose="020b0604020202020204" pitchFamily="34" charset="0"/>
              </a:rPr>
              <a:t>Bell v. Reading Hospital</a:t>
            </a:r>
            <a:r>
              <a:rPr lang="en-US" sz="2400" smtClean="0">
                <a:solidFill>
                  <a:srgbClr val="002060"/>
                </a:solidFill>
                <a:latin typeface="Arial" panose="020b0604020202020204" pitchFamily="34" charset="0"/>
                <a:cs typeface="Arial" panose="020b0604020202020204" pitchFamily="34" charset="0"/>
              </a:rPr>
              <a:t>, 2016 WL 162991 (E.D. Pa. Jan. 14, 2016)</a:t>
            </a:r>
          </a:p>
          <a:p>
            <a:r>
              <a:rPr lang="en-US" sz="2400" smtClean="0">
                <a:solidFill>
                  <a:srgbClr val="002060"/>
                </a:solidFill>
                <a:latin typeface="Arial" panose="020b0604020202020204" pitchFamily="34" charset="0"/>
                <a:cs typeface="Arial" panose="020b0604020202020204" pitchFamily="34" charset="0"/>
              </a:rPr>
              <a:t>Proportionality does not mean equality between or among the parties  </a:t>
            </a:r>
          </a:p>
          <a:p>
            <a:r>
              <a:rPr lang="en-US" sz="2400" smtClean="0">
                <a:solidFill>
                  <a:srgbClr val="002060"/>
                </a:solidFill>
                <a:latin typeface="Arial" panose="020b0604020202020204" pitchFamily="34" charset="0"/>
                <a:cs typeface="Arial" panose="020b0604020202020204" pitchFamily="34" charset="0"/>
              </a:rPr>
              <a:t> </a:t>
            </a:r>
            <a:r>
              <a:rPr lang="en-US" sz="2400" i="1" smtClean="0">
                <a:solidFill>
                  <a:srgbClr val="002060"/>
                </a:solidFill>
                <a:latin typeface="Arial" panose="020b0604020202020204" pitchFamily="34" charset="0"/>
                <a:cs typeface="Arial" panose="020b0604020202020204" pitchFamily="34" charset="0"/>
              </a:rPr>
              <a:t>Bell </a:t>
            </a:r>
            <a:r>
              <a:rPr lang="en-US" sz="2400" smtClean="0">
                <a:solidFill>
                  <a:srgbClr val="002060"/>
                </a:solidFill>
                <a:latin typeface="Arial" panose="020b0604020202020204" pitchFamily="34" charset="0"/>
                <a:cs typeface="Arial" panose="020b0604020202020204" pitchFamily="34" charset="0"/>
              </a:rPr>
              <a:t>was an opt-out collective action under the Fair Labor Standards Act</a:t>
            </a:r>
          </a:p>
          <a:p>
            <a:r>
              <a:rPr lang="en-US" sz="2400" smtClean="0">
                <a:solidFill>
                  <a:srgbClr val="002060"/>
                </a:solidFill>
                <a:latin typeface="Arial" panose="020b0604020202020204" pitchFamily="34" charset="0"/>
                <a:cs typeface="Arial" panose="020b0604020202020204" pitchFamily="34" charset="0"/>
              </a:rPr>
              <a:t>Plaintiff’s arguably far reaching requests for corporate designees </a:t>
            </a:r>
          </a:p>
          <a:p>
            <a:r>
              <a:rPr lang="en-US" sz="2400">
                <a:solidFill>
                  <a:srgbClr val="002060"/>
                </a:solidFill>
                <a:latin typeface="Arial" panose="020b0604020202020204" pitchFamily="34" charset="0"/>
                <a:cs typeface="Arial" panose="020b0604020202020204" pitchFamily="34" charset="0"/>
              </a:rPr>
              <a:t>C</a:t>
            </a:r>
            <a:r>
              <a:rPr lang="en-US" sz="2400" smtClean="0">
                <a:solidFill>
                  <a:srgbClr val="002060"/>
                </a:solidFill>
                <a:latin typeface="Arial" panose="020b0604020202020204" pitchFamily="34" charset="0"/>
                <a:cs typeface="Arial" panose="020b0604020202020204" pitchFamily="34" charset="0"/>
              </a:rPr>
              <a:t>ourt was unmoved by complaints of disproportionate discovery burden</a:t>
            </a:r>
          </a:p>
          <a:p>
            <a:r>
              <a:rPr lang="en-US" sz="2400" smtClean="0">
                <a:solidFill>
                  <a:srgbClr val="002060"/>
                </a:solidFill>
                <a:latin typeface="Arial" panose="020b0604020202020204" pitchFamily="34" charset="0"/>
                <a:cs typeface="Arial" panose="020b0604020202020204" pitchFamily="34" charset="0"/>
              </a:rPr>
              <a:t>“It is expected that the defendant will have larger amounts of discoverable information.”  (Information Asymmetry) </a:t>
            </a:r>
          </a:p>
          <a:p>
            <a:r>
              <a:rPr lang="en-US" sz="2400">
                <a:solidFill>
                  <a:srgbClr val="002060"/>
                </a:solidFill>
                <a:latin typeface="Arial" panose="020b0604020202020204" pitchFamily="34" charset="0"/>
                <a:cs typeface="Arial" panose="020b0604020202020204" pitchFamily="34" charset="0"/>
              </a:rPr>
              <a:t>N</a:t>
            </a:r>
            <a:r>
              <a:rPr lang="en-US" sz="2400" smtClean="0">
                <a:solidFill>
                  <a:srgbClr val="002060"/>
                </a:solidFill>
                <a:latin typeface="Arial" panose="020b0604020202020204" pitchFamily="34" charset="0"/>
                <a:cs typeface="Arial" panose="020b0604020202020204" pitchFamily="34" charset="0"/>
              </a:rPr>
              <a:t>ot unreasonable for the defendant to have to “shoulder” a greater load</a:t>
            </a:r>
          </a:p>
          <a:p>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6884054"/>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469557" y="1021492"/>
            <a:ext cx="11228173" cy="584775"/>
          </a:xfrm>
          <a:prstGeom prst="rect">
            <a:avLst/>
          </a:prstGeom>
          <a:noFill/>
        </p:spPr>
        <p:txBody>
          <a:bodyPr wrap="square" rtlCol="0">
            <a:spAutoFit/>
          </a:bodyPr>
          <a:lstStyle/>
          <a:p>
            <a:r>
              <a:rPr lang="en-US" sz="3200" smtClean="0">
                <a:solidFill>
                  <a:srgbClr val="002060"/>
                </a:solidFill>
                <a:latin typeface="Arial" panose="020b0604020202020204" pitchFamily="34" charset="0"/>
                <a:cs typeface="Arial" panose="020b0604020202020204" pitchFamily="34" charset="0"/>
              </a:rPr>
              <a:t>QUOTABLE: “Might Yield Helpful Information is not the test”</a:t>
            </a:r>
            <a:endParaRPr lang="en-US" sz="3200">
              <a:solidFill>
                <a:srgbClr val="002060"/>
              </a:solidFill>
              <a:latin typeface="Arial" panose="020b0604020202020204" pitchFamily="34" charset="0"/>
              <a:cs typeface="Arial" panose="020b0604020202020204" pitchFamily="34" charset="0"/>
            </a:endParaRPr>
          </a:p>
        </p:txBody>
      </p:sp>
      <p:sp>
        <p:nvSpPr>
          <p:cNvPr id="3" name="TextBox 2"/>
          <p:cNvSpPr txBox="1"/>
          <p:nvPr/>
        </p:nvSpPr>
        <p:spPr>
          <a:xfrm>
            <a:off x="708454" y="2215978"/>
            <a:ext cx="10816281" cy="3816429"/>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US" sz="2400" i="1" smtClean="0">
                <a:solidFill>
                  <a:srgbClr val="002060"/>
                </a:solidFill>
                <a:latin typeface="Arial" panose="020b0604020202020204" pitchFamily="34" charset="0"/>
                <a:cs typeface="Arial" panose="020b0604020202020204" pitchFamily="34" charset="0"/>
              </a:rPr>
              <a:t>Pertile v. General Motors,</a:t>
            </a:r>
            <a:r>
              <a:rPr lang="en-US" sz="2400" smtClean="0">
                <a:solidFill>
                  <a:srgbClr val="002060"/>
                </a:solidFill>
                <a:latin typeface="Arial" panose="020b0604020202020204" pitchFamily="34" charset="0"/>
                <a:cs typeface="Arial" panose="020b0604020202020204" pitchFamily="34" charset="0"/>
              </a:rPr>
              <a:t> 2016 WL 1059450 (D. Col. March 17, 2016)	</a:t>
            </a:r>
          </a:p>
          <a:p>
            <a:pPr marL="285750" indent="-285750">
              <a:spcBef>
                <a:spcPts val="1200"/>
              </a:spcBef>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No question that native engineering files could be helpful </a:t>
            </a:r>
          </a:p>
          <a:p>
            <a:pPr marL="285750" indent="-285750">
              <a:spcBef>
                <a:spcPts val="1200"/>
              </a:spcBef>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Competing concern about releasing trade secret information </a:t>
            </a:r>
          </a:p>
          <a:p>
            <a:pPr marL="285750" indent="-285750">
              <a:spcBef>
                <a:spcPts val="1200"/>
              </a:spcBef>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Documents provided minimal additional insight on top of 150,000 pages of documents already produced </a:t>
            </a:r>
          </a:p>
          <a:p>
            <a:pPr marL="285750" indent="-285750">
              <a:spcBef>
                <a:spcPts val="1200"/>
              </a:spcBef>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Overlapping concerns with trademark case law that might compel production if documents were truly needed by plaintiff </a:t>
            </a:r>
          </a:p>
          <a:p>
            <a:pPr marL="285750" indent="-285750">
              <a:spcBef>
                <a:spcPts val="1200"/>
              </a:spcBef>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They were not absolutely needed by plaintiff </a:t>
            </a:r>
            <a:endParaRPr lang="en-US" sz="240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4697893"/>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txBox="1"/>
          <p:nvPr/>
        </p:nvSpPr>
        <p:spPr>
          <a:xfrm>
            <a:off x="3018800" y="868592"/>
            <a:ext cx="7467968" cy="970450"/>
          </a:xfrm>
          <a:prstGeom prst="rect">
            <a:avLst/>
          </a:prstGeom>
        </p:spPr>
        <p:txBody>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solidFill>
                  <a:srgbClr val="002060"/>
                </a:solidFill>
                <a:latin typeface="Arial" panose="020b0604020202020204" pitchFamily="34" charset="0"/>
                <a:cs typeface="Arial" panose="020b0604020202020204" pitchFamily="34" charset="0"/>
              </a:rPr>
              <a:t>Burdens and Initial Showings </a:t>
            </a:r>
            <a:endParaRPr lang="en-US">
              <a:solidFill>
                <a:srgbClr val="002060"/>
              </a:solidFill>
              <a:latin typeface="Arial" panose="020b0604020202020204" pitchFamily="34" charset="0"/>
              <a:cs typeface="Arial" panose="020b0604020202020204" pitchFamily="34" charset="0"/>
            </a:endParaRPr>
          </a:p>
        </p:txBody>
      </p:sp>
      <p:sp>
        <p:nvSpPr>
          <p:cNvPr id="3" name="Content Placeholder 2"/>
          <p:cNvSpPr txBox="1"/>
          <p:nvPr/>
        </p:nvSpPr>
        <p:spPr>
          <a:xfrm>
            <a:off x="737070" y="2809103"/>
            <a:ext cx="10554574" cy="334361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smtClean="0">
                <a:solidFill>
                  <a:srgbClr val="002060"/>
                </a:solidFill>
                <a:latin typeface="Arial" panose="020b0604020202020204" pitchFamily="34" charset="0"/>
                <a:cs typeface="Arial" panose="020b0604020202020204" pitchFamily="34" charset="0"/>
              </a:rPr>
              <a:t>Proportionality may provide a new argument for a party seeking to avoid discovery, but…</a:t>
            </a:r>
          </a:p>
          <a:p>
            <a:r>
              <a:rPr lang="en-US" sz="2400" smtClean="0">
                <a:solidFill>
                  <a:srgbClr val="002060"/>
                </a:solidFill>
                <a:latin typeface="Arial" panose="020b0604020202020204" pitchFamily="34" charset="0"/>
                <a:cs typeface="Arial" panose="020b0604020202020204" pitchFamily="34" charset="0"/>
              </a:rPr>
              <a:t>“A party seeking to resist discovery still bears the burden of making a specific objection </a:t>
            </a:r>
            <a:r>
              <a:rPr lang="en-US" sz="2400" b="1" u="sng" smtClean="0">
                <a:solidFill>
                  <a:srgbClr val="002060"/>
                </a:solidFill>
                <a:latin typeface="Arial" panose="020b0604020202020204" pitchFamily="34" charset="0"/>
                <a:cs typeface="Arial" panose="020b0604020202020204" pitchFamily="34" charset="0"/>
              </a:rPr>
              <a:t>and showing that the discovery fails the proportionality calculation</a:t>
            </a:r>
            <a:r>
              <a:rPr lang="en-US" sz="2400" smtClean="0">
                <a:solidFill>
                  <a:srgbClr val="002060"/>
                </a:solidFill>
                <a:latin typeface="Arial" panose="020b0604020202020204" pitchFamily="34" charset="0"/>
                <a:cs typeface="Arial" panose="020b0604020202020204" pitchFamily="34" charset="0"/>
              </a:rPr>
              <a:t>.”  </a:t>
            </a:r>
            <a:r>
              <a:rPr lang="en-US" sz="2400" i="1" smtClean="0">
                <a:solidFill>
                  <a:srgbClr val="002060"/>
                </a:solidFill>
                <a:latin typeface="Arial" panose="020b0604020202020204" pitchFamily="34" charset="0"/>
                <a:cs typeface="Arial" panose="020b0604020202020204" pitchFamily="34" charset="0"/>
              </a:rPr>
              <a:t>McKinney v. Metropolitan Life, </a:t>
            </a:r>
            <a:r>
              <a:rPr lang="en-US" sz="2400" smtClean="0">
                <a:solidFill>
                  <a:srgbClr val="002060"/>
                </a:solidFill>
                <a:latin typeface="Arial" panose="020b0604020202020204" pitchFamily="34" charset="0"/>
                <a:cs typeface="Arial" panose="020b0604020202020204" pitchFamily="34" charset="0"/>
              </a:rPr>
              <a:t>2016 WL 98603 (N.D. Tex. Jan. 1, 2016)</a:t>
            </a:r>
          </a:p>
          <a:p>
            <a:r>
              <a:rPr lang="en-US" sz="2400">
                <a:solidFill>
                  <a:srgbClr val="002060"/>
                </a:solidFill>
                <a:latin typeface="Arial" panose="020b0604020202020204" pitchFamily="34" charset="0"/>
                <a:cs typeface="Arial" panose="020b0604020202020204" pitchFamily="34" charset="0"/>
              </a:rPr>
              <a:t>O</a:t>
            </a:r>
            <a:r>
              <a:rPr lang="en-US" sz="2400" smtClean="0">
                <a:solidFill>
                  <a:srgbClr val="002060"/>
                </a:solidFill>
                <a:latin typeface="Arial" panose="020b0604020202020204" pitchFamily="34" charset="0"/>
                <a:cs typeface="Arial" panose="020b0604020202020204" pitchFamily="34" charset="0"/>
              </a:rPr>
              <a:t>ver 564 requests for admissions were not disproportional because they were “well parsed” and likely to facilitate proof of relevant issues</a:t>
            </a:r>
          </a:p>
          <a:p>
            <a:endParaRPr lang="en-US">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832" y="313791"/>
            <a:ext cx="1854578" cy="2080052"/>
          </a:xfrm>
          <a:prstGeom prst="rect">
            <a:avLst/>
          </a:prstGeom>
        </p:spPr>
      </p:pic>
    </p:spTree>
    <p:extLst>
      <p:ext uri="{BB962C8B-B14F-4D97-AF65-F5344CB8AC3E}">
        <p14:creationId xmlns:p14="http://schemas.microsoft.com/office/powerpoint/2010/main" val="3419104187"/>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txBox="1"/>
          <p:nvPr/>
        </p:nvSpPr>
        <p:spPr>
          <a:xfrm>
            <a:off x="884615" y="644898"/>
            <a:ext cx="9792098" cy="970450"/>
          </a:xfrm>
          <a:prstGeom prst="rect">
            <a:avLst/>
          </a:prstGeom>
        </p:spPr>
        <p:txBody>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solidFill>
                  <a:srgbClr val="002060"/>
                </a:solidFill>
                <a:latin typeface="Arial" panose="020b0604020202020204" pitchFamily="34" charset="0"/>
                <a:cs typeface="Arial" panose="020b0604020202020204" pitchFamily="34" charset="0"/>
              </a:rPr>
              <a:t>More on Burdens and Initial Showings</a:t>
            </a:r>
            <a:r>
              <a:rPr lang="en-US" smtClean="0"/>
              <a:t>		</a:t>
            </a:r>
            <a:endParaRPr lang="en-US"/>
          </a:p>
        </p:txBody>
      </p:sp>
      <p:sp>
        <p:nvSpPr>
          <p:cNvPr id="3" name="Content Placeholder 2"/>
          <p:cNvSpPr txBox="1"/>
          <p:nvPr/>
        </p:nvSpPr>
        <p:spPr>
          <a:xfrm>
            <a:off x="818712" y="1869989"/>
            <a:ext cx="10554574" cy="3988809"/>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002060"/>
                </a:solidFill>
              </a:rPr>
              <a:t>Amendments “do not alter the basic allocation of the burden on the party resisting discovery.”  </a:t>
            </a:r>
            <a:endParaRPr lang="en-US">
              <a:solidFill>
                <a:srgbClr val="002060"/>
              </a:solidFill>
            </a:endParaRPr>
          </a:p>
          <a:p>
            <a:r>
              <a:rPr lang="en-US" i="1" smtClean="0">
                <a:solidFill>
                  <a:srgbClr val="002060"/>
                </a:solidFill>
              </a:rPr>
              <a:t>Curtis v. Metropolitan Life</a:t>
            </a:r>
            <a:r>
              <a:rPr lang="en-US" smtClean="0">
                <a:solidFill>
                  <a:srgbClr val="002060"/>
                </a:solidFill>
              </a:rPr>
              <a:t>, 2016 WL 687164 (N.D. Tex. Jan. 2, 2016)</a:t>
            </a:r>
          </a:p>
          <a:p>
            <a:r>
              <a:rPr lang="en-US" smtClean="0">
                <a:solidFill>
                  <a:srgbClr val="002060"/>
                </a:solidFill>
              </a:rPr>
              <a:t>The initial burden lies with the party resisting discovery.</a:t>
            </a:r>
          </a:p>
          <a:p>
            <a:r>
              <a:rPr lang="en-US" smtClean="0">
                <a:solidFill>
                  <a:srgbClr val="002060"/>
                </a:solidFill>
              </a:rPr>
              <a:t>However, party seeking discovery by way of a motion to compel or in opposition to a motion for protective order “may well need to make its own showing of many or all of the proportionality factors”.</a:t>
            </a:r>
          </a:p>
          <a:p>
            <a:r>
              <a:rPr lang="en-US" i="1" smtClean="0">
                <a:solidFill>
                  <a:srgbClr val="002060"/>
                </a:solidFill>
              </a:rPr>
              <a:t>See also Wilmington Trust v. AEP</a:t>
            </a:r>
            <a:r>
              <a:rPr lang="en-US" smtClean="0">
                <a:solidFill>
                  <a:srgbClr val="002060"/>
                </a:solidFill>
              </a:rPr>
              <a:t>, 2016 WL 860693 (S.D. Ohio March 7, 2016).</a:t>
            </a:r>
            <a:endParaRPr lang="en-US">
              <a:solidFill>
                <a:srgbClr val="002060"/>
              </a:solidFill>
            </a:endParaRPr>
          </a:p>
        </p:txBody>
      </p:sp>
    </p:spTree>
    <p:extLst>
      <p:ext uri="{BB962C8B-B14F-4D97-AF65-F5344CB8AC3E}">
        <p14:creationId xmlns:p14="http://schemas.microsoft.com/office/powerpoint/2010/main" val="2392766993"/>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1227438" y="790832"/>
            <a:ext cx="9852454" cy="769441"/>
          </a:xfrm>
          <a:prstGeom prst="rect">
            <a:avLst/>
          </a:prstGeom>
          <a:noFill/>
        </p:spPr>
        <p:txBody>
          <a:bodyPr wrap="square" rtlCol="0">
            <a:spAutoFit/>
          </a:bodyPr>
          <a:lstStyle/>
          <a:p>
            <a:r>
              <a:rPr lang="en-US" sz="4400">
                <a:solidFill>
                  <a:srgbClr val="002060"/>
                </a:solidFill>
                <a:latin typeface="Arial" panose="020b0604020202020204" pitchFamily="34" charset="0"/>
                <a:cs typeface="Arial" panose="020b0604020202020204" pitchFamily="34" charset="0"/>
              </a:rPr>
              <a:t>More on Burdens and Initial Showings</a:t>
            </a:r>
            <a:endParaRPr lang="en-US" sz="4400">
              <a:solidFill>
                <a:srgbClr val="002060"/>
              </a:solidFill>
            </a:endParaRPr>
          </a:p>
        </p:txBody>
      </p:sp>
      <p:sp>
        <p:nvSpPr>
          <p:cNvPr id="4" name="TextBox 3"/>
          <p:cNvSpPr txBox="1"/>
          <p:nvPr/>
        </p:nvSpPr>
        <p:spPr>
          <a:xfrm>
            <a:off x="1449859" y="2100649"/>
            <a:ext cx="9457038" cy="3200876"/>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Now more than ever – prove it!</a:t>
            </a:r>
          </a:p>
          <a:p>
            <a:pPr marL="285750" indent="-285750">
              <a:spcAft>
                <a:spcPts val="1200"/>
              </a:spcAft>
              <a:buFont typeface="Arial" panose="020b0604020202020204" pitchFamily="34" charset="0"/>
              <a:buChar char="•"/>
            </a:pPr>
            <a:r>
              <a:rPr lang="en-US" sz="2400" i="1" smtClean="0">
                <a:solidFill>
                  <a:srgbClr val="002060"/>
                </a:solidFill>
                <a:latin typeface="Arial" panose="020b0604020202020204" pitchFamily="34" charset="0"/>
                <a:cs typeface="Arial" panose="020b0604020202020204" pitchFamily="34" charset="0"/>
              </a:rPr>
              <a:t>Pellerin v. Wagner</a:t>
            </a:r>
            <a:r>
              <a:rPr lang="en-US" sz="2400" smtClean="0">
                <a:solidFill>
                  <a:srgbClr val="002060"/>
                </a:solidFill>
                <a:latin typeface="Arial" panose="020b0604020202020204" pitchFamily="34" charset="0"/>
                <a:cs typeface="Arial" panose="020b0604020202020204" pitchFamily="34" charset="0"/>
              </a:rPr>
              <a:t>, 2016 WL 950792 (D. Ariz. March 14, 2106)</a:t>
            </a:r>
          </a:p>
          <a:p>
            <a:pPr marL="285750" indent="-285750">
              <a:spcAft>
                <a:spcPts val="1200"/>
              </a:spcAft>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Statement that request sought information from 180,000 case files not enough to establish as disproportionate</a:t>
            </a:r>
          </a:p>
          <a:p>
            <a:pPr marL="285750" indent="-285750">
              <a:spcAft>
                <a:spcPts val="1200"/>
              </a:spcAft>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No evidence presented as to time required to conduct the review or the actual burden imposed </a:t>
            </a:r>
          </a:p>
          <a:p>
            <a:pPr marL="285750" indent="-285750">
              <a:buFont typeface="Arial" panose="020b0604020202020204" pitchFamily="34" charset="0"/>
              <a:buChar char="•"/>
            </a:pP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1489" y="4595385"/>
            <a:ext cx="1748403" cy="1960969"/>
          </a:xfrm>
          <a:prstGeom prst="rect">
            <a:avLst/>
          </a:prstGeom>
        </p:spPr>
      </p:pic>
    </p:spTree>
    <p:extLst>
      <p:ext uri="{BB962C8B-B14F-4D97-AF65-F5344CB8AC3E}">
        <p14:creationId xmlns:p14="http://schemas.microsoft.com/office/powerpoint/2010/main" val="1232991656"/>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txBox="1"/>
          <p:nvPr/>
        </p:nvSpPr>
        <p:spPr>
          <a:xfrm>
            <a:off x="354228" y="757880"/>
            <a:ext cx="9555892" cy="1120347"/>
          </a:xfrm>
          <a:prstGeom prst="rect">
            <a:avLst/>
          </a:prstGeom>
        </p:spPr>
        <p:txBody>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solidFill>
                  <a:srgbClr val="002060"/>
                </a:solidFill>
                <a:latin typeface="Arial" panose="020b0604020202020204" pitchFamily="34" charset="0"/>
                <a:cs typeface="Arial" panose="020b0604020202020204" pitchFamily="34" charset="0"/>
              </a:rPr>
              <a:t>Other decisions from our local Circuit</a:t>
            </a:r>
            <a:endParaRPr lang="en-US">
              <a:solidFill>
                <a:srgbClr val="002060"/>
              </a:solidFill>
              <a:latin typeface="Arial" panose="020b0604020202020204" pitchFamily="34" charset="0"/>
              <a:cs typeface="Arial" panose="020b0604020202020204" pitchFamily="34" charset="0"/>
            </a:endParaRPr>
          </a:p>
        </p:txBody>
      </p:sp>
      <p:sp>
        <p:nvSpPr>
          <p:cNvPr id="3" name="Content Placeholder 2"/>
          <p:cNvSpPr txBox="1"/>
          <p:nvPr/>
        </p:nvSpPr>
        <p:spPr>
          <a:xfrm>
            <a:off x="818712" y="2222287"/>
            <a:ext cx="10554574" cy="434327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solidFill>
                  <a:srgbClr val="002060"/>
                </a:solidFill>
                <a:latin typeface="Arial" panose="020b0604020202020204" pitchFamily="34" charset="0"/>
                <a:cs typeface="Arial" panose="020b0604020202020204" pitchFamily="34" charset="0"/>
              </a:rPr>
              <a:t>A</a:t>
            </a:r>
            <a:r>
              <a:rPr lang="en-US" sz="2400" smtClean="0">
                <a:solidFill>
                  <a:srgbClr val="002060"/>
                </a:solidFill>
                <a:latin typeface="Arial" panose="020b0604020202020204" pitchFamily="34" charset="0"/>
                <a:cs typeface="Arial" panose="020b0604020202020204" pitchFamily="34" charset="0"/>
              </a:rPr>
              <a:t>lready covered the </a:t>
            </a:r>
            <a:r>
              <a:rPr lang="en-US" sz="2400" i="1" smtClean="0">
                <a:solidFill>
                  <a:srgbClr val="002060"/>
                </a:solidFill>
                <a:latin typeface="Arial" panose="020b0604020202020204" pitchFamily="34" charset="0"/>
                <a:cs typeface="Arial" panose="020b0604020202020204" pitchFamily="34" charset="0"/>
              </a:rPr>
              <a:t>BCBS Antitrust </a:t>
            </a:r>
            <a:r>
              <a:rPr lang="en-US" sz="2400" smtClean="0">
                <a:solidFill>
                  <a:srgbClr val="002060"/>
                </a:solidFill>
                <a:latin typeface="Arial" panose="020b0604020202020204" pitchFamily="34" charset="0"/>
                <a:cs typeface="Arial" panose="020b0604020202020204" pitchFamily="34" charset="0"/>
              </a:rPr>
              <a:t>decision and </a:t>
            </a:r>
            <a:r>
              <a:rPr lang="en-US" sz="2400" i="1" smtClean="0">
                <a:solidFill>
                  <a:srgbClr val="002060"/>
                </a:solidFill>
                <a:latin typeface="Arial" panose="020b0604020202020204" pitchFamily="34" charset="0"/>
                <a:cs typeface="Arial" panose="020b0604020202020204" pitchFamily="34" charset="0"/>
              </a:rPr>
              <a:t>Boeing</a:t>
            </a:r>
            <a:r>
              <a:rPr lang="en-US" sz="2400" smtClean="0">
                <a:solidFill>
                  <a:srgbClr val="002060"/>
                </a:solidFill>
                <a:latin typeface="Arial" panose="020b0604020202020204" pitchFamily="34" charset="0"/>
                <a:cs typeface="Arial" panose="020b0604020202020204" pitchFamily="34" charset="0"/>
              </a:rPr>
              <a:t>, both out of the Northern District of Alabama</a:t>
            </a:r>
          </a:p>
          <a:p>
            <a:r>
              <a:rPr lang="en-US" sz="2400" smtClean="0">
                <a:solidFill>
                  <a:srgbClr val="002060"/>
                </a:solidFill>
                <a:latin typeface="Arial" panose="020b0604020202020204" pitchFamily="34" charset="0"/>
                <a:cs typeface="Arial" panose="020b0604020202020204" pitchFamily="34" charset="0"/>
              </a:rPr>
              <a:t>In February, the Southern District of Florida issued an opinion</a:t>
            </a:r>
          </a:p>
          <a:p>
            <a:r>
              <a:rPr lang="en-US" sz="2400" i="1" smtClean="0">
                <a:solidFill>
                  <a:srgbClr val="002060"/>
                </a:solidFill>
                <a:latin typeface="Arial" panose="020b0604020202020204" pitchFamily="34" charset="0"/>
                <a:cs typeface="Arial" panose="020b0604020202020204" pitchFamily="34" charset="0"/>
              </a:rPr>
              <a:t>O’Boyle v. Sweetapple</a:t>
            </a:r>
            <a:r>
              <a:rPr lang="en-US" sz="2400" smtClean="0">
                <a:solidFill>
                  <a:srgbClr val="002060"/>
                </a:solidFill>
                <a:latin typeface="Arial" panose="020b0604020202020204" pitchFamily="34" charset="0"/>
                <a:cs typeface="Arial" panose="020b0604020202020204" pitchFamily="34" charset="0"/>
              </a:rPr>
              <a:t>, 2016 WL 492655 (S.D. Fla. Feb. 8, 2016)</a:t>
            </a:r>
          </a:p>
          <a:p>
            <a:r>
              <a:rPr lang="en-US" sz="2400">
                <a:solidFill>
                  <a:srgbClr val="002060"/>
                </a:solidFill>
                <a:latin typeface="Arial" panose="020b0604020202020204" pitchFamily="34" charset="0"/>
                <a:cs typeface="Arial" panose="020b0604020202020204" pitchFamily="34" charset="0"/>
              </a:rPr>
              <a:t>O</a:t>
            </a:r>
            <a:r>
              <a:rPr lang="en-US" sz="2400" smtClean="0">
                <a:solidFill>
                  <a:srgbClr val="002060"/>
                </a:solidFill>
                <a:latin typeface="Arial" panose="020b0604020202020204" pitchFamily="34" charset="0"/>
                <a:cs typeface="Arial" panose="020b0604020202020204" pitchFamily="34" charset="0"/>
              </a:rPr>
              <a:t>ffered little guidance</a:t>
            </a:r>
          </a:p>
          <a:p>
            <a:r>
              <a:rPr lang="en-US" sz="2400" smtClean="0">
                <a:solidFill>
                  <a:srgbClr val="002060"/>
                </a:solidFill>
                <a:latin typeface="Arial" panose="020b0604020202020204" pitchFamily="34" charset="0"/>
                <a:cs typeface="Arial" panose="020b0604020202020204" pitchFamily="34" charset="0"/>
              </a:rPr>
              <a:t>Discovery into  allegedly “illegal” background check run by the law firm of Jones Foster, was irrelevant</a:t>
            </a:r>
          </a:p>
          <a:p>
            <a:r>
              <a:rPr lang="en-US" sz="2400">
                <a:solidFill>
                  <a:srgbClr val="002060"/>
                </a:solidFill>
                <a:latin typeface="Arial" panose="020b0604020202020204" pitchFamily="34" charset="0"/>
                <a:cs typeface="Arial" panose="020b0604020202020204" pitchFamily="34" charset="0"/>
              </a:rPr>
              <a:t>C</a:t>
            </a:r>
            <a:r>
              <a:rPr lang="en-US" sz="2400" smtClean="0">
                <a:solidFill>
                  <a:srgbClr val="002060"/>
                </a:solidFill>
                <a:latin typeface="Arial" panose="020b0604020202020204" pitchFamily="34" charset="0"/>
                <a:cs typeface="Arial" panose="020b0604020202020204" pitchFamily="34" charset="0"/>
              </a:rPr>
              <a:t>ourt recited the proportionality standard but did not really analyze </a:t>
            </a:r>
            <a:endParaRPr lang="en-US" sz="2400">
              <a:solidFill>
                <a:srgbClr val="00206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0885" y="447188"/>
            <a:ext cx="1650794" cy="1650794"/>
          </a:xfrm>
          <a:prstGeom prst="rect">
            <a:avLst/>
          </a:prstGeom>
        </p:spPr>
      </p:pic>
    </p:spTree>
    <p:extLst>
      <p:ext uri="{BB962C8B-B14F-4D97-AF65-F5344CB8AC3E}">
        <p14:creationId xmlns:p14="http://schemas.microsoft.com/office/powerpoint/2010/main" val="1667523031"/>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le 1"/>
          <p:cNvSpPr txBox="1"/>
          <p:nvPr/>
        </p:nvSpPr>
        <p:spPr>
          <a:xfrm>
            <a:off x="818712" y="568411"/>
            <a:ext cx="10571998" cy="1425145"/>
          </a:xfrm>
          <a:prstGeom prst="rect">
            <a:avLst/>
          </a:prstGeom>
        </p:spPr>
        <p:txBody>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solidFill>
                  <a:srgbClr val="002060"/>
                </a:solidFill>
                <a:latin typeface="Arial" panose="020b0604020202020204" pitchFamily="34" charset="0"/>
                <a:cs typeface="Arial" panose="020b0604020202020204" pitchFamily="34" charset="0"/>
              </a:rPr>
              <a:t>Last call for the 11</a:t>
            </a:r>
            <a:r>
              <a:rPr lang="en-US" baseline="30000" smtClean="0">
                <a:solidFill>
                  <a:srgbClr val="002060"/>
                </a:solidFill>
                <a:latin typeface="Arial" panose="020b0604020202020204" pitchFamily="34" charset="0"/>
                <a:cs typeface="Arial" panose="020b0604020202020204" pitchFamily="34" charset="0"/>
              </a:rPr>
              <a:t>th</a:t>
            </a:r>
            <a:r>
              <a:rPr lang="en-US" smtClean="0">
                <a:solidFill>
                  <a:srgbClr val="002060"/>
                </a:solidFill>
                <a:latin typeface="Arial" panose="020b0604020202020204" pitchFamily="34" charset="0"/>
                <a:cs typeface="Arial" panose="020b0604020202020204" pitchFamily="34" charset="0"/>
              </a:rPr>
              <a:t> Circuit …</a:t>
            </a:r>
            <a:br>
              <a:rPr lang="en-US" smtClean="0">
                <a:solidFill>
                  <a:srgbClr val="002060"/>
                </a:solidFill>
                <a:latin typeface="Arial" panose="020b0604020202020204" pitchFamily="34" charset="0"/>
                <a:cs typeface="Arial" panose="020b0604020202020204" pitchFamily="34" charset="0"/>
              </a:rPr>
            </a:br>
            <a:r>
              <a:rPr lang="en-US" smtClean="0">
                <a:solidFill>
                  <a:srgbClr val="002060"/>
                </a:solidFill>
                <a:latin typeface="Arial" panose="020b0604020202020204" pitchFamily="34" charset="0"/>
                <a:cs typeface="Arial" panose="020b0604020202020204" pitchFamily="34" charset="0"/>
              </a:rPr>
              <a:t>Anything directly construction related?</a:t>
            </a:r>
            <a:endParaRPr lang="en-US">
              <a:solidFill>
                <a:srgbClr val="002060"/>
              </a:solidFill>
              <a:latin typeface="Arial" panose="020b0604020202020204" pitchFamily="34" charset="0"/>
              <a:cs typeface="Arial" panose="020b0604020202020204" pitchFamily="34" charset="0"/>
            </a:endParaRPr>
          </a:p>
        </p:txBody>
      </p:sp>
      <p:sp>
        <p:nvSpPr>
          <p:cNvPr id="3" name="Content Placeholder 2"/>
          <p:cNvSpPr txBox="1"/>
          <p:nvPr/>
        </p:nvSpPr>
        <p:spPr>
          <a:xfrm>
            <a:off x="818712" y="2222287"/>
            <a:ext cx="10554574" cy="3636511"/>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i="1" smtClean="0">
                <a:solidFill>
                  <a:srgbClr val="002060"/>
                </a:solidFill>
                <a:latin typeface="Arial" panose="020b0604020202020204" pitchFamily="34" charset="0"/>
                <a:cs typeface="Arial" panose="020b0604020202020204" pitchFamily="34" charset="0"/>
              </a:rPr>
              <a:t>Steel Erectors v. AIM Steel International</a:t>
            </a:r>
            <a:r>
              <a:rPr lang="en-US" sz="2400" smtClean="0">
                <a:solidFill>
                  <a:srgbClr val="002060"/>
                </a:solidFill>
                <a:latin typeface="Arial" panose="020b0604020202020204" pitchFamily="34" charset="0"/>
                <a:cs typeface="Arial" panose="020b0604020202020204" pitchFamily="34" charset="0"/>
              </a:rPr>
              <a:t>, 93 Fed. R. Serv. 3d  786 (S.D. Ga. 2016)</a:t>
            </a:r>
          </a:p>
          <a:p>
            <a:r>
              <a:rPr lang="en-US" sz="2400" smtClean="0">
                <a:solidFill>
                  <a:srgbClr val="002060"/>
                </a:solidFill>
                <a:latin typeface="Arial" panose="020b0604020202020204" pitchFamily="34" charset="0"/>
                <a:cs typeface="Arial" panose="020b0604020202020204" pitchFamily="34" charset="0"/>
              </a:rPr>
              <a:t>Subcontractor brought suit alleging that contractor failed to pay.</a:t>
            </a:r>
          </a:p>
          <a:p>
            <a:r>
              <a:rPr lang="en-US" sz="2400">
                <a:solidFill>
                  <a:srgbClr val="002060"/>
                </a:solidFill>
                <a:latin typeface="Arial" panose="020b0604020202020204" pitchFamily="34" charset="0"/>
                <a:cs typeface="Arial" panose="020b0604020202020204" pitchFamily="34" charset="0"/>
              </a:rPr>
              <a:t>I</a:t>
            </a:r>
            <a:r>
              <a:rPr lang="en-US" sz="2400" smtClean="0">
                <a:solidFill>
                  <a:srgbClr val="002060"/>
                </a:solidFill>
                <a:latin typeface="Arial" panose="020b0604020202020204" pitchFamily="34" charset="0"/>
                <a:cs typeface="Arial" panose="020b0604020202020204" pitchFamily="34" charset="0"/>
              </a:rPr>
              <a:t>nterrogatories sought information about the contractor’s foreign parent. </a:t>
            </a:r>
          </a:p>
          <a:p>
            <a:r>
              <a:rPr lang="en-US" sz="2400" smtClean="0">
                <a:solidFill>
                  <a:srgbClr val="002060"/>
                </a:solidFill>
                <a:latin typeface="Arial" panose="020b0604020202020204" pitchFamily="34" charset="0"/>
                <a:cs typeface="Arial" panose="020b0604020202020204" pitchFamily="34" charset="0"/>
              </a:rPr>
              <a:t>The court denied the motion to compel, noting that the contractor had provided sworn responses stating that the parent had no involvement.</a:t>
            </a:r>
          </a:p>
          <a:p>
            <a:r>
              <a:rPr lang="en-US" sz="2400">
                <a:solidFill>
                  <a:srgbClr val="002060"/>
                </a:solidFill>
                <a:latin typeface="Arial" panose="020b0604020202020204" pitchFamily="34" charset="0"/>
                <a:cs typeface="Arial" panose="020b0604020202020204" pitchFamily="34" charset="0"/>
              </a:rPr>
              <a:t>N</a:t>
            </a:r>
            <a:r>
              <a:rPr lang="en-US" sz="2400" smtClean="0">
                <a:solidFill>
                  <a:srgbClr val="002060"/>
                </a:solidFill>
                <a:latin typeface="Arial" panose="020b0604020202020204" pitchFamily="34" charset="0"/>
                <a:cs typeface="Arial" panose="020b0604020202020204" pitchFamily="34" charset="0"/>
              </a:rPr>
              <a:t>ot a “shred of evidence” that the parent’s financial condition played a part in the non-payment.</a:t>
            </a:r>
          </a:p>
          <a:p>
            <a:r>
              <a:rPr lang="en-US" sz="2400">
                <a:solidFill>
                  <a:srgbClr val="002060"/>
                </a:solidFill>
                <a:latin typeface="Arial" panose="020b0604020202020204" pitchFamily="34" charset="0"/>
                <a:cs typeface="Arial" panose="020b0604020202020204" pitchFamily="34" charset="0"/>
              </a:rPr>
              <a:t>T</a:t>
            </a:r>
            <a:r>
              <a:rPr lang="en-US" sz="2400" smtClean="0">
                <a:solidFill>
                  <a:srgbClr val="002060"/>
                </a:solidFill>
                <a:latin typeface="Arial" panose="020b0604020202020204" pitchFamily="34" charset="0"/>
                <a:cs typeface="Arial" panose="020b0604020202020204" pitchFamily="34" charset="0"/>
              </a:rPr>
              <a:t>he burdens imposed by complex international discovery governed by treaties would be disproportionate to the minimal benefits of the discovery.</a:t>
            </a:r>
            <a:endParaRPr lang="en-US" sz="240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2814858"/>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988238" y="881600"/>
            <a:ext cx="10305535" cy="769441"/>
          </a:xfrm>
          <a:prstGeom prst="rect">
            <a:avLst/>
          </a:prstGeom>
          <a:noFill/>
        </p:spPr>
        <p:txBody>
          <a:bodyPr wrap="square" rtlCol="0">
            <a:spAutoFit/>
          </a:bodyPr>
          <a:lstStyle/>
          <a:p>
            <a:r>
              <a:rPr lang="en-US" sz="4400" smtClean="0">
                <a:solidFill>
                  <a:srgbClr val="002060"/>
                </a:solidFill>
                <a:latin typeface="Arial" panose="020b0604020202020204" pitchFamily="34" charset="0"/>
                <a:cs typeface="Arial" panose="020b0604020202020204" pitchFamily="34" charset="0"/>
              </a:rPr>
              <a:t>Takeaways and Practice Pointers</a:t>
            </a:r>
            <a:endParaRPr lang="en-US" sz="4400">
              <a:solidFill>
                <a:srgbClr val="002060"/>
              </a:solidFill>
              <a:latin typeface="Arial" panose="020b0604020202020204" pitchFamily="34" charset="0"/>
              <a:cs typeface="Arial" panose="020b0604020202020204" pitchFamily="34" charset="0"/>
            </a:endParaRPr>
          </a:p>
        </p:txBody>
      </p:sp>
      <p:sp>
        <p:nvSpPr>
          <p:cNvPr id="3" name="TextBox 2"/>
          <p:cNvSpPr txBox="1"/>
          <p:nvPr/>
        </p:nvSpPr>
        <p:spPr>
          <a:xfrm>
            <a:off x="988238" y="2390862"/>
            <a:ext cx="10035424" cy="3416320"/>
          </a:xfrm>
          <a:prstGeom prst="rect">
            <a:avLst/>
          </a:prstGeom>
          <a:noFill/>
        </p:spPr>
        <p:txBody>
          <a:bodyPr wrap="square" rtlCol="0">
            <a:spAutoFit/>
          </a:bodyPr>
          <a:lstStyle/>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Harvest the Committee Notes for arguments </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“Old” case law is still relevant</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Go through all the factors</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Don’t just say it, offer proof of your proportionality position</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Courts can be swayed by “mounds” of prior discovery </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Courts can also be swayed by efforts to narrow the discovery </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Be ready for the court to “split the baby” and create proportionality </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Proportional does not mean equal between the parties </a:t>
            </a:r>
          </a:p>
          <a:p>
            <a:pPr marL="342900" indent="-342900">
              <a:buFont typeface="Arial" panose="020b0604020202020204" pitchFamily="34" charset="0"/>
              <a:buChar char="•"/>
            </a:pPr>
            <a:r>
              <a:rPr lang="en-US" sz="2400" smtClean="0">
                <a:solidFill>
                  <a:srgbClr val="00206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57222191"/>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TextBox 4"/>
          <p:cNvSpPr txBox="1"/>
          <p:nvPr/>
        </p:nvSpPr>
        <p:spPr>
          <a:xfrm>
            <a:off x="0" y="5478634"/>
            <a:ext cx="12191999" cy="769441"/>
          </a:xfrm>
          <a:prstGeom prst="rect">
            <a:avLst/>
          </a:prstGeom>
          <a:noFill/>
        </p:spPr>
        <p:txBody>
          <a:bodyPr wrap="square" rtlCol="0">
            <a:spAutoFit/>
          </a:bodyPr>
          <a:lstStyle/>
          <a:p>
            <a:pPr algn="ctr"/>
            <a:r>
              <a:rPr lang="en-US" sz="4400" smtClean="0">
                <a:solidFill>
                  <a:srgbClr val="7299CE"/>
                </a:solidFill>
                <a:latin typeface="Lato" panose="020f0502020204030203" pitchFamily="34" charset="0"/>
                <a:cs typeface="Lato" panose="020f0502020204030203" pitchFamily="34" charset="0"/>
              </a:rPr>
              <a:t>www.boydjen.com</a:t>
            </a:r>
            <a:endParaRPr lang="en-US" sz="3600">
              <a:solidFill>
                <a:srgbClr val="7299CE"/>
              </a:solidFill>
              <a:latin typeface="Lato" panose="020f0502020204030203" pitchFamily="34" charset="0"/>
              <a:cs typeface="Lato" panose="020f0502020204030203"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4258" y="6366091"/>
            <a:ext cx="5365713" cy="44046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699" y="1691299"/>
            <a:ext cx="10488829" cy="1377967"/>
          </a:xfrm>
          <a:prstGeom prst="rect">
            <a:avLst/>
          </a:prstGeom>
        </p:spPr>
      </p:pic>
      <p:grpSp>
        <p:nvGrpSpPr>
          <p:cNvPr id="24" name="Group 23"/>
          <p:cNvGrpSpPr/>
          <p:nvPr/>
        </p:nvGrpSpPr>
        <p:grpSpPr>
          <a:xfrm>
            <a:off x="2282677" y="3219297"/>
            <a:ext cx="7626647" cy="2296818"/>
            <a:chOff x="1970404" y="3219297"/>
            <a:chExt cx="7626647" cy="2296818"/>
          </a:xfrm>
        </p:grpSpPr>
        <p:grpSp>
          <p:nvGrpSpPr>
            <p:cNvPr id="23" name="Group 22"/>
            <p:cNvGrpSpPr/>
            <p:nvPr/>
          </p:nvGrpSpPr>
          <p:grpSpPr>
            <a:xfrm>
              <a:off x="1970404" y="3220737"/>
              <a:ext cx="2561559" cy="2293938"/>
              <a:chOff x="1018296" y="3222066"/>
              <a:chExt cx="2561559" cy="2293938"/>
            </a:xfrm>
          </p:grpSpPr>
          <p:pic>
            <p:nvPicPr>
              <p:cNvPr id="12" name="Picture 11"/>
              <p:cNvPicPr>
                <a:picLocks noChangeAspect="1"/>
              </p:cNvPicPr>
              <p:nvPr/>
            </p:nvPicPr>
            <p:blipFill>
              <a:blip r:embed="rId5"/>
              <a:srcRect l="27864" t="12925" r="34902" b="22478"/>
              <a:stretch>
                <a:fillRect/>
              </a:stretch>
            </p:blipFill>
            <p:spPr>
              <a:xfrm>
                <a:off x="1778349" y="3222066"/>
                <a:ext cx="1041452" cy="1464751"/>
              </a:xfrm>
              <a:prstGeom prst="rect">
                <a:avLst/>
              </a:prstGeom>
            </p:spPr>
          </p:pic>
          <p:sp>
            <p:nvSpPr>
              <p:cNvPr id="16" name="TextBox 15"/>
              <p:cNvSpPr txBox="1"/>
              <p:nvPr/>
            </p:nvSpPr>
            <p:spPr>
              <a:xfrm>
                <a:off x="1018296" y="4685007"/>
                <a:ext cx="2561559" cy="830997"/>
              </a:xfrm>
              <a:prstGeom prst="rect">
                <a:avLst/>
              </a:prstGeom>
              <a:noFill/>
            </p:spPr>
            <p:txBody>
              <a:bodyPr wrap="square" rtlCol="0">
                <a:spAutoFit/>
              </a:bodyPr>
              <a:lstStyle/>
              <a:p>
                <a:pPr algn="ctr"/>
                <a:r>
                  <a:rPr lang="en-US" sz="1600" smtClean="0">
                    <a:solidFill>
                      <a:srgbClr val="444B68"/>
                    </a:solidFill>
                    <a:latin typeface="Lato" panose="020f0502020204030203" pitchFamily="34" charset="0"/>
                    <a:cs typeface="Lato" panose="020f0502020204030203" pitchFamily="34" charset="0"/>
                  </a:rPr>
                  <a:t>Andrew Abramovich</a:t>
                </a:r>
              </a:p>
              <a:p>
                <a:pPr algn="ctr"/>
                <a:r>
                  <a:rPr lang="en-US" sz="1600" smtClean="0">
                    <a:solidFill>
                      <a:srgbClr val="444B68"/>
                    </a:solidFill>
                    <a:latin typeface="Lato" panose="020f0502020204030203" pitchFamily="34" charset="0"/>
                    <a:cs typeface="Lato" panose="020f0502020204030203" pitchFamily="34" charset="0"/>
                  </a:rPr>
                  <a:t>(904) 353-0939</a:t>
                </a:r>
              </a:p>
              <a:p>
                <a:pPr algn="ctr"/>
                <a:r>
                  <a:rPr lang="en-US" sz="1600" smtClean="0">
                    <a:solidFill>
                      <a:srgbClr val="444B68"/>
                    </a:solidFill>
                    <a:latin typeface="Lato" panose="020f0502020204030203" pitchFamily="34" charset="0"/>
                    <a:cs typeface="Lato" panose="020f0502020204030203" pitchFamily="34" charset="0"/>
                  </a:rPr>
                  <a:t>aabramovich@boydjen.com</a:t>
                </a:r>
                <a:endParaRPr lang="en-US" sz="1050">
                  <a:solidFill>
                    <a:srgbClr val="444B68"/>
                  </a:solidFill>
                  <a:latin typeface="Lato" panose="020f0502020204030203" pitchFamily="34" charset="0"/>
                  <a:cs typeface="Lato" panose="020f0502020204030203" pitchFamily="34" charset="0"/>
                </a:endParaRPr>
              </a:p>
            </p:txBody>
          </p:sp>
        </p:grpSp>
        <p:grpSp>
          <p:nvGrpSpPr>
            <p:cNvPr id="21" name="Group 20"/>
            <p:cNvGrpSpPr/>
            <p:nvPr/>
          </p:nvGrpSpPr>
          <p:grpSpPr>
            <a:xfrm>
              <a:off x="4502948" y="3221495"/>
              <a:ext cx="2561559" cy="2292422"/>
              <a:chOff x="4826333" y="3223244"/>
              <a:chExt cx="2561559" cy="2292422"/>
            </a:xfrm>
          </p:grpSpPr>
          <p:pic>
            <p:nvPicPr>
              <p:cNvPr id="14" name="Picture 13"/>
              <p:cNvPicPr>
                <a:picLocks noChangeAspect="1"/>
              </p:cNvPicPr>
              <p:nvPr/>
            </p:nvPicPr>
            <p:blipFill>
              <a:blip r:embed="rId6"/>
              <a:srcRect l="30758" t="11955" r="37136" b="41067"/>
              <a:stretch>
                <a:fillRect/>
              </a:stretch>
            </p:blipFill>
            <p:spPr>
              <a:xfrm>
                <a:off x="5584009" y="3223244"/>
                <a:ext cx="1046206" cy="1463911"/>
              </a:xfrm>
              <a:prstGeom prst="rect">
                <a:avLst/>
              </a:prstGeom>
            </p:spPr>
          </p:pic>
          <p:sp>
            <p:nvSpPr>
              <p:cNvPr id="17" name="TextBox 16"/>
              <p:cNvSpPr txBox="1"/>
              <p:nvPr/>
            </p:nvSpPr>
            <p:spPr>
              <a:xfrm>
                <a:off x="4826333" y="4684669"/>
                <a:ext cx="2561559" cy="830997"/>
              </a:xfrm>
              <a:prstGeom prst="rect">
                <a:avLst/>
              </a:prstGeom>
              <a:noFill/>
            </p:spPr>
            <p:txBody>
              <a:bodyPr wrap="square" rtlCol="0">
                <a:spAutoFit/>
              </a:bodyPr>
              <a:lstStyle/>
              <a:p>
                <a:pPr algn="ctr"/>
                <a:r>
                  <a:rPr lang="en-US" sz="1600" smtClean="0">
                    <a:solidFill>
                      <a:srgbClr val="444B68"/>
                    </a:solidFill>
                    <a:latin typeface="Lato" panose="020f0502020204030203" pitchFamily="34" charset="0"/>
                    <a:cs typeface="Lato" panose="020f0502020204030203" pitchFamily="34" charset="0"/>
                  </a:rPr>
                  <a:t>Kansas R. Gooden</a:t>
                </a:r>
              </a:p>
              <a:p>
                <a:pPr algn="ctr"/>
                <a:r>
                  <a:rPr lang="en-US" sz="1600" smtClean="0">
                    <a:solidFill>
                      <a:srgbClr val="444B68"/>
                    </a:solidFill>
                    <a:latin typeface="Lato" panose="020f0502020204030203" pitchFamily="34" charset="0"/>
                    <a:cs typeface="Lato" panose="020f0502020204030203" pitchFamily="34" charset="0"/>
                  </a:rPr>
                  <a:t>(904) 493-3755</a:t>
                </a:r>
              </a:p>
              <a:p>
                <a:pPr algn="ctr"/>
                <a:r>
                  <a:rPr lang="en-US" sz="1600" smtClean="0">
                    <a:solidFill>
                      <a:srgbClr val="444B68"/>
                    </a:solidFill>
                    <a:latin typeface="Lato" panose="020f0502020204030203" pitchFamily="34" charset="0"/>
                    <a:cs typeface="Lato" panose="020f0502020204030203" pitchFamily="34" charset="0"/>
                  </a:rPr>
                  <a:t>kgooden@boydjen.com</a:t>
                </a:r>
                <a:endParaRPr lang="en-US" sz="1050">
                  <a:solidFill>
                    <a:srgbClr val="444B68"/>
                  </a:solidFill>
                  <a:latin typeface="Lato" panose="020f0502020204030203" pitchFamily="34" charset="0"/>
                  <a:cs typeface="Lato" panose="020f0502020204030203" pitchFamily="34" charset="0"/>
                </a:endParaRPr>
              </a:p>
            </p:txBody>
          </p:sp>
        </p:grpSp>
        <p:grpSp>
          <p:nvGrpSpPr>
            <p:cNvPr id="22" name="Group 21"/>
            <p:cNvGrpSpPr/>
            <p:nvPr/>
          </p:nvGrpSpPr>
          <p:grpSpPr>
            <a:xfrm>
              <a:off x="7035492" y="3219297"/>
              <a:ext cx="2561559" cy="2296818"/>
              <a:chOff x="7035492" y="3219297"/>
              <a:chExt cx="2561559" cy="2296818"/>
            </a:xfrm>
          </p:grpSpPr>
          <p:pic>
            <p:nvPicPr>
              <p:cNvPr id="13" name="Picture 12"/>
              <p:cNvPicPr>
                <a:picLocks noChangeAspect="1"/>
              </p:cNvPicPr>
              <p:nvPr/>
            </p:nvPicPr>
            <p:blipFill>
              <a:blip r:embed="rId7"/>
              <a:srcRect l="24225" t="10691" r="30790" b="31951"/>
              <a:stretch>
                <a:fillRect/>
              </a:stretch>
            </p:blipFill>
            <p:spPr>
              <a:xfrm>
                <a:off x="7795545" y="3219297"/>
                <a:ext cx="1041452" cy="1456394"/>
              </a:xfrm>
              <a:prstGeom prst="rect">
                <a:avLst/>
              </a:prstGeom>
            </p:spPr>
          </p:pic>
          <p:sp>
            <p:nvSpPr>
              <p:cNvPr id="18" name="TextBox 17"/>
              <p:cNvSpPr txBox="1"/>
              <p:nvPr/>
            </p:nvSpPr>
            <p:spPr>
              <a:xfrm>
                <a:off x="7035492" y="4685118"/>
                <a:ext cx="2561559" cy="830997"/>
              </a:xfrm>
              <a:prstGeom prst="rect">
                <a:avLst/>
              </a:prstGeom>
              <a:noFill/>
            </p:spPr>
            <p:txBody>
              <a:bodyPr wrap="square" rtlCol="0">
                <a:spAutoFit/>
              </a:bodyPr>
              <a:lstStyle/>
              <a:p>
                <a:pPr algn="ctr"/>
                <a:r>
                  <a:rPr lang="en-US" sz="1600" smtClean="0">
                    <a:solidFill>
                      <a:srgbClr val="444B68"/>
                    </a:solidFill>
                    <a:latin typeface="Lato" panose="020f0502020204030203" pitchFamily="34" charset="0"/>
                    <a:cs typeface="Lato" panose="020f0502020204030203" pitchFamily="34" charset="0"/>
                  </a:rPr>
                  <a:t>Randy R. Dow</a:t>
                </a:r>
              </a:p>
              <a:p>
                <a:pPr algn="ctr"/>
                <a:r>
                  <a:rPr lang="en-US" sz="1600" smtClean="0">
                    <a:solidFill>
                      <a:srgbClr val="444B68"/>
                    </a:solidFill>
                    <a:latin typeface="Lato" panose="020f0502020204030203" pitchFamily="34" charset="0"/>
                    <a:cs typeface="Lato" panose="020f0502020204030203" pitchFamily="34" charset="0"/>
                  </a:rPr>
                  <a:t>(954) 334-5597</a:t>
                </a:r>
              </a:p>
              <a:p>
                <a:pPr algn="ctr"/>
                <a:r>
                  <a:rPr lang="en-US" sz="1600" smtClean="0">
                    <a:solidFill>
                      <a:srgbClr val="444B68"/>
                    </a:solidFill>
                    <a:latin typeface="Lato" panose="020f0502020204030203" pitchFamily="34" charset="0"/>
                    <a:cs typeface="Lato" panose="020f0502020204030203" pitchFamily="34" charset="0"/>
                  </a:rPr>
                  <a:t>rdow@boydjen.com</a:t>
                </a:r>
                <a:endParaRPr lang="en-US" sz="1050">
                  <a:solidFill>
                    <a:srgbClr val="444B68"/>
                  </a:solidFill>
                  <a:latin typeface="Lato" panose="020f0502020204030203" pitchFamily="34" charset="0"/>
                  <a:cs typeface="Lato" panose="020f0502020204030203" pitchFamily="34" charset="0"/>
                </a:endParaRPr>
              </a:p>
            </p:txBody>
          </p:sp>
        </p:grpSp>
      </p:grpSp>
    </p:spTree>
    <p:extLst>
      <p:ext uri="{BB962C8B-B14F-4D97-AF65-F5344CB8AC3E}">
        <p14:creationId xmlns:p14="http://schemas.microsoft.com/office/powerpoint/2010/main" val="4020289197"/>
      </p:ext>
    </p:extLst>
  </p:cSld>
  <p:clrMapOvr>
    <a:masterClrMapping/>
  </p:clrMapOvr>
  <p:transition/>
  <p:timing/>
</p:sld>
</file>

<file path=ppt/tags/tag1.xml><?xml version="1.0" encoding="utf-8"?>
<p:tagLst xmlns:p="http://schemas.openxmlformats.org/presentationml/2006/main">
  <p:tag name="AS_NET" val="4.0.30319.34209"/>
  <p:tag name="AS_OS" val="Microsoft Windows NT 6.2.9200.0"/>
  <p:tag name="AS_RELEASE_DATE" val="2015.08.28"/>
  <p:tag name="AS_TITLE" val="Aspose.Slides for .NET 4.0"/>
  <p:tag name="AS_VERSION" val="15.7.0.0"/>
</p:tagLst>
</file>

<file path=ppt/theme/theme1.xml><?xml version="1.0" encoding="utf-8"?>
<a:theme xmlns:r="http://schemas.openxmlformats.org/officeDocument/2006/relationships"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Lst>
    <a:ext uri="{05A4C25C-085E-4340-85A3-A5531E510DB2}">
      <thm15:themeFamily xmlns:thm15="http://schemas.microsoft.com/office/thememl/2012/main" name="01744417.potx" id="{AD12371E-8FF0-4C40-B218-52F994FBC60D}" vid="{12090C52-848F-4948-96FB-DE73BE060076}"/>
    </a:ext>
  </a:extLst>
</a:theme>
</file>

<file path=ppt/theme/theme2.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Template/>
  <Manager/>
  <Company/>
  <PresentationFormat>Widescreen</PresentationFormat>
  <SharedDoc>0</SharedDoc>
  <Application>Aspose.Slides for .NET</Application>
  <AppVersion>15.0700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1601-01-01T00:00:00.000</cp:lastPrinted>
  <dcterms:created xsi:type="dcterms:W3CDTF">1601-01-01T00:00:00Z</dcterms:created>
  <dcterms:modified xsi:type="dcterms:W3CDTF">1601-01-01T00:00:00Z</dcterms:modified>
</cp:coreProperties>
</file>