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5.7.0.0-->
<p:presentation xmlns:r="http://schemas.openxmlformats.org/officeDocument/2006/relationships" xmlns:a="http://schemas.openxmlformats.org/drawingml/2006/main" xmlns:p="http://schemas.openxmlformats.org/presentationml/2006/main" removePersonalInfoOnSave="1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4"/>
    <p:sldId id="294" r:id="rId5"/>
    <p:sldId id="286" r:id="rId6"/>
    <p:sldId id="279" r:id="rId7"/>
    <p:sldId id="257" r:id="rId8"/>
    <p:sldId id="271" r:id="rId9"/>
    <p:sldId id="260" r:id="rId10"/>
    <p:sldId id="263" r:id="rId11"/>
    <p:sldId id="293" r:id="rId12"/>
    <p:sldId id="264" r:id="rId13"/>
    <p:sldId id="272" r:id="rId14"/>
    <p:sldId id="265" r:id="rId15"/>
    <p:sldId id="300" r:id="rId16"/>
    <p:sldId id="273" r:id="rId17"/>
    <p:sldId id="266" r:id="rId18"/>
    <p:sldId id="274" r:id="rId19"/>
    <p:sldId id="277" r:id="rId20"/>
    <p:sldId id="295" r:id="rId21"/>
    <p:sldId id="289" r:id="rId22"/>
    <p:sldId id="290" r:id="rId23"/>
    <p:sldId id="291" r:id="rId24"/>
    <p:sldId id="292" r:id="rId25"/>
    <p:sldId id="261" r:id="rId26"/>
    <p:sldId id="278" r:id="rId27"/>
    <p:sldId id="262" r:id="rId28"/>
    <p:sldId id="296" r:id="rId29"/>
    <p:sldId id="298" r:id="rId30"/>
    <p:sldId id="297" r:id="rId31"/>
    <p:sldId id="282" r:id="rId32"/>
    <p:sldId id="299" r:id="rId33"/>
    <p:sldId id="270" r:id="rId34"/>
    <p:sldId id="283" r:id="rId35"/>
    <p:sldId id="284" r:id="rId36"/>
    <p:sldId id="303" r:id="rId37"/>
    <p:sldId id="304" r:id="rId38"/>
    <p:sldId id="288" r:id="rId39"/>
    <p:sldId id="301" r:id="rId40"/>
    <p:sldId id="302" r:id="rId41"/>
    <p:sldId id="258" r:id="rId42"/>
  </p:sldIdLst>
  <p:sldSz cx="12192000" cy="6858000"/>
  <p:notesSz cx="6980238" cy="91440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425B"/>
    <a:srgbClr val="444B68"/>
    <a:srgbClr val="445C7C"/>
    <a:srgbClr val="415A7F"/>
    <a:srgbClr val="7299CE"/>
    <a:srgbClr val="808FBE"/>
    <a:srgbClr val="7181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0" d="100"/>
          <a:sy n="0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handoutMaster" Target="handoutMasters/handoutMaster1.xml" /><Relationship Id="rId30" Type="http://schemas.openxmlformats.org/officeDocument/2006/relationships/slide" Target="slides/slide27.xml" /><Relationship Id="rId31" Type="http://schemas.openxmlformats.org/officeDocument/2006/relationships/slide" Target="slides/slide28.xml" /><Relationship Id="rId32" Type="http://schemas.openxmlformats.org/officeDocument/2006/relationships/slide" Target="slides/slide29.xml" /><Relationship Id="rId33" Type="http://schemas.openxmlformats.org/officeDocument/2006/relationships/slide" Target="slides/slide30.xml" /><Relationship Id="rId34" Type="http://schemas.openxmlformats.org/officeDocument/2006/relationships/slide" Target="slides/slide31.xml" /><Relationship Id="rId35" Type="http://schemas.openxmlformats.org/officeDocument/2006/relationships/slide" Target="slides/slide32.xml" /><Relationship Id="rId36" Type="http://schemas.openxmlformats.org/officeDocument/2006/relationships/slide" Target="slides/slide33.xml" /><Relationship Id="rId37" Type="http://schemas.openxmlformats.org/officeDocument/2006/relationships/slide" Target="slides/slide34.xml" /><Relationship Id="rId38" Type="http://schemas.openxmlformats.org/officeDocument/2006/relationships/slide" Target="slides/slide35.xml" /><Relationship Id="rId39" Type="http://schemas.openxmlformats.org/officeDocument/2006/relationships/slide" Target="slides/slide36.xml" /><Relationship Id="rId4" Type="http://schemas.openxmlformats.org/officeDocument/2006/relationships/slide" Target="slides/slide1.xml" /><Relationship Id="rId40" Type="http://schemas.openxmlformats.org/officeDocument/2006/relationships/slide" Target="slides/slide37.xml" /><Relationship Id="rId41" Type="http://schemas.openxmlformats.org/officeDocument/2006/relationships/slide" Target="slides/slide38.xml" /><Relationship Id="rId42" Type="http://schemas.openxmlformats.org/officeDocument/2006/relationships/slide" Target="slides/slide39.xml" /><Relationship Id="rId43" Type="http://schemas.openxmlformats.org/officeDocument/2006/relationships/tags" Target="tags/tag85.xml" /><Relationship Id="rId44" Type="http://schemas.openxmlformats.org/officeDocument/2006/relationships/presProps" Target="presProps.xml" /><Relationship Id="rId45" Type="http://schemas.openxmlformats.org/officeDocument/2006/relationships/viewProps" Target="viewProps.xml" /><Relationship Id="rId46" Type="http://schemas.openxmlformats.org/officeDocument/2006/relationships/theme" Target="theme/theme1.xml" /><Relationship Id="rId47" Type="http://schemas.openxmlformats.org/officeDocument/2006/relationships/tableStyles" Target="tableStyles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18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4464" y="0"/>
            <a:ext cx="3024187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8EE12-58E5-486E-AD59-8FAA79C9E976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5"/>
            <a:ext cx="302418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4464" y="8685215"/>
            <a:ext cx="3024187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72595-79AE-4D8C-BD59-69CCF44B7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67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18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4463" y="0"/>
            <a:ext cx="3024187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314D6-FF1B-413E-93F9-32D23CCD52BD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6125" y="1143000"/>
            <a:ext cx="548798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0550"/>
            <a:ext cx="5583238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302418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4463" y="8685213"/>
            <a:ext cx="3024187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E4521-235C-4F43-8DB5-A41B6EB90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0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3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.xml" /><Relationship Id="rId4" Type="http://schemas.openxmlformats.org/officeDocument/2006/relationships/tags" Target="../tags/tag6.xml" /><Relationship Id="rId5" Type="http://schemas.openxmlformats.org/officeDocument/2006/relationships/tags" Target="../tags/tag7.xml" /><Relationship Id="rId6" Type="http://schemas.openxmlformats.org/officeDocument/2006/relationships/tags" Target="../tags/tag8.xml" /></Relationships>
</file>

<file path=ppt/notesSlides/_rels/notesSlide3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2.xml" /><Relationship Id="rId4" Type="http://schemas.openxmlformats.org/officeDocument/2006/relationships/tags" Target="../tags/tag13.xml" /><Relationship Id="rId5" Type="http://schemas.openxmlformats.org/officeDocument/2006/relationships/tags" Target="../tags/tag14.xml" /><Relationship Id="rId6" Type="http://schemas.openxmlformats.org/officeDocument/2006/relationships/tags" Target="../tags/tag15.xml" /></Relationships>
</file>

<file path=ppt/notesSlides/_rels/notesSlide3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9.xml" /><Relationship Id="rId4" Type="http://schemas.openxmlformats.org/officeDocument/2006/relationships/tags" Target="../tags/tag20.xml" /><Relationship Id="rId5" Type="http://schemas.openxmlformats.org/officeDocument/2006/relationships/tags" Target="../tags/tag21.xml" /><Relationship Id="rId6" Type="http://schemas.openxmlformats.org/officeDocument/2006/relationships/tags" Target="../tags/tag22.xml" /></Relationships>
</file>

<file path=ppt/notesSlides/_rels/notesSlide3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tags" Target="../tags/tag29.xml" /><Relationship Id="rId6" Type="http://schemas.openxmlformats.org/officeDocument/2006/relationships/tags" Target="../tags/tag30.xml" /></Relationships>
</file>

<file path=ppt/notesSlides/_rels/notesSlide3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4.xml" /><Relationship Id="rId4" Type="http://schemas.openxmlformats.org/officeDocument/2006/relationships/tags" Target="../tags/tag35.xml" /><Relationship Id="rId5" Type="http://schemas.openxmlformats.org/officeDocument/2006/relationships/tags" Target="../tags/tag36.xml" /><Relationship Id="rId6" Type="http://schemas.openxmlformats.org/officeDocument/2006/relationships/tags" Target="../tags/tag37.xml" /></Relationships>
</file>

<file path=ppt/notesSlides/_rels/notesSlide3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1.xml" /><Relationship Id="rId4" Type="http://schemas.openxmlformats.org/officeDocument/2006/relationships/tags" Target="../tags/tag42.xml" /><Relationship Id="rId5" Type="http://schemas.openxmlformats.org/officeDocument/2006/relationships/tags" Target="../tags/tag43.xml" /><Relationship Id="rId6" Type="http://schemas.openxmlformats.org/officeDocument/2006/relationships/tags" Target="../tags/tag44.xml" /></Relationships>
</file>

<file path=ppt/notesSlides/_rels/notesSlide3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8.xml" /><Relationship Id="rId4" Type="http://schemas.openxmlformats.org/officeDocument/2006/relationships/tags" Target="../tags/tag49.xml" /><Relationship Id="rId5" Type="http://schemas.openxmlformats.org/officeDocument/2006/relationships/tags" Target="../tags/tag50.xml" /><Relationship Id="rId6" Type="http://schemas.openxmlformats.org/officeDocument/2006/relationships/tags" Target="../tags/tag51.xml" /></Relationships>
</file>

<file path=ppt/notesSlides/_rels/notesSlide3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/Relationships>
</file>

<file path=ppt/notesSlides/_rels/notesSlide3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66.xml" /><Relationship Id="rId4" Type="http://schemas.openxmlformats.org/officeDocument/2006/relationships/tags" Target="../tags/tag67.xml" /><Relationship Id="rId5" Type="http://schemas.openxmlformats.org/officeDocument/2006/relationships/tags" Target="../tags/tag68.xml" /><Relationship Id="rId6" Type="http://schemas.openxmlformats.org/officeDocument/2006/relationships/tags" Target="../tags/tag69.xml" /></Relationships>
</file>

<file path=ppt/notesSlides/_rels/notesSlide3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74.xml" /><Relationship Id="rId4" Type="http://schemas.openxmlformats.org/officeDocument/2006/relationships/tags" Target="../tags/tag75.xml" /><Relationship Id="rId5" Type="http://schemas.openxmlformats.org/officeDocument/2006/relationships/tags" Target="../tags/tag76.xml" /><Relationship Id="rId6" Type="http://schemas.openxmlformats.org/officeDocument/2006/relationships/tags" Target="../tags/tag77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097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81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16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08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61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95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82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33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30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86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14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292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40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29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12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58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13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38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16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456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845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110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477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171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818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68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452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480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540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59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703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918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971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009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584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486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025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295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A89E4521-235C-4F43-8DB5-A41B6EB9099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73733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8361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95176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80083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03336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122900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090817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99431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63522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50252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35274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9470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gradFill flip="none" rotWithShape="1">
          <a:gsLst>
            <a:gs pos="5000">
              <a:srgbClr val="8FA6D7"/>
            </a:gs>
            <a:gs pos="1000">
              <a:srgbClr val="808FBE"/>
            </a:gs>
            <a:gs pos="51500">
              <a:srgbClr val="EBF2FE"/>
            </a:gs>
            <a:gs pos="80000">
              <a:schemeClr val="bg1"/>
            </a:gs>
            <a:gs pos="40000">
              <a:srgbClr val="D6E5FC"/>
            </a:gs>
            <a:gs pos="15000">
              <a:schemeClr val="bg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6F3EF-79ED-49E3-A5B5-4003AB88B9F5}" type="datetimeFigureOut">
              <a:rPr lang="en-US" smtClean="0"/>
              <a:t>8/5/2016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55B38-A2BC-4C0D-B7C9-D2CCD5722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1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3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5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9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6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7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8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9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0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11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1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2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3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4.xml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5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5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6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7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8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9.xml" /><Relationship Id="rId3" Type="http://schemas.openxmlformats.org/officeDocument/2006/relationships/tags" Target="../tags/tag1.xml" /><Relationship Id="rId4" Type="http://schemas.openxmlformats.org/officeDocument/2006/relationships/tags" Target="../tags/tag2.xml" /><Relationship Id="rId5" Type="http://schemas.openxmlformats.org/officeDocument/2006/relationships/tags" Target="../tags/tag3.xml" /><Relationship Id="rId6" Type="http://schemas.openxmlformats.org/officeDocument/2006/relationships/tags" Target="../tags/tag4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0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1.xml" /><Relationship Id="rId3" Type="http://schemas.openxmlformats.org/officeDocument/2006/relationships/tags" Target="../tags/tag16.xml" /><Relationship Id="rId4" Type="http://schemas.openxmlformats.org/officeDocument/2006/relationships/tags" Target="../tags/tag17.xml" /><Relationship Id="rId5" Type="http://schemas.openxmlformats.org/officeDocument/2006/relationships/tags" Target="../tags/tag18.xm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2.xml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tags" Target="../tags/tag25.xml" /><Relationship Id="rId6" Type="http://schemas.openxmlformats.org/officeDocument/2006/relationships/tags" Target="../tags/tag26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3.xml" /><Relationship Id="rId3" Type="http://schemas.openxmlformats.org/officeDocument/2006/relationships/tags" Target="../tags/tag31.xml" /><Relationship Id="rId4" Type="http://schemas.openxmlformats.org/officeDocument/2006/relationships/tags" Target="../tags/tag32.xml" /><Relationship Id="rId5" Type="http://schemas.openxmlformats.org/officeDocument/2006/relationships/tags" Target="../tags/tag33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4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tags" Target="../tags/tag40.xm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5.xml" /><Relationship Id="rId3" Type="http://schemas.openxmlformats.org/officeDocument/2006/relationships/tags" Target="../tags/tag45.xml" /><Relationship Id="rId4" Type="http://schemas.openxmlformats.org/officeDocument/2006/relationships/tags" Target="../tags/tag46.xml" /><Relationship Id="rId5" Type="http://schemas.openxmlformats.org/officeDocument/2006/relationships/tags" Target="../tags/tag47.xm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6.xml" /><Relationship Id="rId3" Type="http://schemas.openxmlformats.org/officeDocument/2006/relationships/tags" Target="../tags/tag52.xml" /><Relationship Id="rId4" Type="http://schemas.openxmlformats.org/officeDocument/2006/relationships/tags" Target="../tags/tag53.xml" /><Relationship Id="rId5" Type="http://schemas.openxmlformats.org/officeDocument/2006/relationships/tags" Target="../tags/tag54.xml" /><Relationship Id="rId6" Type="http://schemas.openxmlformats.org/officeDocument/2006/relationships/image" Target="../media/image16.jpeg" /><Relationship Id="rId7" Type="http://schemas.openxmlformats.org/officeDocument/2006/relationships/tags" Target="../tags/tag55.xml" /><Relationship Id="rId8" Type="http://schemas.openxmlformats.org/officeDocument/2006/relationships/image" Target="../media/image17.png" /><Relationship Id="rId9" Type="http://schemas.openxmlformats.org/officeDocument/2006/relationships/tags" Target="../tags/tag56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7.xml" /><Relationship Id="rId3" Type="http://schemas.openxmlformats.org/officeDocument/2006/relationships/tags" Target="../tags/tag61.xml" /><Relationship Id="rId4" Type="http://schemas.openxmlformats.org/officeDocument/2006/relationships/tags" Target="../tags/tag62.xml" /><Relationship Id="rId5" Type="http://schemas.openxmlformats.org/officeDocument/2006/relationships/tags" Target="../tags/tag63.xml" /><Relationship Id="rId6" Type="http://schemas.openxmlformats.org/officeDocument/2006/relationships/image" Target="../media/image18.gif" /><Relationship Id="rId7" Type="http://schemas.openxmlformats.org/officeDocument/2006/relationships/tags" Target="../tags/tag64.xml" /><Relationship Id="rId8" Type="http://schemas.openxmlformats.org/officeDocument/2006/relationships/image" Target="../media/image19.jpeg" /><Relationship Id="rId9" Type="http://schemas.openxmlformats.org/officeDocument/2006/relationships/tags" Target="../tags/tag65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8.xml" /><Relationship Id="rId3" Type="http://schemas.openxmlformats.org/officeDocument/2006/relationships/tags" Target="../tags/tag70.xml" /><Relationship Id="rId4" Type="http://schemas.openxmlformats.org/officeDocument/2006/relationships/tags" Target="../tags/tag71.xml" /><Relationship Id="rId5" Type="http://schemas.openxmlformats.org/officeDocument/2006/relationships/tags" Target="../tags/tag72.xml" /><Relationship Id="rId6" Type="http://schemas.openxmlformats.org/officeDocument/2006/relationships/image" Target="../media/image20.jpeg" /><Relationship Id="rId7" Type="http://schemas.openxmlformats.org/officeDocument/2006/relationships/tags" Target="../tags/tag73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83.xml" /><Relationship Id="rId11" Type="http://schemas.openxmlformats.org/officeDocument/2006/relationships/tags" Target="../tags/tag84.xml" /><Relationship Id="rId2" Type="http://schemas.openxmlformats.org/officeDocument/2006/relationships/notesSlide" Target="../notesSlides/notesSlide39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tags" Target="../tags/tag80.xml" /><Relationship Id="rId6" Type="http://schemas.openxmlformats.org/officeDocument/2006/relationships/image" Target="../media/image21.jpeg" /><Relationship Id="rId7" Type="http://schemas.openxmlformats.org/officeDocument/2006/relationships/tags" Target="../tags/tag81.xml" /><Relationship Id="rId8" Type="http://schemas.openxmlformats.org/officeDocument/2006/relationships/image" Target="../media/image22.png" /><Relationship Id="rId9" Type="http://schemas.openxmlformats.org/officeDocument/2006/relationships/tags" Target="../tags/tag8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029" y="864973"/>
            <a:ext cx="11091988" cy="2298357"/>
          </a:xfrm>
        </p:spPr>
        <p:txBody>
          <a:bodyPr>
            <a:normAutofit fontScale="90000"/>
          </a:bodyPr>
          <a:lstStyle/>
          <a:p>
            <a:r>
              <a:rPr lang="en-US" sz="5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Arbitration Clauses in Construction Contracts - Taking Charge of Your Dispute Resolution Options </a:t>
            </a:r>
            <a:br>
              <a:rPr lang="en-US" sz="5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5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5400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4919" y="3270422"/>
            <a:ext cx="7002162" cy="1041505"/>
          </a:xfrm>
        </p:spPr>
        <p:txBody>
          <a:bodyPr>
            <a:normAutofit/>
          </a:bodyPr>
          <a:lstStyle/>
          <a:p>
            <a:r>
              <a:rPr lang="en-US" i="1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00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Randy R. Dow, Esq. – Partner</a:t>
            </a:r>
          </a:p>
          <a:p>
            <a:endParaRPr lang="en-US">
              <a:solidFill>
                <a:srgbClr val="3C425B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5008"/>
            <a:ext cx="12204995" cy="223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84450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we going to cover?	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95848"/>
            <a:ext cx="10515600" cy="3903320"/>
          </a:xfrm>
        </p:spPr>
        <p:txBody>
          <a:bodyPr/>
          <a:lstStyle/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Florida’s Revised Arbitration Code – now in full effect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really want to arbitrate your </a:t>
            </a: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dispute?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do want to arbitrate …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your reasons for selecting arbitration?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elements of the arbitration process do you want to embrace and which do you want to avoid?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options do you have to shape the arbitration process?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your selection of a governing body and corresponding rules impact your outcome?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74162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95" y="365127"/>
            <a:ext cx="11219935" cy="1325563"/>
          </a:xfrm>
        </p:spPr>
        <p:txBody>
          <a:bodyPr>
            <a:normAutofit/>
          </a:bodyPr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Florida’s Revised Code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24215"/>
            <a:ext cx="10515600" cy="3952747"/>
          </a:xfrm>
        </p:spPr>
        <p:txBody>
          <a:bodyPr/>
          <a:lstStyle/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Revised Code, adopted in July 2013, now in full effect 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Already governed agreements to arbitrate entered AFTER July 1, 2013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 June 30, 2016, new code applied to pre-existing agreements ONLY if the parties consented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of July 1, 2016, it applies to all agreements to arbitrate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242" y="4302520"/>
            <a:ext cx="2702628" cy="22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0636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Florida’s Revised Code 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52438" cy="4351338"/>
          </a:xfrm>
        </p:spPr>
        <p:txBody>
          <a:bodyPr>
            <a:normAutofit/>
          </a:bodyPr>
          <a:lstStyle/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quick review of the changes now fully in effect:</a:t>
            </a:r>
          </a:p>
          <a:p>
            <a:pPr marL="0" indent="0">
              <a:buNone/>
            </a:pPr>
            <a:endParaRPr lang="en-US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for provisional remedies including injunctions (§682.031)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ecognizes ability of arbitrator to enter summary disposition (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§682.06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award punitive damages and reasonable attorneys’ fees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(§682.11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rbitrator will decide issue of validity of agreement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(§682.02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Courts will decide whether an agreement to arbitrate exists and whether an issue is subject to that agreement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(§682.02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26136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Arbitration - the “Common Wisdom” 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17124"/>
            <a:ext cx="10515600" cy="3484606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expensive 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intrusive/expansive </a:t>
            </a:r>
            <a: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iscovery 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 arbitrators to resolve your </a:t>
            </a:r>
            <a: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ispute 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Finality 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Beneficial for large and sophisticated </a:t>
            </a:r>
            <a: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ompanies</a:t>
            </a:r>
          </a:p>
          <a:p>
            <a:pPr marL="0" indent="0">
              <a:buNone/>
            </a:pP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mtClean="0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rgbClr val="444B68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918" y="3222927"/>
            <a:ext cx="1819482" cy="31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39961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Arbitration – Not Living Up to the Hype 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64522"/>
            <a:ext cx="10515600" cy="3759629"/>
          </a:xfrm>
        </p:spPr>
        <p:txBody>
          <a:bodyPr/>
          <a:lstStyle/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so fast 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so cheap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always such great panelists 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always a leg up for the “big guys”</a:t>
            </a:r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43567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So Fast!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3427"/>
            <a:ext cx="10515600" cy="4603536"/>
          </a:xfrm>
        </p:spPr>
        <p:txBody>
          <a:bodyPr/>
          <a:lstStyle/>
          <a:p>
            <a:r>
              <a:rPr lang="en-US" smtClean="0">
                <a:solidFill>
                  <a:srgbClr val="444B68"/>
                </a:solidFill>
              </a:rPr>
              <a:t>Mandatory </a:t>
            </a:r>
            <a:r>
              <a:rPr lang="en-US">
                <a:solidFill>
                  <a:srgbClr val="444B68"/>
                </a:solidFill>
              </a:rPr>
              <a:t>p</a:t>
            </a:r>
            <a:r>
              <a:rPr lang="en-US" smtClean="0">
                <a:solidFill>
                  <a:srgbClr val="444B68"/>
                </a:solidFill>
              </a:rPr>
              <a:t>re-Arbitration settlement conferences slow the process.</a:t>
            </a:r>
          </a:p>
          <a:p>
            <a:r>
              <a:rPr lang="en-US" smtClean="0">
                <a:solidFill>
                  <a:srgbClr val="444B68"/>
                </a:solidFill>
              </a:rPr>
              <a:t>Fairly extensive discovery can further extend the time line. </a:t>
            </a:r>
          </a:p>
          <a:p>
            <a:r>
              <a:rPr lang="en-US" smtClean="0">
                <a:solidFill>
                  <a:srgbClr val="444B68"/>
                </a:solidFill>
              </a:rPr>
              <a:t>Coordinating schedules of counsel, parties and panelists for lengthy final hearing can be daunting. 	</a:t>
            </a:r>
          </a:p>
          <a:p>
            <a:r>
              <a:rPr lang="en-US" smtClean="0">
                <a:solidFill>
                  <a:srgbClr val="444B68"/>
                </a:solidFill>
              </a:rPr>
              <a:t>Clauses which require arbitration in a specific location can further complicate the process. </a:t>
            </a:r>
          </a:p>
          <a:p>
            <a:r>
              <a:rPr lang="en-US" smtClean="0">
                <a:solidFill>
                  <a:srgbClr val="444B68"/>
                </a:solidFill>
              </a:rPr>
              <a:t>Clauses can actually limit the number of days in a row that a final arbitration hearing can be held and the length of each day’s proceedings.</a:t>
            </a:r>
          </a:p>
          <a:p>
            <a:r>
              <a:rPr lang="en-US" smtClean="0">
                <a:solidFill>
                  <a:srgbClr val="444B68"/>
                </a:solidFill>
              </a:rPr>
              <a:t>Limited motion practice to dispose of baseless claims.</a:t>
            </a:r>
          </a:p>
          <a:p>
            <a:pPr marL="0" indent="0">
              <a:buNone/>
            </a:pPr>
            <a:endParaRPr lang="en-US">
              <a:solidFill>
                <a:srgbClr val="444B6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520" y="424663"/>
            <a:ext cx="1710451" cy="96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54446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So Cheap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599"/>
            <a:ext cx="10515600" cy="4043363"/>
          </a:xfrm>
        </p:spPr>
        <p:txBody>
          <a:bodyPr/>
          <a:lstStyle/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Huge filing and administrative fees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fees for arbitrator or panel of arbitrators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fees for hearing facility or technology 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Discovery may be fairly extensive and costly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hearing at an inconvenient and distant location   </a:t>
            </a:r>
            <a:endParaRPr lang="en-US">
              <a:solidFill>
                <a:srgbClr val="444B6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753" y="4155280"/>
            <a:ext cx="2484826" cy="244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088903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2595"/>
            <a:ext cx="10515600" cy="1351005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“Professional” Panels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39114" y="2850292"/>
            <a:ext cx="10544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all arbitrators are attorneys </a:t>
            </a:r>
          </a:p>
          <a:p>
            <a:endParaRPr lang="en-US" sz="2800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all attorneys are experts in your field </a:t>
            </a:r>
            <a:endParaRPr lang="en-US" sz="280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96564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So Advantageous 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444B68"/>
                </a:solidFill>
              </a:rPr>
              <a:t>May be a great tool for Ford and Bank of America to keep consumer disputes out of the court system</a:t>
            </a:r>
          </a:p>
          <a:p>
            <a:r>
              <a:rPr lang="en-US" smtClean="0">
                <a:solidFill>
                  <a:srgbClr val="444B68"/>
                </a:solidFill>
              </a:rPr>
              <a:t>Fair or not, may help Goliath in a David versus Goliath dispute</a:t>
            </a:r>
          </a:p>
          <a:p>
            <a:r>
              <a:rPr lang="en-US" smtClean="0">
                <a:solidFill>
                  <a:srgbClr val="444B68"/>
                </a:solidFill>
              </a:rPr>
              <a:t>Is your client a goliath?</a:t>
            </a:r>
          </a:p>
          <a:p>
            <a:r>
              <a:rPr lang="en-US" smtClean="0">
                <a:solidFill>
                  <a:srgbClr val="444B68"/>
                </a:solidFill>
              </a:rPr>
              <a:t>Is your client typically litigating against David?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551" y="4311648"/>
            <a:ext cx="30480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80323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4886"/>
            <a:ext cx="10515600" cy="1425146"/>
          </a:xfrm>
        </p:spPr>
        <p:txBody>
          <a:bodyPr>
            <a:normAutofit/>
          </a:bodyPr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Arbitration – Delivering As Promised…</a:t>
            </a:r>
            <a:b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Be Careful What You Wish For!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50292"/>
            <a:ext cx="10515600" cy="3326670"/>
          </a:xfrm>
        </p:spPr>
        <p:txBody>
          <a:bodyPr/>
          <a:lstStyle/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Finality sounds great…until things do not go your way 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discovery is a blessing and a curse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damages  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824797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989" y="378942"/>
            <a:ext cx="11007811" cy="1721708"/>
          </a:xfrm>
        </p:spPr>
        <p:txBody>
          <a:bodyPr>
            <a:normAutofit/>
          </a:bodyPr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Finality - You Made Your Bed Now…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27869"/>
            <a:ext cx="10515600" cy="3549093"/>
          </a:xfrm>
        </p:spPr>
        <p:txBody>
          <a:bodyPr/>
          <a:lstStyle/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Grounds for appeal are exceptionally limited </a:t>
            </a:r>
          </a:p>
          <a:p>
            <a:pPr marL="0" indent="0">
              <a:buNone/>
            </a:pPr>
            <a:endParaRPr lang="en-US" smtClean="0">
              <a:solidFill>
                <a:srgbClr val="444B68"/>
              </a:solidFill>
            </a:endParaRPr>
          </a:p>
          <a:p>
            <a:pPr marL="0" indent="0">
              <a:buNone/>
            </a:pPr>
            <a:endParaRPr lang="en-US" smtClean="0">
              <a:solidFill>
                <a:srgbClr val="444B68"/>
              </a:solidFill>
            </a:endParaRPr>
          </a:p>
          <a:p>
            <a:endParaRPr lang="en-US">
              <a:solidFill>
                <a:srgbClr val="444B6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856" y="3797643"/>
            <a:ext cx="4738323" cy="269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08016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Finality </a:t>
            </a: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Limited Grounds to Vacate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a) 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award was procured by corruption, fraud, or other undue means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(b) 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There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was:</a:t>
            </a:r>
          </a:p>
          <a:p>
            <a:pPr marL="0" indent="0">
              <a:buNone/>
            </a:pP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1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. Evident partiality </a:t>
            </a:r>
            <a:endParaRPr lang="en-US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. 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Corruption; or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3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. Misconduct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prejudicing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rights of a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party;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(c) 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An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arbitrator refused to postpone the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hearing, hear evidence or      	otherwise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conducted the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arbitration so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to prejudice substantially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 of a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party;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	An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arbitrator exceeded the arbitrator’s powers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(e) 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There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no agreement to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arbitrate</a:t>
            </a:r>
          </a:p>
          <a:p>
            <a:pPr marL="0" indent="0">
              <a:buNone/>
            </a:pP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f) 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arbitration was conducted without proper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notice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473612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605" y="230659"/>
            <a:ext cx="11252887" cy="1460031"/>
          </a:xfrm>
        </p:spPr>
        <p:txBody>
          <a:bodyPr>
            <a:normAutofit/>
          </a:bodyPr>
          <a:lstStyle/>
          <a:p>
            <a:pPr algn="ctr"/>
            <a:b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Discovery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00648"/>
            <a:ext cx="10515600" cy="4497859"/>
          </a:xfrm>
        </p:spPr>
        <p:txBody>
          <a:bodyPr>
            <a:normAutofit/>
          </a:bodyPr>
          <a:lstStyle/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Clauses may restrict production of internal documents</a:t>
            </a:r>
          </a:p>
          <a:p>
            <a:pPr marL="0" indent="0">
              <a:buNone/>
            </a:pP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“All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 electronic mail, memorandum, correspondence,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notes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minutes or other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 ("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Internal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Documentation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"), shall be considered proprietary,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privileged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confidential.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arbitrators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shall have no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authority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order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discovery, disclosure or production of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Internal Documentation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or to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admit them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or any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relating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thereto into evidence at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hearing or other proceeding.” 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impose limitations on depositions or time for discovery </a:t>
            </a:r>
          </a:p>
          <a:p>
            <a:pPr marL="0" indent="0">
              <a:buNone/>
            </a:pPr>
            <a:endParaRPr lang="en-US" sz="2400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if your opposition has the smoking gun?</a:t>
            </a:r>
            <a:endParaRPr lang="en-US" sz="2400" u="sng"/>
          </a:p>
        </p:txBody>
      </p:sp>
    </p:spTree>
    <p:extLst>
      <p:ext uri="{BB962C8B-B14F-4D97-AF65-F5344CB8AC3E}">
        <p14:creationId xmlns:p14="http://schemas.microsoft.com/office/powerpoint/2010/main" val="2378629365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Limiting Damages 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Arbitration clauses can work in tandem with limitations of damages provisions</a:t>
            </a:r>
          </a:p>
          <a:p>
            <a:r>
              <a:rPr lang="en-US" sz="2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Parties may limit availability and arbitrator’s power to award consequential and other categories of damages </a:t>
            </a:r>
          </a:p>
          <a:p>
            <a:endParaRPr lang="en-US" sz="2400" smtClean="0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u="sng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you certain you are going to be the defendant…might you have a claim or counterclaim that seeks an award of the “prohibited” damages?</a:t>
            </a:r>
            <a:endParaRPr lang="en-US" sz="2400" u="sng">
              <a:solidFill>
                <a:srgbClr val="444B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575183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1934"/>
            <a:ext cx="10515600" cy="1260390"/>
          </a:xfrm>
        </p:spPr>
        <p:txBody>
          <a:bodyPr>
            <a:normAutofit fontScale="90000"/>
          </a:bodyPr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Balance is Arbitration Right for My Client?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2942"/>
            <a:ext cx="10515600" cy="3122140"/>
          </a:xfrm>
        </p:spPr>
        <p:txBody>
          <a:bodyPr>
            <a:normAutofit/>
          </a:bodyPr>
          <a:lstStyle/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the contracts you draft include arbitration clauses?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you push back against the other side’s arbitration clause?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I maximize the advantages and minimize the risks?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much of my negotiation leverage do I want to expend on dispute resolution clauses?</a:t>
            </a:r>
            <a:endParaRPr lang="en-US" sz="240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078" y="4017878"/>
            <a:ext cx="2008874" cy="201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48443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719046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Your Goals:</a:t>
            </a:r>
            <a:b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Good, the Bad and the Ugly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21924"/>
            <a:ext cx="10515600" cy="3295136"/>
          </a:xfrm>
        </p:spPr>
        <p:txBody>
          <a:bodyPr/>
          <a:lstStyle/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about arbitration is attractive?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bad? 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there any completely unacceptable deal breakers?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353385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Have the Power!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very few exceptions, you can agree to almost anything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limits: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Unconscionable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Void as against public policy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Broadening the scope of judicial review </a:t>
            </a:r>
          </a:p>
          <a:p>
            <a:pPr marL="457189" lvl="1" indent="0">
              <a:buNone/>
            </a:pPr>
            <a:endParaRPr lang="en-US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u="sng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Travel v. Shea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908 So. 2d 392 (Fla. 2005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Murphy v. Courtesy Ford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944 So. 2d (Fla. 3d DCA 2006)</a:t>
            </a:r>
          </a:p>
          <a:p>
            <a:pPr marL="0" indent="0">
              <a:buNone/>
            </a:pP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Alterra Healthcare v. Linton</a:t>
            </a:r>
            <a:r>
              <a:rPr lang="en-US" sz="2400" i="1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953 So. 2d 574 (Fla. 1</a:t>
            </a:r>
            <a:r>
              <a:rPr lang="en-US" sz="2400" baseline="300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DCA 2007)</a:t>
            </a:r>
          </a:p>
          <a:p>
            <a:pPr marL="0" indent="0">
              <a:buNone/>
            </a:pPr>
            <a:r>
              <a:rPr lang="en-US" sz="2400" u="sng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onte v. AT&amp;T Wireless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903 So. 2d 1019 (Fla. 4</a:t>
            </a:r>
            <a:r>
              <a:rPr lang="en-US" sz="2400" baseline="300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DCA 2005)</a:t>
            </a:r>
            <a:endParaRPr lang="en-US" sz="2400" u="sng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mtClean="0">
              <a:solidFill>
                <a:srgbClr val="3C425B"/>
              </a:solidFill>
            </a:endParaRPr>
          </a:p>
          <a:p>
            <a:endParaRPr lang="en-US">
              <a:solidFill>
                <a:srgbClr val="3C425B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112" y="2850292"/>
            <a:ext cx="1799775" cy="196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75583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455876" cy="1325563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Need for Speed 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resolution is paramount, consider: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 limitations on time frames for discovery and length of time for arbitration process in total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 on nature of permissible discovery and availability or number of depositions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Agreement as to abbreviated form of final ruling and time limit on issuance of ruling</a:t>
            </a:r>
          </a:p>
          <a:p>
            <a:pPr marL="457189" lvl="1" indent="0">
              <a:buNone/>
            </a:pPr>
            <a:endParaRPr lang="en-US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325" y="4274408"/>
            <a:ext cx="2687080" cy="22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15301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Need for Speed 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resolution is critical, be wary of: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Mandatory pre-arbitration conferences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Mandatory location clauses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Limits on the number of hours or days a final hearing can run consecutively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Arbitration “Appeals” </a:t>
            </a:r>
          </a:p>
          <a:p>
            <a:pPr marL="457189" lvl="1" indent="0">
              <a:buNone/>
            </a:pP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89" lvl="1" indent="0">
              <a:buNone/>
            </a:pPr>
            <a:endParaRPr lang="en-US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733" y="3719204"/>
            <a:ext cx="4045694" cy="245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81598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Containment 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litigation costs are key: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of the need for speed considerations, plus…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Particular focus on limiting costly electronic discovery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fee structures of various arbitration groups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 single arbitrator to resolve all disputes </a:t>
            </a:r>
          </a:p>
          <a:p>
            <a:pPr lvl="1"/>
            <a:endParaRPr lang="en-US"/>
          </a:p>
          <a:p>
            <a:pPr marL="457189" lvl="1" indent="0">
              <a:buNone/>
            </a:pPr>
            <a:endParaRPr lang="en-US"/>
          </a:p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081" y="3729681"/>
            <a:ext cx="3015049" cy="226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88526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702" y="587549"/>
            <a:ext cx="10515600" cy="1325563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Minimizing Corporate Disruption and </a:t>
            </a:r>
            <a:b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of Sensitive Information 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702" y="2553730"/>
            <a:ext cx="10515600" cy="3916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your client fears </a:t>
            </a: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disruption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document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roduction 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electronic discovery 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epositions 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Designate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inal hearing location near company headquarters 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consecutive number of days and hours for final hearing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31989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Certain to Get the Right Result 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14831"/>
            <a:ext cx="10515600" cy="38621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getting it </a:t>
            </a: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(because your client is always right) is key:</a:t>
            </a:r>
          </a:p>
          <a:p>
            <a:pPr algn="just"/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</a:t>
            </a:r>
            <a:r>
              <a:rPr lang="en-US" sz="240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rbitrate</a:t>
            </a:r>
          </a:p>
          <a:p>
            <a:pPr algn="just"/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mandatory pre-arbitration mediation </a:t>
            </a:r>
            <a:endParaRPr lang="en-US" sz="240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 a panel of arbitrators </a:t>
            </a:r>
          </a:p>
          <a:p>
            <a:pPr algn="just"/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rules that provide for broader discovery </a:t>
            </a:r>
          </a:p>
          <a:p>
            <a:pPr algn="just"/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optional arbitration appeal clauses  </a:t>
            </a:r>
          </a:p>
        </p:txBody>
      </p:sp>
    </p:spTree>
    <p:extLst>
      <p:ext uri="{BB962C8B-B14F-4D97-AF65-F5344CB8AC3E}">
        <p14:creationId xmlns:p14="http://schemas.microsoft.com/office/powerpoint/2010/main" val="2747200047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AAA, JAMS or CPR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in many respects, but there are key differences in:</a:t>
            </a:r>
          </a:p>
          <a:p>
            <a:pPr lvl="1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 Structures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Arbitrators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Options for expedited or simplified proceedings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Discovery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Interim remedies (aka injunctions)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 Appeals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89" lvl="1" indent="0">
              <a:buNone/>
            </a:pPr>
            <a:endParaRPr lang="en-US" sz="3200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541" y="5384584"/>
            <a:ext cx="1219200" cy="1171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013" y="5488974"/>
            <a:ext cx="1359243" cy="9627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6743" y="5488974"/>
            <a:ext cx="2677301" cy="100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49728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911738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 Structures 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4486"/>
            <a:ext cx="11131378" cy="5478163"/>
          </a:xfrm>
        </p:spPr>
        <p:txBody>
          <a:bodyPr>
            <a:normAutofit/>
          </a:bodyPr>
          <a:lstStyle/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 Administered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Filing 			$1,750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Administration		$8,250 (up to $5 million)	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 Non-Administered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Filing			$0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Administration 		$0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</a:t>
            </a:r>
          </a:p>
          <a:p>
            <a:pPr lvl="1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Filing			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$750 (under $75,000) to $7,000 (up to $10 million)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Administration 		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$800 (under $75,000) to $7,700 (up to $10 million)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Filing 			$1,200 (2 party) $2,000 (multiparty)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Administration		12% of professional fees </a:t>
            </a:r>
          </a:p>
          <a:p>
            <a:endParaRPr lang="en-US">
              <a:solidFill>
                <a:srgbClr val="444B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07411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 Structures 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3777"/>
            <a:ext cx="10515600" cy="4921164"/>
          </a:xfrm>
        </p:spPr>
        <p:txBody>
          <a:bodyPr/>
          <a:lstStyle/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 base filing fee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Filing fee is fixed regardless of dispute size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administration fee is very high but again is fixed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Filing fees start small and then grow quickly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Administration fees also start small and then grow quickly 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 base filing fee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Filing fee is larger for multiparty, but capped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Administration fee tied to professional fees  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335229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6316"/>
            <a:ext cx="10515600" cy="1325563"/>
          </a:xfrm>
        </p:spPr>
        <p:txBody>
          <a:bodyPr/>
          <a:lstStyle/>
          <a:p>
            <a:pPr algn="ctr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 Structures </a:t>
            </a:r>
            <a:endParaRPr lang="en-US">
              <a:solidFill>
                <a:srgbClr val="3C425B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789" y="1804086"/>
            <a:ext cx="10931611" cy="437287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 Math</a:t>
            </a:r>
          </a:p>
          <a:p>
            <a:pPr marL="0" indent="0">
              <a:buNone/>
            </a:pPr>
            <a:endParaRPr lang="en-US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b="1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$100,000 </a:t>
            </a:r>
            <a:r>
              <a:rPr lang="en-US" b="1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dispute between 2 parties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arbitrator for 25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@ $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350/hour =  $8,750 total professional fees 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$1,050 administration +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$1,200 filing = $ 2,250 total JAMS fees  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than AAA, which would be $3,000 in total fees</a:t>
            </a:r>
          </a:p>
          <a:p>
            <a:pPr lvl="1"/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b="1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$5 million dispute among 4 parties 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arbitrators for 300 hours @ $350/hour = $105,000 total professional fees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$12,600 administration + $2,000 filing = $14,600 total JAMS fees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Almost identical to AAA, which would be $14,700</a:t>
            </a:r>
          </a:p>
          <a:p>
            <a:pPr lvl="1"/>
            <a:endParaRPr lang="en-US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846783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 Structures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1078"/>
          </a:xfrm>
        </p:spPr>
        <p:txBody>
          <a:bodyPr/>
          <a:lstStyle/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cost effective for small disputes</a:t>
            </a:r>
          </a:p>
          <a:p>
            <a:pPr lvl="1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ery good option for large disputes with reasonable maximum fees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effective for small disputes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Relatively expensive for high value disputes  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Potentially most cost effective for small disputes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Relatively expensive for large disputes – on par with AAA</a:t>
            </a:r>
          </a:p>
          <a:p>
            <a:endParaRPr lang="en-US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006088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Arbitrators 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residential </a:t>
            </a: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and </a:t>
            </a:r>
            <a: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$2 million in </a:t>
            </a: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aggregate claims 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for all others unless agreed otherwise 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Under Regular Rules – AAA has “discretion” to appoint 3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Under Complex Rules unless agreed otherwise by the parties 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 is any arbitration with single claim in excess of $1 million 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unless the parties have agreed otherwise </a:t>
            </a:r>
          </a:p>
          <a:p>
            <a:pPr marL="1371566" lvl="3" indent="0">
              <a:buNone/>
            </a:pP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566" lvl="3" indent="0">
              <a:buNone/>
            </a:pPr>
            <a:endParaRPr lang="en-US" smtClean="0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566" lvl="3" indent="0">
              <a:buNone/>
            </a:pP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566" lvl="3" indent="0">
              <a:buNone/>
            </a:pPr>
            <a:endParaRPr lang="en-US" smtClean="0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mtClean="0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32A497F-10E1-4175-ACC8-2BBE02E03323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t>29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3470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br>
              <a:rPr lang="en-US" smtClean="0"/>
            </a:b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Qualifications of the Arbitrators 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838200" y="2463113"/>
            <a:ext cx="10515600" cy="2471351"/>
          </a:xfrm>
        </p:spPr>
        <p:txBody>
          <a:bodyPr/>
          <a:lstStyle/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 arbitrators do NOT have to be licensed to practice law 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AAA arbitrators are non-lawyers with experience in a particular industry or field 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 and CPR arbitrators are all licensed to practice law</a:t>
            </a:r>
          </a:p>
          <a:p>
            <a:endParaRPr lang="en-US">
              <a:solidFill>
                <a:srgbClr val="3C425B"/>
              </a:solidFill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8785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838200" y="365127"/>
            <a:ext cx="10515600" cy="878787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Expedited or Simplified Proceedings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838200" y="1178011"/>
            <a:ext cx="10515600" cy="5461686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Compressed timelines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 3 arbitrators and significant discovery  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claim exceeds $100,000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discovery beyond pre-hearing exchange of witness/exhibit lists 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Compressed timelines 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day for final hearings </a:t>
            </a:r>
          </a:p>
          <a:p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agreement of the parties 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depositions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exchange of documents and ESI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Compressed timelines </a:t>
            </a:r>
          </a:p>
          <a:p>
            <a:pPr lvl="1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fees</a:t>
            </a:r>
          </a:p>
        </p:txBody>
      </p:sp>
    </p:spTree>
    <p:extLst>
      <p:ext uri="{BB962C8B-B14F-4D97-AF65-F5344CB8AC3E}">
        <p14:creationId xmlns:p14="http://schemas.microsoft.com/office/powerpoint/2010/main" val="402843623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838200" y="74141"/>
            <a:ext cx="10515600" cy="1162135"/>
          </a:xfrm>
        </p:spPr>
        <p:txBody>
          <a:bodyPr>
            <a:normAutofit fontScale="90000"/>
          </a:bodyPr>
          <a:lstStyle/>
          <a:p>
            <a:pPr algn="ctr"/>
            <a:b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Discovery 	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978243" y="1491049"/>
            <a:ext cx="10515600" cy="4975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</a:p>
          <a:p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discovery as tribunal determines to be “appropriate”</a:t>
            </a:r>
          </a:p>
          <a:p>
            <a:pPr marL="0" indent="0">
              <a:buNone/>
            </a:pPr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</a:t>
            </a:r>
          </a:p>
          <a:p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Voluntary initial exchange of </a:t>
            </a:r>
            <a:r>
              <a:rPr lang="en-US" sz="2000" u="sng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including ESI</a:t>
            </a:r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(even in expedited)</a:t>
            </a:r>
          </a:p>
          <a:p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Includes all “relevant” documents</a:t>
            </a:r>
          </a:p>
          <a:p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Duty to update </a:t>
            </a:r>
          </a:p>
          <a:p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depositions of opposition witnesses minimum (none in expedited)</a:t>
            </a:r>
          </a:p>
          <a:p>
            <a:pPr marL="0" indent="0">
              <a:buNone/>
            </a:pPr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 </a:t>
            </a:r>
          </a:p>
          <a:p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Voluntary production of documents on which party “intends to rely”</a:t>
            </a:r>
          </a:p>
          <a:p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 requests allowed</a:t>
            </a:r>
          </a:p>
          <a:p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Depositions </a:t>
            </a:r>
            <a:r>
              <a:rPr lang="en-US" sz="2000" u="sng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permitted under regular rules or expedited </a:t>
            </a:r>
          </a:p>
          <a:p>
            <a:r>
              <a:rPr lang="en-US" sz="20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Depositions in large complex cases only in “exceptional” circumstances </a:t>
            </a:r>
          </a:p>
          <a:p>
            <a:endParaRPr lang="en-US" sz="2400" smtClean="0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smtClean="0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smtClean="0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32A497F-10E1-4175-ACC8-2BBE02E03323}" type="slidenum">
              <a:rPr lang="en-US" smtClean="0">
                <a:solidFill>
                  <a:srgbClr val="EAEBDE">
                    <a:shade val="90000"/>
                  </a:srgbClr>
                </a:solidFill>
              </a:rPr>
              <a:t>32</a:t>
            </a:fld>
            <a:endParaRPr lang="en-US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900022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Preliminary Orders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</a:p>
          <a:p>
            <a:r>
              <a:rPr lang="en-US" sz="2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Interim measure of protection by special arbitrator</a:t>
            </a:r>
          </a:p>
          <a:p>
            <a:pPr marL="0" indent="0">
              <a:buNone/>
            </a:pPr>
            <a:r>
              <a:rPr lang="en-US" sz="2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</a:t>
            </a:r>
          </a:p>
          <a:p>
            <a:r>
              <a:rPr lang="en-US" sz="2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measures of protection </a:t>
            </a:r>
          </a:p>
          <a:p>
            <a:pPr marL="0" indent="0">
              <a:buNone/>
            </a:pPr>
            <a:r>
              <a:rPr lang="en-US" sz="2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</a:t>
            </a:r>
          </a:p>
          <a:p>
            <a:r>
              <a:rPr lang="en-US" sz="2400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Interim measures </a:t>
            </a:r>
          </a:p>
          <a:p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173334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 Appeals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838200" y="1515762"/>
            <a:ext cx="10515600" cy="4661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organizations have an optional internal appeal process</a:t>
            </a:r>
            <a:endParaRPr lang="en-US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 </a:t>
            </a:r>
          </a:p>
          <a:p>
            <a:pPr lvl="1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place for over a decade </a:t>
            </a:r>
          </a:p>
          <a:p>
            <a:pPr lvl="1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Briefing and oral argument </a:t>
            </a:r>
          </a:p>
          <a:p>
            <a:pPr lvl="1"/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Appeal Panel will apply the same standard of review that the first-level appellate court in the jurisdiction would apply to an appeal from the trial court decision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AAA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Parties may appeal on the grounds of “an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 of law that is material and prejudicial; or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determinations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fact that are clearly erroneous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Generally no oral argument </a:t>
            </a:r>
          </a:p>
          <a:p>
            <a:endParaRPr lang="en-US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13104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 Appeals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mtClean="0"/>
              <a:t>	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Briefs and oral argument if requested by party or tribunal </a:t>
            </a:r>
          </a:p>
          <a:p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on the grounds that award: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contains material and prejudicial errors of law of such a nature that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does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rest upon any appropriate legal basis, or </a:t>
            </a:r>
            <a:endParaRPr lang="en-US" smtClean="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ii) is based upon factual findings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clearly unsupported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the record;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lvl="1"/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(iii)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Original Award is subject to one or more of the grounds set forth in Section 10 of </a:t>
            </a:r>
            <a:r>
              <a:rPr lang="en-US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Federal </a:t>
            </a:r>
            <a:r>
              <a:rPr lang="en-US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Arbitration Act for vacating an award. </a:t>
            </a:r>
          </a:p>
        </p:txBody>
      </p:sp>
    </p:spTree>
    <p:extLst>
      <p:ext uri="{BB962C8B-B14F-4D97-AF65-F5344CB8AC3E}">
        <p14:creationId xmlns:p14="http://schemas.microsoft.com/office/powerpoint/2010/main" val="558476539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en-US" smtClean="0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Which is Right for My Client???</a:t>
            </a:r>
            <a:endParaRPr lang="en-US">
              <a:solidFill>
                <a:srgbClr val="444B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mtClean="0">
                <a:solidFill>
                  <a:srgbClr val="444B68"/>
                </a:solidFill>
              </a:rPr>
              <a:t>If </a:t>
            </a:r>
            <a:r>
              <a:rPr lang="en-US" u="sng" smtClean="0">
                <a:solidFill>
                  <a:srgbClr val="444B68"/>
                </a:solidFill>
              </a:rPr>
              <a:t>Speed</a:t>
            </a:r>
            <a:r>
              <a:rPr lang="en-US" smtClean="0">
                <a:solidFill>
                  <a:srgbClr val="444B68"/>
                </a:solidFill>
              </a:rPr>
              <a:t> and </a:t>
            </a:r>
            <a:r>
              <a:rPr lang="en-US" u="sng" smtClean="0">
                <a:solidFill>
                  <a:srgbClr val="444B68"/>
                </a:solidFill>
              </a:rPr>
              <a:t>Cost</a:t>
            </a:r>
            <a:r>
              <a:rPr lang="en-US" smtClean="0">
                <a:solidFill>
                  <a:srgbClr val="444B68"/>
                </a:solidFill>
              </a:rPr>
              <a:t> are </a:t>
            </a:r>
            <a:r>
              <a:rPr lang="en-US">
                <a:solidFill>
                  <a:srgbClr val="444B68"/>
                </a:solidFill>
              </a:rPr>
              <a:t>p</a:t>
            </a:r>
            <a:r>
              <a:rPr lang="en-US" smtClean="0">
                <a:solidFill>
                  <a:srgbClr val="444B68"/>
                </a:solidFill>
              </a:rPr>
              <a:t>aramount:</a:t>
            </a:r>
          </a:p>
          <a:p>
            <a:r>
              <a:rPr lang="en-US" smtClean="0">
                <a:solidFill>
                  <a:srgbClr val="444B68"/>
                </a:solidFill>
              </a:rPr>
              <a:t>Probably not CPR, although some cost benefit for huge claims </a:t>
            </a:r>
          </a:p>
          <a:p>
            <a:r>
              <a:rPr lang="en-US" smtClean="0">
                <a:solidFill>
                  <a:srgbClr val="444B68"/>
                </a:solidFill>
              </a:rPr>
              <a:t>The AAA’s expedited procedures are great for really small claims</a:t>
            </a:r>
          </a:p>
          <a:p>
            <a:r>
              <a:rPr lang="en-US" smtClean="0">
                <a:solidFill>
                  <a:srgbClr val="444B68"/>
                </a:solidFill>
              </a:rPr>
              <a:t>JAMS expedited procedures are more flexible and cover greater variety of claims and larger claims</a:t>
            </a:r>
          </a:p>
          <a:p>
            <a:r>
              <a:rPr lang="en-US" smtClean="0">
                <a:solidFill>
                  <a:srgbClr val="444B68"/>
                </a:solidFill>
              </a:rPr>
              <a:t>BUT JAMS discovery, particularly ESI and depositions, is far more liberal </a:t>
            </a:r>
          </a:p>
          <a:p>
            <a:r>
              <a:rPr lang="en-US" smtClean="0">
                <a:solidFill>
                  <a:srgbClr val="444B68"/>
                </a:solidFill>
              </a:rPr>
              <a:t>AAA is probably the best option  </a:t>
            </a:r>
          </a:p>
          <a:p>
            <a:pPr marL="0" indent="0">
              <a:buNone/>
            </a:pPr>
            <a:endParaRPr lang="en-US" smtClean="0">
              <a:solidFill>
                <a:srgbClr val="444B68"/>
              </a:solidFill>
            </a:endParaRPr>
          </a:p>
          <a:p>
            <a:endParaRPr lang="en-US" smtClean="0">
              <a:solidFill>
                <a:srgbClr val="444B68"/>
              </a:solidFill>
            </a:endParaRPr>
          </a:p>
          <a:p>
            <a:endParaRPr lang="en-US">
              <a:solidFill>
                <a:srgbClr val="444B6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774" y="5197316"/>
            <a:ext cx="1813869" cy="15135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377" y="5197316"/>
            <a:ext cx="1143827" cy="134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0302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Which is Right for My Client???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34314" y="1825625"/>
            <a:ext cx="107194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Minimizing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Corporate </a:t>
            </a: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Disclosure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Disruption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 Your Goals: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 expansive discovery is not good 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 mandatory ESI is really not good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ended CPR discovery is risky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and more defined discovery of AAA is best bet </a:t>
            </a:r>
            <a:endParaRPr lang="en-US" sz="240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654" y="1410085"/>
            <a:ext cx="2535066" cy="18963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83" y="4199581"/>
            <a:ext cx="2658419" cy="265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16106"/>
      </p:ext>
    </p:ext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444B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Which is Right for My Client???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it </a:t>
            </a:r>
            <a:r>
              <a:rPr lang="en-US" sz="2400" u="sng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critical: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 JAMS discovery and ESI are looking more favorable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 in expedited proceedings full exchange of information 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 dedicated neutrals who are all lawyers could be a plus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Availability of optional JAMS appellate process </a:t>
            </a:r>
          </a:p>
          <a:p>
            <a:r>
              <a:rPr lang="en-US" sz="2400" smtClean="0">
                <a:solidFill>
                  <a:srgbClr val="3C42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JAMS may be right for you client  </a:t>
            </a:r>
            <a:endParaRPr lang="en-US" sz="2400">
              <a:solidFill>
                <a:srgbClr val="3C42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712" y="4140899"/>
            <a:ext cx="4133088" cy="203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13024"/>
      </p:ext>
    </p:ext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5763021" y="5478634"/>
            <a:ext cx="48017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7299CE"/>
                </a:solidFill>
                <a:latin typeface="Lato" panose="020f0502020204030203" pitchFamily="34" charset="0"/>
                <a:cs typeface="Lato" panose="020f0502020204030203" pitchFamily="34" charset="0"/>
              </a:rPr>
              <a:t>www.boydjen.com</a:t>
            </a:r>
            <a:endParaRPr lang="en-US" sz="3600">
              <a:solidFill>
                <a:srgbClr val="7299CE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1474679" y="5478634"/>
            <a:ext cx="42883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444B68"/>
                </a:solidFill>
                <a:latin typeface="Lato" panose="020f0502020204030203" pitchFamily="34" charset="0"/>
                <a:cs typeface="Lato" panose="020f0502020204030203" pitchFamily="34" charset="0"/>
              </a:rPr>
              <a:t>(904)353-6241</a:t>
            </a:r>
            <a:endParaRPr lang="en-US" sz="2800">
              <a:solidFill>
                <a:srgbClr val="444B68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258" y="6366091"/>
            <a:ext cx="5365713" cy="4404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500" y="4621426"/>
            <a:ext cx="6665228" cy="857207"/>
          </a:xfrm>
          <a:prstGeom prst="rect">
            <a:avLst/>
          </a:prstGeom>
        </p:spPr>
      </p:pic>
      <p:sp>
        <p:nvSpPr>
          <p:cNvPr id="2" name="TextBox 1"/>
          <p:cNvSpPr txBox="1"/>
          <p:nvPr>
            <p:custDataLst>
              <p:tags r:id="rId10"/>
            </p:custDataLst>
          </p:nvPr>
        </p:nvSpPr>
        <p:spPr>
          <a:xfrm>
            <a:off x="1474679" y="473529"/>
            <a:ext cx="9383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chemeClr val="tx2"/>
                </a:solidFill>
              </a:rPr>
              <a:t>Questions from the Audience?</a:t>
            </a:r>
            <a:endParaRPr lang="en-US" sz="4400"/>
          </a:p>
        </p:txBody>
      </p:sp>
      <p:sp>
        <p:nvSpPr>
          <p:cNvPr id="8" name="Content Placeholder 2"/>
          <p:cNvSpPr txBox="1"/>
          <p:nvPr>
            <p:custDataLst>
              <p:tags r:id="rId11"/>
            </p:custDataLst>
          </p:nvPr>
        </p:nvSpPr>
        <p:spPr>
          <a:xfrm>
            <a:off x="3480161" y="1357522"/>
            <a:ext cx="5372856" cy="3145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1487" lvl="1" indent="0">
              <a:buFont typeface="Arial" panose="020b0604020202020204" pitchFamily="34" charset="0"/>
              <a:buNone/>
            </a:pPr>
            <a:endParaRPr lang="en-US" smtClean="0">
              <a:solidFill>
                <a:srgbClr val="3C425B"/>
              </a:solidFill>
              <a:latin typeface="Calibri Light" panose="020f0302020204030204"/>
            </a:endParaRPr>
          </a:p>
          <a:p>
            <a:pPr marL="457189" lvl="1" indent="0">
              <a:buFont typeface="Arial" panose="020b0604020202020204" pitchFamily="34" charset="0"/>
              <a:buNone/>
            </a:pPr>
            <a:endParaRPr lang="en-US">
              <a:solidFill>
                <a:srgbClr val="3C425B"/>
              </a:solidFill>
              <a:latin typeface="Calibri Light" panose="020f0302020204030204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b="1" smtClean="0">
                <a:solidFill>
                  <a:srgbClr val="3C425B"/>
                </a:solidFill>
                <a:latin typeface="Calibri Light" panose="020f0302020204030204"/>
              </a:rPr>
              <a:t>Randy Dow, Esq.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b="1" smtClean="0">
                <a:solidFill>
                  <a:srgbClr val="3C425B"/>
                </a:solidFill>
                <a:latin typeface="Calibri Light" panose="020f0302020204030204"/>
              </a:rPr>
              <a:t>Coconut Creek (Broward County) </a:t>
            </a:r>
            <a:endParaRPr lang="en-US">
              <a:solidFill>
                <a:srgbClr val="444B68"/>
              </a:solidFill>
              <a:latin typeface="Calibri Light" panose="020f0302020204030204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mtClean="0">
                <a:solidFill>
                  <a:srgbClr val="3C425B"/>
                </a:solidFill>
                <a:latin typeface="Calibri Light" panose="020f0302020204030204"/>
              </a:rPr>
              <a:t>rdow@boydjen.com</a:t>
            </a:r>
            <a:r>
              <a:rPr lang="en-US" smtClean="0">
                <a:solidFill>
                  <a:srgbClr val="3C425B"/>
                </a:solidFill>
                <a:latin typeface="Calibri Light" panose="020f0302020204030204"/>
              </a:rPr>
              <a:t> </a:t>
            </a:r>
          </a:p>
          <a:p>
            <a:pPr marL="471487" lvl="1" indent="0">
              <a:buFont typeface="Arial" panose="020b0604020202020204" pitchFamily="34" charset="0"/>
              <a:buNone/>
            </a:pPr>
            <a:endParaRPr lang="en-US">
              <a:solidFill>
                <a:srgbClr val="4A66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8919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1"/>
</p:tagLst>
</file>

<file path=ppt/tags/tag2.xml><?xml version="1.0" encoding="utf-8"?>
<p:tagLst xmlns:p="http://schemas.openxmlformats.org/presentationml/2006/main">
  <p:tag name="AS_UNIQUEID" val="2"/>
</p:tagLst>
</file>

<file path=ppt/tags/tag3.xml><?xml version="1.0" encoding="utf-8"?>
<p:tagLst xmlns:p="http://schemas.openxmlformats.org/presentationml/2006/main">
  <p:tag name="AS_UNIQUEID" val="0"/>
</p:tagLst>
</file>

<file path=ppt/tags/tag4.xml><?xml version="1.0" encoding="utf-8"?>
<p:tagLst xmlns:p="http://schemas.openxmlformats.org/presentationml/2006/main">
  <p:tag name="AS_UNIQUEID" val="3"/>
</p:tagLst>
</file>

<file path=ppt/tags/tag5.xml><?xml version="1.0" encoding="utf-8"?>
<p:tagLst xmlns:p="http://schemas.openxmlformats.org/presentationml/2006/main">
  <p:tag name="AS_UNIQUEID" val="4"/>
</p:tagLst>
</file>

<file path=ppt/tags/tag6.xml><?xml version="1.0" encoding="utf-8"?>
<p:tagLst xmlns:p="http://schemas.openxmlformats.org/presentationml/2006/main">
  <p:tag name="AS_UNIQUEID" val="5"/>
</p:tagLst>
</file>

<file path=ppt/tags/tag7.xml><?xml version="1.0" encoding="utf-8"?>
<p:tagLst xmlns:p="http://schemas.openxmlformats.org/presentationml/2006/main">
  <p:tag name="AS_UNIQUEID" val="6"/>
</p:tagLst>
</file>

<file path=ppt/tags/tag8.xml><?xml version="1.0" encoding="utf-8"?>
<p:tagLst xmlns:p="http://schemas.openxmlformats.org/presentationml/2006/main">
  <p:tag name="AS_UNIQUEID" val="7"/>
</p:tagLst>
</file>

<file path=ppt/tags/tag9.xml><?xml version="1.0" encoding="utf-8"?>
<p:tagLst xmlns:p="http://schemas.openxmlformats.org/presentationml/2006/main">
  <p:tag name="AS_UNIQUEID" val="8"/>
</p:tagLst>
</file>

<file path=ppt/tags/tag10.xml><?xml version="1.0" encoding="utf-8"?>
<p:tagLst xmlns:p="http://schemas.openxmlformats.org/presentationml/2006/main">
  <p:tag name="AS_UNIQUEID" val="9"/>
</p:tagLst>
</file>

<file path=ppt/tags/tag11.xml><?xml version="1.0" encoding="utf-8"?>
<p:tagLst xmlns:p="http://schemas.openxmlformats.org/presentationml/2006/main">
  <p:tag name="AS_UNIQUEID" val="10"/>
</p:tagLst>
</file>

<file path=ppt/tags/tag12.xml><?xml version="1.0" encoding="utf-8"?>
<p:tagLst xmlns:p="http://schemas.openxmlformats.org/presentationml/2006/main">
  <p:tag name="AS_UNIQUEID" val="11"/>
</p:tagLst>
</file>

<file path=ppt/tags/tag13.xml><?xml version="1.0" encoding="utf-8"?>
<p:tagLst xmlns:p="http://schemas.openxmlformats.org/presentationml/2006/main">
  <p:tag name="AS_UNIQUEID" val="12"/>
</p:tagLst>
</file>

<file path=ppt/tags/tag14.xml><?xml version="1.0" encoding="utf-8"?>
<p:tagLst xmlns:p="http://schemas.openxmlformats.org/presentationml/2006/main">
  <p:tag name="AS_UNIQUEID" val="13"/>
</p:tagLst>
</file>

<file path=ppt/tags/tag15.xml><?xml version="1.0" encoding="utf-8"?>
<p:tagLst xmlns:p="http://schemas.openxmlformats.org/presentationml/2006/main">
  <p:tag name="AS_UNIQUEID" val="14"/>
</p:tagLst>
</file>

<file path=ppt/tags/tag16.xml><?xml version="1.0" encoding="utf-8"?>
<p:tagLst xmlns:p="http://schemas.openxmlformats.org/presentationml/2006/main">
  <p:tag name="AS_UNIQUEID" val="15"/>
</p:tagLst>
</file>

<file path=ppt/tags/tag17.xml><?xml version="1.0" encoding="utf-8"?>
<p:tagLst xmlns:p="http://schemas.openxmlformats.org/presentationml/2006/main">
  <p:tag name="AS_UNIQUEID" val="16"/>
</p:tagLst>
</file>

<file path=ppt/tags/tag18.xml><?xml version="1.0" encoding="utf-8"?>
<p:tagLst xmlns:p="http://schemas.openxmlformats.org/presentationml/2006/main">
  <p:tag name="AS_UNIQUEID" val="17"/>
</p:tagLst>
</file>

<file path=ppt/tags/tag19.xml><?xml version="1.0" encoding="utf-8"?>
<p:tagLst xmlns:p="http://schemas.openxmlformats.org/presentationml/2006/main">
  <p:tag name="AS_UNIQUEID" val="18"/>
</p:tagLst>
</file>

<file path=ppt/tags/tag20.xml><?xml version="1.0" encoding="utf-8"?>
<p:tagLst xmlns:p="http://schemas.openxmlformats.org/presentationml/2006/main">
  <p:tag name="AS_UNIQUEID" val="19"/>
</p:tagLst>
</file>

<file path=ppt/tags/tag21.xml><?xml version="1.0" encoding="utf-8"?>
<p:tagLst xmlns:p="http://schemas.openxmlformats.org/presentationml/2006/main">
  <p:tag name="AS_UNIQUEID" val="20"/>
</p:tagLst>
</file>

<file path=ppt/tags/tag22.xml><?xml version="1.0" encoding="utf-8"?>
<p:tagLst xmlns:p="http://schemas.openxmlformats.org/presentationml/2006/main">
  <p:tag name="AS_UNIQUEID" val="21"/>
</p:tagLst>
</file>

<file path=ppt/tags/tag23.xml><?xml version="1.0" encoding="utf-8"?>
<p:tagLst xmlns:p="http://schemas.openxmlformats.org/presentationml/2006/main">
  <p:tag name="AS_UNIQUEID" val="22"/>
</p:tagLst>
</file>

<file path=ppt/tags/tag24.xml><?xml version="1.0" encoding="utf-8"?>
<p:tagLst xmlns:p="http://schemas.openxmlformats.org/presentationml/2006/main">
  <p:tag name="AS_UNIQUEID" val="23"/>
</p:tagLst>
</file>

<file path=ppt/tags/tag25.xml><?xml version="1.0" encoding="utf-8"?>
<p:tagLst xmlns:p="http://schemas.openxmlformats.org/presentationml/2006/main">
  <p:tag name="AS_UNIQUEID" val="24"/>
</p:tagLst>
</file>

<file path=ppt/tags/tag26.xml><?xml version="1.0" encoding="utf-8"?>
<p:tagLst xmlns:p="http://schemas.openxmlformats.org/presentationml/2006/main">
  <p:tag name="AS_UNIQUEID" val="25"/>
</p:tagLst>
</file>

<file path=ppt/tags/tag27.xml><?xml version="1.0" encoding="utf-8"?>
<p:tagLst xmlns:p="http://schemas.openxmlformats.org/presentationml/2006/main">
  <p:tag name="AS_UNIQUEID" val="26"/>
</p:tagLst>
</file>

<file path=ppt/tags/tag28.xml><?xml version="1.0" encoding="utf-8"?>
<p:tagLst xmlns:p="http://schemas.openxmlformats.org/presentationml/2006/main">
  <p:tag name="AS_UNIQUEID" val="27"/>
</p:tagLst>
</file>

<file path=ppt/tags/tag29.xml><?xml version="1.0" encoding="utf-8"?>
<p:tagLst xmlns:p="http://schemas.openxmlformats.org/presentationml/2006/main">
  <p:tag name="AS_UNIQUEID" val="28"/>
</p:tagLst>
</file>

<file path=ppt/tags/tag30.xml><?xml version="1.0" encoding="utf-8"?>
<p:tagLst xmlns:p="http://schemas.openxmlformats.org/presentationml/2006/main">
  <p:tag name="AS_UNIQUEID" val="29"/>
</p:tagLst>
</file>

<file path=ppt/tags/tag31.xml><?xml version="1.0" encoding="utf-8"?>
<p:tagLst xmlns:p="http://schemas.openxmlformats.org/presentationml/2006/main">
  <p:tag name="AS_UNIQUEID" val="30"/>
</p:tagLst>
</file>

<file path=ppt/tags/tag32.xml><?xml version="1.0" encoding="utf-8"?>
<p:tagLst xmlns:p="http://schemas.openxmlformats.org/presentationml/2006/main">
  <p:tag name="AS_UNIQUEID" val="31"/>
</p:tagLst>
</file>

<file path=ppt/tags/tag33.xml><?xml version="1.0" encoding="utf-8"?>
<p:tagLst xmlns:p="http://schemas.openxmlformats.org/presentationml/2006/main">
  <p:tag name="AS_UNIQUEID" val="32"/>
</p:tagLst>
</file>

<file path=ppt/tags/tag34.xml><?xml version="1.0" encoding="utf-8"?>
<p:tagLst xmlns:p="http://schemas.openxmlformats.org/presentationml/2006/main">
  <p:tag name="AS_UNIQUEID" val="33"/>
</p:tagLst>
</file>

<file path=ppt/tags/tag35.xml><?xml version="1.0" encoding="utf-8"?>
<p:tagLst xmlns:p="http://schemas.openxmlformats.org/presentationml/2006/main">
  <p:tag name="AS_UNIQUEID" val="34"/>
</p:tagLst>
</file>

<file path=ppt/tags/tag36.xml><?xml version="1.0" encoding="utf-8"?>
<p:tagLst xmlns:p="http://schemas.openxmlformats.org/presentationml/2006/main">
  <p:tag name="AS_UNIQUEID" val="35"/>
</p:tagLst>
</file>

<file path=ppt/tags/tag37.xml><?xml version="1.0" encoding="utf-8"?>
<p:tagLst xmlns:p="http://schemas.openxmlformats.org/presentationml/2006/main">
  <p:tag name="AS_UNIQUEID" val="36"/>
</p:tagLst>
</file>

<file path=ppt/tags/tag38.xml><?xml version="1.0" encoding="utf-8"?>
<p:tagLst xmlns:p="http://schemas.openxmlformats.org/presentationml/2006/main">
  <p:tag name="AS_UNIQUEID" val="37"/>
</p:tagLst>
</file>

<file path=ppt/tags/tag39.xml><?xml version="1.0" encoding="utf-8"?>
<p:tagLst xmlns:p="http://schemas.openxmlformats.org/presentationml/2006/main">
  <p:tag name="AS_UNIQUEID" val="38"/>
</p:tagLst>
</file>

<file path=ppt/tags/tag40.xml><?xml version="1.0" encoding="utf-8"?>
<p:tagLst xmlns:p="http://schemas.openxmlformats.org/presentationml/2006/main">
  <p:tag name="AS_UNIQUEID" val="39"/>
</p:tagLst>
</file>

<file path=ppt/tags/tag41.xml><?xml version="1.0" encoding="utf-8"?>
<p:tagLst xmlns:p="http://schemas.openxmlformats.org/presentationml/2006/main">
  <p:tag name="AS_UNIQUEID" val="40"/>
</p:tagLst>
</file>

<file path=ppt/tags/tag42.xml><?xml version="1.0" encoding="utf-8"?>
<p:tagLst xmlns:p="http://schemas.openxmlformats.org/presentationml/2006/main">
  <p:tag name="AS_UNIQUEID" val="41"/>
</p:tagLst>
</file>

<file path=ppt/tags/tag43.xml><?xml version="1.0" encoding="utf-8"?>
<p:tagLst xmlns:p="http://schemas.openxmlformats.org/presentationml/2006/main">
  <p:tag name="AS_UNIQUEID" val="42"/>
</p:tagLst>
</file>

<file path=ppt/tags/tag44.xml><?xml version="1.0" encoding="utf-8"?>
<p:tagLst xmlns:p="http://schemas.openxmlformats.org/presentationml/2006/main">
  <p:tag name="AS_UNIQUEID" val="43"/>
</p:tagLst>
</file>

<file path=ppt/tags/tag45.xml><?xml version="1.0" encoding="utf-8"?>
<p:tagLst xmlns:p="http://schemas.openxmlformats.org/presentationml/2006/main">
  <p:tag name="AS_UNIQUEID" val="44"/>
</p:tagLst>
</file>

<file path=ppt/tags/tag46.xml><?xml version="1.0" encoding="utf-8"?>
<p:tagLst xmlns:p="http://schemas.openxmlformats.org/presentationml/2006/main">
  <p:tag name="AS_UNIQUEID" val="45"/>
</p:tagLst>
</file>

<file path=ppt/tags/tag47.xml><?xml version="1.0" encoding="utf-8"?>
<p:tagLst xmlns:p="http://schemas.openxmlformats.org/presentationml/2006/main">
  <p:tag name="AS_UNIQUEID" val="46"/>
</p:tagLst>
</file>

<file path=ppt/tags/tag48.xml><?xml version="1.0" encoding="utf-8"?>
<p:tagLst xmlns:p="http://schemas.openxmlformats.org/presentationml/2006/main">
  <p:tag name="AS_UNIQUEID" val="47"/>
</p:tagLst>
</file>

<file path=ppt/tags/tag49.xml><?xml version="1.0" encoding="utf-8"?>
<p:tagLst xmlns:p="http://schemas.openxmlformats.org/presentationml/2006/main">
  <p:tag name="AS_UNIQUEID" val="48"/>
</p:tagLst>
</file>

<file path=ppt/tags/tag50.xml><?xml version="1.0" encoding="utf-8"?>
<p:tagLst xmlns:p="http://schemas.openxmlformats.org/presentationml/2006/main">
  <p:tag name="AS_UNIQUEID" val="49"/>
</p:tagLst>
</file>

<file path=ppt/tags/tag51.xml><?xml version="1.0" encoding="utf-8"?>
<p:tagLst xmlns:p="http://schemas.openxmlformats.org/presentationml/2006/main">
  <p:tag name="AS_UNIQUEID" val="50"/>
</p:tagLst>
</file>

<file path=ppt/tags/tag52.xml><?xml version="1.0" encoding="utf-8"?>
<p:tagLst xmlns:p="http://schemas.openxmlformats.org/presentationml/2006/main">
  <p:tag name="AS_UNIQUEID" val="51"/>
</p:tagLst>
</file>

<file path=ppt/tags/tag53.xml><?xml version="1.0" encoding="utf-8"?>
<p:tagLst xmlns:p="http://schemas.openxmlformats.org/presentationml/2006/main">
  <p:tag name="AS_UNIQUEID" val="52"/>
</p:tagLst>
</file>

<file path=ppt/tags/tag54.xml><?xml version="1.0" encoding="utf-8"?>
<p:tagLst xmlns:p="http://schemas.openxmlformats.org/presentationml/2006/main">
  <p:tag name="AS_UNIQUEID" val="53"/>
</p:tagLst>
</file>

<file path=ppt/tags/tag55.xml><?xml version="1.0" encoding="utf-8"?>
<p:tagLst xmlns:p="http://schemas.openxmlformats.org/presentationml/2006/main">
  <p:tag name="AS_UNIQUEID" val="54"/>
</p:tagLst>
</file>

<file path=ppt/tags/tag56.xml><?xml version="1.0" encoding="utf-8"?>
<p:tagLst xmlns:p="http://schemas.openxmlformats.org/presentationml/2006/main">
  <p:tag name="AS_UNIQUEID" val="55"/>
</p:tagLst>
</file>

<file path=ppt/tags/tag57.xml><?xml version="1.0" encoding="utf-8"?>
<p:tagLst xmlns:p="http://schemas.openxmlformats.org/presentationml/2006/main">
  <p:tag name="AS_UNIQUEID" val="56"/>
</p:tagLst>
</file>

<file path=ppt/tags/tag58.xml><?xml version="1.0" encoding="utf-8"?>
<p:tagLst xmlns:p="http://schemas.openxmlformats.org/presentationml/2006/main">
  <p:tag name="AS_UNIQUEID" val="57"/>
</p:tagLst>
</file>

<file path=ppt/tags/tag59.xml><?xml version="1.0" encoding="utf-8"?>
<p:tagLst xmlns:p="http://schemas.openxmlformats.org/presentationml/2006/main">
  <p:tag name="AS_UNIQUEID" val="58"/>
</p:tagLst>
</file>

<file path=ppt/tags/tag60.xml><?xml version="1.0" encoding="utf-8"?>
<p:tagLst xmlns:p="http://schemas.openxmlformats.org/presentationml/2006/main">
  <p:tag name="AS_UNIQUEID" val="59"/>
</p:tagLst>
</file>

<file path=ppt/tags/tag61.xml><?xml version="1.0" encoding="utf-8"?>
<p:tagLst xmlns:p="http://schemas.openxmlformats.org/presentationml/2006/main">
  <p:tag name="AS_UNIQUEID" val="60"/>
</p:tagLst>
</file>

<file path=ppt/tags/tag62.xml><?xml version="1.0" encoding="utf-8"?>
<p:tagLst xmlns:p="http://schemas.openxmlformats.org/presentationml/2006/main">
  <p:tag name="AS_UNIQUEID" val="61"/>
</p:tagLst>
</file>

<file path=ppt/tags/tag63.xml><?xml version="1.0" encoding="utf-8"?>
<p:tagLst xmlns:p="http://schemas.openxmlformats.org/presentationml/2006/main">
  <p:tag name="AS_UNIQUEID" val="62"/>
</p:tagLst>
</file>

<file path=ppt/tags/tag64.xml><?xml version="1.0" encoding="utf-8"?>
<p:tagLst xmlns:p="http://schemas.openxmlformats.org/presentationml/2006/main">
  <p:tag name="AS_UNIQUEID" val="63"/>
</p:tagLst>
</file>

<file path=ppt/tags/tag65.xml><?xml version="1.0" encoding="utf-8"?>
<p:tagLst xmlns:p="http://schemas.openxmlformats.org/presentationml/2006/main">
  <p:tag name="AS_UNIQUEID" val="64"/>
</p:tagLst>
</file>

<file path=ppt/tags/tag66.xml><?xml version="1.0" encoding="utf-8"?>
<p:tagLst xmlns:p="http://schemas.openxmlformats.org/presentationml/2006/main">
  <p:tag name="AS_UNIQUEID" val="65"/>
</p:tagLst>
</file>

<file path=ppt/tags/tag67.xml><?xml version="1.0" encoding="utf-8"?>
<p:tagLst xmlns:p="http://schemas.openxmlformats.org/presentationml/2006/main">
  <p:tag name="AS_UNIQUEID" val="66"/>
</p:tagLst>
</file>

<file path=ppt/tags/tag68.xml><?xml version="1.0" encoding="utf-8"?>
<p:tagLst xmlns:p="http://schemas.openxmlformats.org/presentationml/2006/main">
  <p:tag name="AS_UNIQUEID" val="67"/>
</p:tagLst>
</file>

<file path=ppt/tags/tag69.xml><?xml version="1.0" encoding="utf-8"?>
<p:tagLst xmlns:p="http://schemas.openxmlformats.org/presentationml/2006/main">
  <p:tag name="AS_UNIQUEID" val="68"/>
</p:tagLst>
</file>

<file path=ppt/tags/tag70.xml><?xml version="1.0" encoding="utf-8"?>
<p:tagLst xmlns:p="http://schemas.openxmlformats.org/presentationml/2006/main">
  <p:tag name="AS_UNIQUEID" val="69"/>
</p:tagLst>
</file>

<file path=ppt/tags/tag71.xml><?xml version="1.0" encoding="utf-8"?>
<p:tagLst xmlns:p="http://schemas.openxmlformats.org/presentationml/2006/main">
  <p:tag name="AS_UNIQUEID" val="70"/>
</p:tagLst>
</file>

<file path=ppt/tags/tag72.xml><?xml version="1.0" encoding="utf-8"?>
<p:tagLst xmlns:p="http://schemas.openxmlformats.org/presentationml/2006/main">
  <p:tag name="AS_UNIQUEID" val="71"/>
</p:tagLst>
</file>

<file path=ppt/tags/tag73.xml><?xml version="1.0" encoding="utf-8"?>
<p:tagLst xmlns:p="http://schemas.openxmlformats.org/presentationml/2006/main">
  <p:tag name="AS_UNIQUEID" val="72"/>
</p:tagLst>
</file>

<file path=ppt/tags/tag74.xml><?xml version="1.0" encoding="utf-8"?>
<p:tagLst xmlns:p="http://schemas.openxmlformats.org/presentationml/2006/main">
  <p:tag name="AS_UNIQUEID" val="73"/>
</p:tagLst>
</file>

<file path=ppt/tags/tag75.xml><?xml version="1.0" encoding="utf-8"?>
<p:tagLst xmlns:p="http://schemas.openxmlformats.org/presentationml/2006/main">
  <p:tag name="AS_UNIQUEID" val="74"/>
</p:tagLst>
</file>

<file path=ppt/tags/tag76.xml><?xml version="1.0" encoding="utf-8"?>
<p:tagLst xmlns:p="http://schemas.openxmlformats.org/presentationml/2006/main">
  <p:tag name="AS_UNIQUEID" val="75"/>
</p:tagLst>
</file>

<file path=ppt/tags/tag77.xml><?xml version="1.0" encoding="utf-8"?>
<p:tagLst xmlns:p="http://schemas.openxmlformats.org/presentationml/2006/main">
  <p:tag name="AS_UNIQUEID" val="76"/>
</p:tagLst>
</file>

<file path=ppt/tags/tag78.xml><?xml version="1.0" encoding="utf-8"?>
<p:tagLst xmlns:p="http://schemas.openxmlformats.org/presentationml/2006/main">
  <p:tag name="AS_UNIQUEID" val="77"/>
</p:tagLst>
</file>

<file path=ppt/tags/tag79.xml><?xml version="1.0" encoding="utf-8"?>
<p:tagLst xmlns:p="http://schemas.openxmlformats.org/presentationml/2006/main">
  <p:tag name="AS_UNIQUEID" val="78"/>
</p:tagLst>
</file>

<file path=ppt/tags/tag80.xml><?xml version="1.0" encoding="utf-8"?>
<p:tagLst xmlns:p="http://schemas.openxmlformats.org/presentationml/2006/main">
  <p:tag name="AS_UNIQUEID" val="79"/>
</p:tagLst>
</file>

<file path=ppt/tags/tag81.xml><?xml version="1.0" encoding="utf-8"?>
<p:tagLst xmlns:p="http://schemas.openxmlformats.org/presentationml/2006/main">
  <p:tag name="AS_UNIQUEID" val="80"/>
</p:tagLst>
</file>

<file path=ppt/tags/tag82.xml><?xml version="1.0" encoding="utf-8"?>
<p:tagLst xmlns:p="http://schemas.openxmlformats.org/presentationml/2006/main">
  <p:tag name="AS_UNIQUEID" val="81"/>
</p:tagLst>
</file>

<file path=ppt/tags/tag83.xml><?xml version="1.0" encoding="utf-8"?>
<p:tagLst xmlns:p="http://schemas.openxmlformats.org/presentationml/2006/main">
  <p:tag name="AS_UNIQUEID" val="82"/>
</p:tagLst>
</file>

<file path=ppt/tags/tag84.xml><?xml version="1.0" encoding="utf-8"?>
<p:tagLst xmlns:p="http://schemas.openxmlformats.org/presentationml/2006/main">
  <p:tag name="AS_UNIQUEID" val="83"/>
</p:tagLst>
</file>

<file path=ppt/tags/tag85.xml><?xml version="1.0" encoding="utf-8"?>
<p:tagLst xmlns:p="http://schemas.openxmlformats.org/presentationml/2006/main">
  <p:tag name="AS_NET" val="4.0.30319.34209"/>
  <p:tag name="AS_OS" val="Microsoft Windows NT 6.2.9200.0"/>
  <p:tag name="AS_RELEASE_DATE" val="2015.08.28"/>
  <p:tag name="AS_TITLE" val="Aspose.Slides for .NET 4.0"/>
  <p:tag name="AS_VERSION" val="15.7.0.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>
  <Template>Office Theme</Template>
  <Manager/>
  <Company/>
  <PresentationFormat>Widescreen</PresentationFormat>
  <SharedDoc>0</SharedDoc>
  <Application>Aspose.Slides for .NET</Application>
  <AppVersion>15.0700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1601-01-01T00:00:00.000</cp:lastPrinted>
  <dcterms:created xsi:type="dcterms:W3CDTF">1601-01-01T00:00:00Z</dcterms:created>
  <dcterms:modified xsi:type="dcterms:W3CDTF">1601-01-01T00:00:00Z</dcterms:modified>
</cp:coreProperties>
</file>