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33"/>
  </p:notesMasterIdLst>
  <p:handoutMasterIdLst>
    <p:handoutMasterId r:id="rId34"/>
  </p:handoutMasterIdLst>
  <p:sldIdLst>
    <p:sldId id="513" r:id="rId2"/>
    <p:sldId id="743" r:id="rId3"/>
    <p:sldId id="744" r:id="rId4"/>
    <p:sldId id="580" r:id="rId5"/>
    <p:sldId id="718" r:id="rId6"/>
    <p:sldId id="667" r:id="rId7"/>
    <p:sldId id="648" r:id="rId8"/>
    <p:sldId id="663" r:id="rId9"/>
    <p:sldId id="659" r:id="rId10"/>
    <p:sldId id="660" r:id="rId11"/>
    <p:sldId id="746" r:id="rId12"/>
    <p:sldId id="668" r:id="rId13"/>
    <p:sldId id="699" r:id="rId14"/>
    <p:sldId id="671" r:id="rId15"/>
    <p:sldId id="749" r:id="rId16"/>
    <p:sldId id="690" r:id="rId17"/>
    <p:sldId id="693" r:id="rId18"/>
    <p:sldId id="724" r:id="rId19"/>
    <p:sldId id="691" r:id="rId20"/>
    <p:sldId id="751" r:id="rId21"/>
    <p:sldId id="750" r:id="rId22"/>
    <p:sldId id="710" r:id="rId23"/>
    <p:sldId id="698" r:id="rId24"/>
    <p:sldId id="702" r:id="rId25"/>
    <p:sldId id="708" r:id="rId26"/>
    <p:sldId id="752" r:id="rId27"/>
    <p:sldId id="709" r:id="rId28"/>
    <p:sldId id="721" r:id="rId29"/>
    <p:sldId id="705" r:id="rId30"/>
    <p:sldId id="727" r:id="rId31"/>
    <p:sldId id="564" r:id="rId32"/>
  </p:sldIdLst>
  <p:sldSz cx="9144000" cy="6858000" type="screen4x3"/>
  <p:notesSz cx="7010400" cy="9296400"/>
  <p:defaultTextStyle>
    <a:defPPr>
      <a:defRPr lang="en-US"/>
    </a:defPPr>
    <a:lvl1pPr algn="l" rtl="0" fontAlgn="base">
      <a:spcBef>
        <a:spcPct val="0"/>
      </a:spcBef>
      <a:spcAft>
        <a:spcPct val="0"/>
      </a:spcAft>
      <a:defRPr sz="2500" kern="1200">
        <a:solidFill>
          <a:schemeClr val="bg1"/>
        </a:solidFill>
        <a:latin typeface="Times"/>
        <a:ea typeface="+mn-ea"/>
        <a:cs typeface="+mn-cs"/>
      </a:defRPr>
    </a:lvl1pPr>
    <a:lvl2pPr marL="457200" algn="l" rtl="0" fontAlgn="base">
      <a:spcBef>
        <a:spcPct val="0"/>
      </a:spcBef>
      <a:spcAft>
        <a:spcPct val="0"/>
      </a:spcAft>
      <a:defRPr sz="2500" kern="1200">
        <a:solidFill>
          <a:schemeClr val="bg1"/>
        </a:solidFill>
        <a:latin typeface="Times"/>
        <a:ea typeface="+mn-ea"/>
        <a:cs typeface="+mn-cs"/>
      </a:defRPr>
    </a:lvl2pPr>
    <a:lvl3pPr marL="914400" algn="l" rtl="0" fontAlgn="base">
      <a:spcBef>
        <a:spcPct val="0"/>
      </a:spcBef>
      <a:spcAft>
        <a:spcPct val="0"/>
      </a:spcAft>
      <a:defRPr sz="2500" kern="1200">
        <a:solidFill>
          <a:schemeClr val="bg1"/>
        </a:solidFill>
        <a:latin typeface="Times"/>
        <a:ea typeface="+mn-ea"/>
        <a:cs typeface="+mn-cs"/>
      </a:defRPr>
    </a:lvl3pPr>
    <a:lvl4pPr marL="1371600" algn="l" rtl="0" fontAlgn="base">
      <a:spcBef>
        <a:spcPct val="0"/>
      </a:spcBef>
      <a:spcAft>
        <a:spcPct val="0"/>
      </a:spcAft>
      <a:defRPr sz="2500" kern="1200">
        <a:solidFill>
          <a:schemeClr val="bg1"/>
        </a:solidFill>
        <a:latin typeface="Times"/>
        <a:ea typeface="+mn-ea"/>
        <a:cs typeface="+mn-cs"/>
      </a:defRPr>
    </a:lvl4pPr>
    <a:lvl5pPr marL="1828800" algn="l" rtl="0" fontAlgn="base">
      <a:spcBef>
        <a:spcPct val="0"/>
      </a:spcBef>
      <a:spcAft>
        <a:spcPct val="0"/>
      </a:spcAft>
      <a:defRPr sz="2500" kern="1200">
        <a:solidFill>
          <a:schemeClr val="bg1"/>
        </a:solidFill>
        <a:latin typeface="Times"/>
        <a:ea typeface="+mn-ea"/>
        <a:cs typeface="+mn-cs"/>
      </a:defRPr>
    </a:lvl5pPr>
    <a:lvl6pPr marL="2286000" algn="l" defTabSz="914400" rtl="0" eaLnBrk="1" latinLnBrk="0" hangingPunct="1">
      <a:defRPr sz="2500" kern="1200">
        <a:solidFill>
          <a:schemeClr val="bg1"/>
        </a:solidFill>
        <a:latin typeface="Times"/>
        <a:ea typeface="+mn-ea"/>
        <a:cs typeface="+mn-cs"/>
      </a:defRPr>
    </a:lvl6pPr>
    <a:lvl7pPr marL="2743200" algn="l" defTabSz="914400" rtl="0" eaLnBrk="1" latinLnBrk="0" hangingPunct="1">
      <a:defRPr sz="2500" kern="1200">
        <a:solidFill>
          <a:schemeClr val="bg1"/>
        </a:solidFill>
        <a:latin typeface="Times"/>
        <a:ea typeface="+mn-ea"/>
        <a:cs typeface="+mn-cs"/>
      </a:defRPr>
    </a:lvl7pPr>
    <a:lvl8pPr marL="3200400" algn="l" defTabSz="914400" rtl="0" eaLnBrk="1" latinLnBrk="0" hangingPunct="1">
      <a:defRPr sz="2500" kern="1200">
        <a:solidFill>
          <a:schemeClr val="bg1"/>
        </a:solidFill>
        <a:latin typeface="Times"/>
        <a:ea typeface="+mn-ea"/>
        <a:cs typeface="+mn-cs"/>
      </a:defRPr>
    </a:lvl8pPr>
    <a:lvl9pPr marL="3657600" algn="l" defTabSz="914400" rtl="0" eaLnBrk="1" latinLnBrk="0" hangingPunct="1">
      <a:defRPr sz="2500" kern="1200">
        <a:solidFill>
          <a:schemeClr val="bg1"/>
        </a:solidFill>
        <a:latin typeface="Times"/>
        <a:ea typeface="+mn-ea"/>
        <a:cs typeface="+mn-cs"/>
      </a:defRPr>
    </a:lvl9pPr>
  </p:defaultTextStyle>
  <p:extLst>
    <p:ext uri="{EFAFB233-063F-42B5-8137-9DF3F51BA10A}">
      <p15:sldGuideLst xmlns:p15="http://schemas.microsoft.com/office/powerpoint/2012/main">
        <p15:guide id="1" orient="horz" pos="2130">
          <p15:clr>
            <a:srgbClr val="A4A3A4"/>
          </p15:clr>
        </p15:guide>
        <p15:guide id="2" pos="2844">
          <p15:clr>
            <a:srgbClr val="A4A3A4"/>
          </p15:clr>
        </p15:guide>
      </p15:sldGuideLst>
    </p:ext>
    <p:ext uri="{2D200454-40CA-4A62-9FC3-DE9A4176ACB9}">
      <p15:notesGuideLst xmlns:p15="http://schemas.microsoft.com/office/powerpoint/2012/main">
        <p15:guide id="1" orient="horz" pos="2929" userDrawn="1">
          <p15:clr>
            <a:srgbClr val="A4A3A4"/>
          </p15:clr>
        </p15:guide>
        <p15:guide id="2" pos="221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clrMode="bw"/>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CC"/>
    <a:srgbClr val="969696"/>
    <a:srgbClr val="FFFF00"/>
    <a:srgbClr val="669900"/>
    <a:srgbClr val="009900"/>
    <a:srgbClr val="99FFCC"/>
    <a:srgbClr val="66FFCC"/>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29" autoAdjust="0"/>
    <p:restoredTop sz="94511" autoAdjust="0"/>
  </p:normalViewPr>
  <p:slideViewPr>
    <p:cSldViewPr snapToGrid="0">
      <p:cViewPr varScale="1">
        <p:scale>
          <a:sx n="69" d="100"/>
          <a:sy n="69" d="100"/>
        </p:scale>
        <p:origin x="380" y="48"/>
      </p:cViewPr>
      <p:guideLst>
        <p:guide orient="horz" pos="2130"/>
        <p:guide pos="2844"/>
      </p:guideLst>
    </p:cSldViewPr>
  </p:slideViewPr>
  <p:outlineViewPr>
    <p:cViewPr>
      <p:scale>
        <a:sx n="33" d="100"/>
        <a:sy n="33" d="100"/>
      </p:scale>
      <p:origin x="0" y="-352"/>
    </p:cViewPr>
  </p:outlineViewPr>
  <p:notesTextViewPr>
    <p:cViewPr>
      <p:scale>
        <a:sx n="100" d="100"/>
        <a:sy n="100" d="100"/>
      </p:scale>
      <p:origin x="0" y="0"/>
    </p:cViewPr>
  </p:notesTextViewPr>
  <p:sorterViewPr>
    <p:cViewPr>
      <p:scale>
        <a:sx n="100" d="100"/>
        <a:sy n="100" d="100"/>
      </p:scale>
      <p:origin x="0" y="26664"/>
    </p:cViewPr>
  </p:sorterViewPr>
  <p:notesViewPr>
    <p:cSldViewPr snapToGrid="0">
      <p:cViewPr varScale="1">
        <p:scale>
          <a:sx n="50" d="100"/>
          <a:sy n="50" d="100"/>
        </p:scale>
        <p:origin x="-1860" y="-90"/>
      </p:cViewPr>
      <p:guideLst>
        <p:guide orient="horz" pos="2929"/>
        <p:guide pos="221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026"/>
          <p:cNvSpPr>
            <a:spLocks noGrp="1" noChangeArrowheads="1"/>
          </p:cNvSpPr>
          <p:nvPr>
            <p:ph type="hdr" sz="quarter"/>
          </p:nvPr>
        </p:nvSpPr>
        <p:spPr bwMode="auto">
          <a:xfrm>
            <a:off x="0" y="0"/>
            <a:ext cx="3038649" cy="465138"/>
          </a:xfrm>
          <a:prstGeom prst="rect">
            <a:avLst/>
          </a:prstGeom>
          <a:noFill/>
          <a:ln w="9525">
            <a:noFill/>
            <a:miter lim="800000"/>
            <a:headEnd/>
            <a:tailEnd/>
          </a:ln>
          <a:effectLst/>
        </p:spPr>
        <p:txBody>
          <a:bodyPr vert="horz" wrap="square" lIns="91487" tIns="45743" rIns="91487" bIns="45743" numCol="1" anchor="t" anchorCtr="0" compatLnSpc="1">
            <a:prstTxWarp prst="textNoShape">
              <a:avLst/>
            </a:prstTxWarp>
          </a:bodyPr>
          <a:lstStyle>
            <a:lvl1pPr defTabSz="914219" eaLnBrk="0" hangingPunct="0">
              <a:defRPr sz="1300">
                <a:solidFill>
                  <a:schemeClr val="tx1"/>
                </a:solidFill>
                <a:latin typeface="Times" pitchFamily="18" charset="0"/>
              </a:defRPr>
            </a:lvl1pPr>
          </a:lstStyle>
          <a:p>
            <a:pPr>
              <a:defRPr/>
            </a:pPr>
            <a:endParaRPr lang="en-US"/>
          </a:p>
        </p:txBody>
      </p:sp>
      <p:sp>
        <p:nvSpPr>
          <p:cNvPr id="8195" name="Rectangle 1027"/>
          <p:cNvSpPr>
            <a:spLocks noGrp="1" noChangeArrowheads="1"/>
          </p:cNvSpPr>
          <p:nvPr>
            <p:ph type="dt" sz="quarter" idx="1"/>
          </p:nvPr>
        </p:nvSpPr>
        <p:spPr bwMode="auto">
          <a:xfrm>
            <a:off x="3974986" y="0"/>
            <a:ext cx="3035414" cy="465138"/>
          </a:xfrm>
          <a:prstGeom prst="rect">
            <a:avLst/>
          </a:prstGeom>
          <a:noFill/>
          <a:ln w="9525">
            <a:noFill/>
            <a:miter lim="800000"/>
            <a:headEnd/>
            <a:tailEnd/>
          </a:ln>
          <a:effectLst/>
        </p:spPr>
        <p:txBody>
          <a:bodyPr vert="horz" wrap="square" lIns="91487" tIns="45743" rIns="91487" bIns="45743" numCol="1" anchor="t" anchorCtr="0" compatLnSpc="1">
            <a:prstTxWarp prst="textNoShape">
              <a:avLst/>
            </a:prstTxWarp>
          </a:bodyPr>
          <a:lstStyle>
            <a:lvl1pPr algn="r" defTabSz="914219" eaLnBrk="0" hangingPunct="0">
              <a:defRPr sz="1300">
                <a:solidFill>
                  <a:schemeClr val="tx1"/>
                </a:solidFill>
                <a:latin typeface="Times" pitchFamily="18" charset="0"/>
              </a:defRPr>
            </a:lvl1pPr>
          </a:lstStyle>
          <a:p>
            <a:pPr>
              <a:defRPr/>
            </a:pPr>
            <a:endParaRPr lang="en-US"/>
          </a:p>
        </p:txBody>
      </p:sp>
      <p:sp>
        <p:nvSpPr>
          <p:cNvPr id="8196" name="Rectangle 1028"/>
          <p:cNvSpPr>
            <a:spLocks noGrp="1" noChangeArrowheads="1"/>
          </p:cNvSpPr>
          <p:nvPr>
            <p:ph type="ftr" sz="quarter" idx="2"/>
          </p:nvPr>
        </p:nvSpPr>
        <p:spPr bwMode="auto">
          <a:xfrm>
            <a:off x="0" y="8831265"/>
            <a:ext cx="3038649" cy="465137"/>
          </a:xfrm>
          <a:prstGeom prst="rect">
            <a:avLst/>
          </a:prstGeom>
          <a:noFill/>
          <a:ln w="9525">
            <a:noFill/>
            <a:miter lim="800000"/>
            <a:headEnd/>
            <a:tailEnd/>
          </a:ln>
          <a:effectLst/>
        </p:spPr>
        <p:txBody>
          <a:bodyPr vert="horz" wrap="square" lIns="91487" tIns="45743" rIns="91487" bIns="45743" numCol="1" anchor="b" anchorCtr="0" compatLnSpc="1">
            <a:prstTxWarp prst="textNoShape">
              <a:avLst/>
            </a:prstTxWarp>
          </a:bodyPr>
          <a:lstStyle>
            <a:lvl1pPr defTabSz="914219" eaLnBrk="0" hangingPunct="0">
              <a:defRPr sz="1300">
                <a:solidFill>
                  <a:schemeClr val="tx1"/>
                </a:solidFill>
                <a:latin typeface="Times" pitchFamily="18" charset="0"/>
              </a:defRPr>
            </a:lvl1pPr>
          </a:lstStyle>
          <a:p>
            <a:pPr>
              <a:defRPr/>
            </a:pPr>
            <a:endParaRPr lang="en-US"/>
          </a:p>
        </p:txBody>
      </p:sp>
      <p:sp>
        <p:nvSpPr>
          <p:cNvPr id="8197" name="Rectangle 1029"/>
          <p:cNvSpPr>
            <a:spLocks noGrp="1" noChangeArrowheads="1"/>
          </p:cNvSpPr>
          <p:nvPr>
            <p:ph type="sldNum" sz="quarter" idx="3"/>
          </p:nvPr>
        </p:nvSpPr>
        <p:spPr bwMode="auto">
          <a:xfrm>
            <a:off x="3974986" y="8831265"/>
            <a:ext cx="3035414" cy="465137"/>
          </a:xfrm>
          <a:prstGeom prst="rect">
            <a:avLst/>
          </a:prstGeom>
          <a:noFill/>
          <a:ln w="9525">
            <a:noFill/>
            <a:miter lim="800000"/>
            <a:headEnd/>
            <a:tailEnd/>
          </a:ln>
          <a:effectLst/>
        </p:spPr>
        <p:txBody>
          <a:bodyPr vert="horz" wrap="square" lIns="91487" tIns="45743" rIns="91487" bIns="45743" numCol="1" anchor="b" anchorCtr="0" compatLnSpc="1">
            <a:prstTxWarp prst="textNoShape">
              <a:avLst/>
            </a:prstTxWarp>
          </a:bodyPr>
          <a:lstStyle>
            <a:lvl1pPr algn="r" defTabSz="914219" eaLnBrk="0" hangingPunct="0">
              <a:defRPr sz="1300">
                <a:solidFill>
                  <a:schemeClr val="tx1"/>
                </a:solidFill>
                <a:latin typeface="Times" pitchFamily="18" charset="0"/>
              </a:defRPr>
            </a:lvl1pPr>
          </a:lstStyle>
          <a:p>
            <a:pPr>
              <a:defRPr/>
            </a:pPr>
            <a:fld id="{33A30000-2ADD-44FE-AFEE-BFD92A67EC85}" type="slidenum">
              <a:rPr lang="en-US"/>
              <a:pPr>
                <a:defRPr/>
              </a:pPr>
              <a:t>‹#›</a:t>
            </a:fld>
            <a:endParaRPr lang="en-US"/>
          </a:p>
        </p:txBody>
      </p:sp>
    </p:spTree>
    <p:extLst>
      <p:ext uri="{BB962C8B-B14F-4D97-AF65-F5344CB8AC3E}">
        <p14:creationId xmlns:p14="http://schemas.microsoft.com/office/powerpoint/2010/main" val="19137502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038649" cy="465138"/>
          </a:xfrm>
          <a:prstGeom prst="rect">
            <a:avLst/>
          </a:prstGeom>
          <a:noFill/>
          <a:ln w="9525">
            <a:noFill/>
            <a:miter lim="800000"/>
            <a:headEnd/>
            <a:tailEnd/>
          </a:ln>
          <a:effectLst/>
        </p:spPr>
        <p:txBody>
          <a:bodyPr vert="horz" wrap="square" lIns="91487" tIns="45743" rIns="91487" bIns="45743" numCol="1" anchor="t" anchorCtr="0" compatLnSpc="1">
            <a:prstTxWarp prst="textNoShape">
              <a:avLst/>
            </a:prstTxWarp>
          </a:bodyPr>
          <a:lstStyle>
            <a:lvl1pPr defTabSz="914219" eaLnBrk="0" hangingPunct="0">
              <a:defRPr sz="1300">
                <a:solidFill>
                  <a:schemeClr val="tx1"/>
                </a:solidFill>
                <a:latin typeface="Times New Roman" pitchFamily="18" charset="0"/>
              </a:defRPr>
            </a:lvl1pPr>
          </a:lstStyle>
          <a:p>
            <a:pPr>
              <a:defRPr/>
            </a:pPr>
            <a:endParaRPr lang="en-US"/>
          </a:p>
        </p:txBody>
      </p:sp>
      <p:sp>
        <p:nvSpPr>
          <p:cNvPr id="11267" name="Rectangle 3"/>
          <p:cNvSpPr>
            <a:spLocks noGrp="1" noChangeArrowheads="1"/>
          </p:cNvSpPr>
          <p:nvPr>
            <p:ph type="dt" idx="1"/>
          </p:nvPr>
        </p:nvSpPr>
        <p:spPr bwMode="auto">
          <a:xfrm>
            <a:off x="3974986" y="0"/>
            <a:ext cx="3035414" cy="465138"/>
          </a:xfrm>
          <a:prstGeom prst="rect">
            <a:avLst/>
          </a:prstGeom>
          <a:noFill/>
          <a:ln w="9525">
            <a:noFill/>
            <a:miter lim="800000"/>
            <a:headEnd/>
            <a:tailEnd/>
          </a:ln>
          <a:effectLst/>
        </p:spPr>
        <p:txBody>
          <a:bodyPr vert="horz" wrap="square" lIns="91487" tIns="45743" rIns="91487" bIns="45743" numCol="1" anchor="t" anchorCtr="0" compatLnSpc="1">
            <a:prstTxWarp prst="textNoShape">
              <a:avLst/>
            </a:prstTxWarp>
          </a:bodyPr>
          <a:lstStyle>
            <a:lvl1pPr algn="r" defTabSz="914219" eaLnBrk="0" hangingPunct="0">
              <a:defRPr sz="1300">
                <a:solidFill>
                  <a:schemeClr val="tx1"/>
                </a:solidFill>
                <a:latin typeface="Times New Roman" pitchFamily="18" charset="0"/>
              </a:defRPr>
            </a:lvl1pPr>
          </a:lstStyle>
          <a:p>
            <a:pPr>
              <a:defRPr/>
            </a:pPr>
            <a:endParaRPr lang="en-US"/>
          </a:p>
        </p:txBody>
      </p:sp>
      <p:sp>
        <p:nvSpPr>
          <p:cNvPr id="81924" name="Rectangle 4"/>
          <p:cNvSpPr>
            <a:spLocks noGrp="1" noRot="1" noChangeAspect="1" noChangeArrowheads="1" noTextEdit="1"/>
          </p:cNvSpPr>
          <p:nvPr>
            <p:ph type="sldImg" idx="2"/>
          </p:nvPr>
        </p:nvSpPr>
        <p:spPr bwMode="auto">
          <a:xfrm>
            <a:off x="1193800" y="701675"/>
            <a:ext cx="4643438" cy="3482975"/>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934722" y="4414840"/>
            <a:ext cx="5140960" cy="4179887"/>
          </a:xfrm>
          <a:prstGeom prst="rect">
            <a:avLst/>
          </a:prstGeom>
          <a:noFill/>
          <a:ln w="9525">
            <a:noFill/>
            <a:miter lim="800000"/>
            <a:headEnd/>
            <a:tailEnd/>
          </a:ln>
          <a:effectLst/>
        </p:spPr>
        <p:txBody>
          <a:bodyPr vert="horz" wrap="square" lIns="91487" tIns="45743" rIns="91487" bIns="4574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270" name="Rectangle 6"/>
          <p:cNvSpPr>
            <a:spLocks noGrp="1" noChangeArrowheads="1"/>
          </p:cNvSpPr>
          <p:nvPr>
            <p:ph type="ftr" sz="quarter" idx="4"/>
          </p:nvPr>
        </p:nvSpPr>
        <p:spPr bwMode="auto">
          <a:xfrm>
            <a:off x="0" y="8831265"/>
            <a:ext cx="3038649" cy="465137"/>
          </a:xfrm>
          <a:prstGeom prst="rect">
            <a:avLst/>
          </a:prstGeom>
          <a:noFill/>
          <a:ln w="9525">
            <a:noFill/>
            <a:miter lim="800000"/>
            <a:headEnd/>
            <a:tailEnd/>
          </a:ln>
          <a:effectLst/>
        </p:spPr>
        <p:txBody>
          <a:bodyPr vert="horz" wrap="square" lIns="91487" tIns="45743" rIns="91487" bIns="45743" numCol="1" anchor="b" anchorCtr="0" compatLnSpc="1">
            <a:prstTxWarp prst="textNoShape">
              <a:avLst/>
            </a:prstTxWarp>
          </a:bodyPr>
          <a:lstStyle>
            <a:lvl1pPr defTabSz="914219" eaLnBrk="0" hangingPunct="0">
              <a:defRPr sz="1300">
                <a:solidFill>
                  <a:schemeClr val="tx1"/>
                </a:solidFill>
                <a:latin typeface="Times New Roman" pitchFamily="18" charset="0"/>
              </a:defRPr>
            </a:lvl1pPr>
          </a:lstStyle>
          <a:p>
            <a:pPr>
              <a:defRPr/>
            </a:pPr>
            <a:endParaRPr lang="en-US"/>
          </a:p>
        </p:txBody>
      </p:sp>
      <p:sp>
        <p:nvSpPr>
          <p:cNvPr id="11271" name="Rectangle 7"/>
          <p:cNvSpPr>
            <a:spLocks noGrp="1" noChangeArrowheads="1"/>
          </p:cNvSpPr>
          <p:nvPr>
            <p:ph type="sldNum" sz="quarter" idx="5"/>
          </p:nvPr>
        </p:nvSpPr>
        <p:spPr bwMode="auto">
          <a:xfrm>
            <a:off x="3974986" y="8831265"/>
            <a:ext cx="3035414" cy="465137"/>
          </a:xfrm>
          <a:prstGeom prst="rect">
            <a:avLst/>
          </a:prstGeom>
          <a:noFill/>
          <a:ln w="9525">
            <a:noFill/>
            <a:miter lim="800000"/>
            <a:headEnd/>
            <a:tailEnd/>
          </a:ln>
          <a:effectLst/>
        </p:spPr>
        <p:txBody>
          <a:bodyPr vert="horz" wrap="square" lIns="91487" tIns="45743" rIns="91487" bIns="45743" numCol="1" anchor="b" anchorCtr="0" compatLnSpc="1">
            <a:prstTxWarp prst="textNoShape">
              <a:avLst/>
            </a:prstTxWarp>
          </a:bodyPr>
          <a:lstStyle>
            <a:lvl1pPr algn="r" defTabSz="914219" eaLnBrk="0" hangingPunct="0">
              <a:defRPr sz="1300">
                <a:solidFill>
                  <a:schemeClr val="tx1"/>
                </a:solidFill>
                <a:latin typeface="Times New Roman" pitchFamily="18" charset="0"/>
              </a:defRPr>
            </a:lvl1pPr>
          </a:lstStyle>
          <a:p>
            <a:pPr>
              <a:defRPr/>
            </a:pPr>
            <a:fld id="{17C36ABD-DB76-4D4A-AD5A-E0DD5FEA44F7}" type="slidenum">
              <a:rPr lang="en-US"/>
              <a:pPr>
                <a:defRPr/>
              </a:pPr>
              <a:t>‹#›</a:t>
            </a:fld>
            <a:endParaRPr lang="en-US"/>
          </a:p>
        </p:txBody>
      </p:sp>
    </p:spTree>
    <p:extLst>
      <p:ext uri="{BB962C8B-B14F-4D97-AF65-F5344CB8AC3E}">
        <p14:creationId xmlns:p14="http://schemas.microsoft.com/office/powerpoint/2010/main" val="3508421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1</a:t>
            </a:fld>
            <a:endParaRPr lang="en-US"/>
          </a:p>
        </p:txBody>
      </p:sp>
    </p:spTree>
    <p:extLst>
      <p:ext uri="{BB962C8B-B14F-4D97-AF65-F5344CB8AC3E}">
        <p14:creationId xmlns:p14="http://schemas.microsoft.com/office/powerpoint/2010/main" val="9806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7</a:t>
            </a:fld>
            <a:endParaRPr lang="en-US"/>
          </a:p>
        </p:txBody>
      </p:sp>
    </p:spTree>
    <p:extLst>
      <p:ext uri="{BB962C8B-B14F-4D97-AF65-F5344CB8AC3E}">
        <p14:creationId xmlns:p14="http://schemas.microsoft.com/office/powerpoint/2010/main" val="2857823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DAZ</a:t>
            </a:r>
            <a:endParaRPr lang="en-US" dirty="0"/>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9</a:t>
            </a:fld>
            <a:endParaRPr lang="en-US"/>
          </a:p>
        </p:txBody>
      </p:sp>
    </p:spTree>
    <p:extLst>
      <p:ext uri="{BB962C8B-B14F-4D97-AF65-F5344CB8AC3E}">
        <p14:creationId xmlns:p14="http://schemas.microsoft.com/office/powerpoint/2010/main" val="1605639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DAZ</a:t>
            </a:r>
            <a:endParaRPr lang="en-US" dirty="0"/>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10</a:t>
            </a:fld>
            <a:endParaRPr lang="en-US"/>
          </a:p>
        </p:txBody>
      </p:sp>
    </p:spTree>
    <p:extLst>
      <p:ext uri="{BB962C8B-B14F-4D97-AF65-F5344CB8AC3E}">
        <p14:creationId xmlns:p14="http://schemas.microsoft.com/office/powerpoint/2010/main" val="4279459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11</a:t>
            </a:fld>
            <a:endParaRPr lang="en-US"/>
          </a:p>
        </p:txBody>
      </p:sp>
    </p:spTree>
    <p:extLst>
      <p:ext uri="{BB962C8B-B14F-4D97-AF65-F5344CB8AC3E}">
        <p14:creationId xmlns:p14="http://schemas.microsoft.com/office/powerpoint/2010/main" val="35207415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DAZ</a:t>
            </a:r>
            <a:endParaRPr lang="en-US" dirty="0"/>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12</a:t>
            </a:fld>
            <a:endParaRPr lang="en-US"/>
          </a:p>
        </p:txBody>
      </p:sp>
    </p:spTree>
    <p:extLst>
      <p:ext uri="{BB962C8B-B14F-4D97-AF65-F5344CB8AC3E}">
        <p14:creationId xmlns:p14="http://schemas.microsoft.com/office/powerpoint/2010/main" val="2194107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DAZ</a:t>
            </a:r>
            <a:endParaRPr lang="en-US" dirty="0"/>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13</a:t>
            </a:fld>
            <a:endParaRPr lang="en-US"/>
          </a:p>
        </p:txBody>
      </p:sp>
    </p:spTree>
    <p:extLst>
      <p:ext uri="{BB962C8B-B14F-4D97-AF65-F5344CB8AC3E}">
        <p14:creationId xmlns:p14="http://schemas.microsoft.com/office/powerpoint/2010/main" val="3767690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DAZ</a:t>
            </a:r>
            <a:endParaRPr lang="en-US" dirty="0"/>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14</a:t>
            </a:fld>
            <a:endParaRPr lang="en-US"/>
          </a:p>
        </p:txBody>
      </p:sp>
    </p:spTree>
    <p:extLst>
      <p:ext uri="{BB962C8B-B14F-4D97-AF65-F5344CB8AC3E}">
        <p14:creationId xmlns:p14="http://schemas.microsoft.com/office/powerpoint/2010/main" val="1654618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15</a:t>
            </a:fld>
            <a:endParaRPr lang="en-US"/>
          </a:p>
        </p:txBody>
      </p:sp>
    </p:spTree>
    <p:extLst>
      <p:ext uri="{BB962C8B-B14F-4D97-AF65-F5344CB8AC3E}">
        <p14:creationId xmlns:p14="http://schemas.microsoft.com/office/powerpoint/2010/main" val="1301938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DAZ</a:t>
            </a:r>
            <a:endParaRPr lang="en-US" dirty="0"/>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20</a:t>
            </a:fld>
            <a:endParaRPr lang="en-US"/>
          </a:p>
        </p:txBody>
      </p:sp>
    </p:spTree>
    <p:extLst>
      <p:ext uri="{BB962C8B-B14F-4D97-AF65-F5344CB8AC3E}">
        <p14:creationId xmlns:p14="http://schemas.microsoft.com/office/powerpoint/2010/main" val="11668158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DAZ</a:t>
            </a:r>
            <a:endParaRPr lang="en-US" dirty="0"/>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21</a:t>
            </a:fld>
            <a:endParaRPr lang="en-US"/>
          </a:p>
        </p:txBody>
      </p:sp>
    </p:spTree>
    <p:extLst>
      <p:ext uri="{BB962C8B-B14F-4D97-AF65-F5344CB8AC3E}">
        <p14:creationId xmlns:p14="http://schemas.microsoft.com/office/powerpoint/2010/main" val="971721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DAZ</a:t>
            </a:r>
            <a:endParaRPr lang="en-US" dirty="0"/>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22</a:t>
            </a:fld>
            <a:endParaRPr lang="en-US"/>
          </a:p>
        </p:txBody>
      </p:sp>
    </p:spTree>
    <p:extLst>
      <p:ext uri="{BB962C8B-B14F-4D97-AF65-F5344CB8AC3E}">
        <p14:creationId xmlns:p14="http://schemas.microsoft.com/office/powerpoint/2010/main" val="32945200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DAZ</a:t>
            </a:r>
            <a:r>
              <a:rPr lang="en-US" dirty="0"/>
              <a:t> &amp; DSC</a:t>
            </a:r>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26</a:t>
            </a:fld>
            <a:endParaRPr lang="en-US"/>
          </a:p>
        </p:txBody>
      </p:sp>
    </p:spTree>
    <p:extLst>
      <p:ext uri="{BB962C8B-B14F-4D97-AF65-F5344CB8AC3E}">
        <p14:creationId xmlns:p14="http://schemas.microsoft.com/office/powerpoint/2010/main" val="6464575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DAZ</a:t>
            </a:r>
            <a:r>
              <a:rPr lang="en-US" dirty="0"/>
              <a:t> &amp; DSC</a:t>
            </a:r>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28</a:t>
            </a:fld>
            <a:endParaRPr lang="en-US"/>
          </a:p>
        </p:txBody>
      </p:sp>
    </p:spTree>
    <p:extLst>
      <p:ext uri="{BB962C8B-B14F-4D97-AF65-F5344CB8AC3E}">
        <p14:creationId xmlns:p14="http://schemas.microsoft.com/office/powerpoint/2010/main" val="3092909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DAZ</a:t>
            </a:r>
            <a:r>
              <a:rPr lang="en-US" dirty="0"/>
              <a:t> &amp; DSC</a:t>
            </a:r>
          </a:p>
        </p:txBody>
      </p:sp>
      <p:sp>
        <p:nvSpPr>
          <p:cNvPr id="4" name="Slide Number Placeholder 3"/>
          <p:cNvSpPr>
            <a:spLocks noGrp="1"/>
          </p:cNvSpPr>
          <p:nvPr>
            <p:ph type="sldNum" sz="quarter" idx="10"/>
          </p:nvPr>
        </p:nvSpPr>
        <p:spPr/>
        <p:txBody>
          <a:bodyPr/>
          <a:lstStyle/>
          <a:p>
            <a:pPr>
              <a:defRPr/>
            </a:pPr>
            <a:fld id="{17C36ABD-DB76-4D4A-AD5A-E0DD5FEA44F7}" type="slidenum">
              <a:rPr lang="en-US" smtClean="0"/>
              <a:pPr>
                <a:defRPr/>
              </a:pPr>
              <a:t>29</a:t>
            </a:fld>
            <a:endParaRPr lang="en-US"/>
          </a:p>
        </p:txBody>
      </p:sp>
    </p:spTree>
    <p:extLst>
      <p:ext uri="{BB962C8B-B14F-4D97-AF65-F5344CB8AC3E}">
        <p14:creationId xmlns:p14="http://schemas.microsoft.com/office/powerpoint/2010/main" val="160034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A41E50A-AF16-4A26-803A-A0DDB5A44F69}" type="slidenum">
              <a:rPr lang="en-US"/>
              <a:pPr>
                <a:defRPr/>
              </a:pPr>
              <a:t>‹#›</a:t>
            </a:fld>
            <a:endParaRPr lang="en-US"/>
          </a:p>
        </p:txBody>
      </p:sp>
    </p:spTree>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406E106-BDEA-4306-A8FE-1611DA41CFB9}" type="slidenum">
              <a:rPr lang="en-US"/>
              <a:pPr>
                <a:defRPr/>
              </a:pPr>
              <a:t>‹#›</a:t>
            </a:fld>
            <a:endParaRPr lang="en-US"/>
          </a:p>
        </p:txBody>
      </p:sp>
    </p:spTree>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57EB784-0F35-4329-BB3B-CD8FDFADF9BF}" type="slidenum">
              <a:rPr lang="en-US"/>
              <a:pPr>
                <a:defRPr/>
              </a:pPr>
              <a:t>‹#›</a:t>
            </a:fld>
            <a:endParaRPr lang="en-US"/>
          </a:p>
        </p:txBody>
      </p:sp>
    </p:spTree>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F5D6FF8-BEB0-45D4-9C01-36043E1B4A4C}" type="slidenum">
              <a:rPr lang="en-US"/>
              <a:pPr>
                <a:defRPr/>
              </a:pPr>
              <a:t>‹#›</a:t>
            </a:fld>
            <a:endParaRPr lang="en-US"/>
          </a:p>
        </p:txBody>
      </p:sp>
    </p:spTree>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1A3A2FF-1AE1-4F66-99F5-42B8EE5A201D}" type="slidenum">
              <a:rPr lang="en-US"/>
              <a:pPr>
                <a:defRPr/>
              </a:pPr>
              <a:t>‹#›</a:t>
            </a:fld>
            <a:endParaRPr lang="en-US"/>
          </a:p>
        </p:txBody>
      </p:sp>
    </p:spTree>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AA4F375-2F81-4633-8CC8-840A935851FA}" type="slidenum">
              <a:rPr lang="en-US"/>
              <a:pPr>
                <a:defRPr/>
              </a:pPr>
              <a:t>‹#›</a:t>
            </a:fld>
            <a:endParaRPr lang="en-US"/>
          </a:p>
        </p:txBody>
      </p:sp>
    </p:spTree>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B9DFF77-5A5C-4F0C-9C43-CC23453F4E81}" type="slidenum">
              <a:rPr lang="en-US"/>
              <a:pPr>
                <a:defRPr/>
              </a:pPr>
              <a:t>‹#›</a:t>
            </a:fld>
            <a:endParaRPr lang="en-US"/>
          </a:p>
        </p:txBody>
      </p:sp>
    </p:spTree>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921571E-A63D-43FE-B0DA-84A8F7D64F0D}" type="slidenum">
              <a:rPr lang="en-US"/>
              <a:pPr>
                <a:defRPr/>
              </a:pPr>
              <a:t>‹#›</a:t>
            </a:fld>
            <a:endParaRPr lang="en-US"/>
          </a:p>
        </p:txBody>
      </p:sp>
    </p:spTree>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4C0C5A5-C820-46B8-AC20-70AC6A9F9941}" type="slidenum">
              <a:rPr lang="en-US"/>
              <a:pPr>
                <a:defRPr/>
              </a:pPr>
              <a:t>‹#›</a:t>
            </a:fld>
            <a:endParaRPr lang="en-US"/>
          </a:p>
        </p:txBody>
      </p:sp>
    </p:spTree>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EE649C-7150-4BA2-A6D2-7AF83DAD1B9B}" type="slidenum">
              <a:rPr lang="en-US"/>
              <a:pPr>
                <a:defRPr/>
              </a:pPr>
              <a:t>‹#›</a:t>
            </a:fld>
            <a:endParaRPr lang="en-US"/>
          </a:p>
        </p:txBody>
      </p:sp>
    </p:spTree>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F1C27F6-35F5-49B1-A624-B8EC9A148B89}" type="slidenum">
              <a:rPr lang="en-US"/>
              <a:pPr>
                <a:defRPr/>
              </a:pPr>
              <a:t>‹#›</a:t>
            </a:fld>
            <a:endParaRPr lang="en-US"/>
          </a:p>
        </p:txBody>
      </p:sp>
    </p:spTree>
  </p:cSld>
  <p:clrMapOvr>
    <a:masterClrMapping/>
  </p:clrMapOvr>
  <p:transition spd="med">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SmartArt Placeholder 2"/>
          <p:cNvSpPr>
            <a:spLocks noGrp="1"/>
          </p:cNvSpPr>
          <p:nvPr>
            <p:ph type="dgm" idx="1"/>
          </p:nvPr>
        </p:nvSpPr>
        <p:spPr>
          <a:xfrm>
            <a:off x="457200" y="1600200"/>
            <a:ext cx="82296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5275A6E-9A99-4D13-90B2-E0D9B596B49B}" type="slidenum">
              <a:rPr lang="en-US"/>
              <a:pPr>
                <a:defRPr/>
              </a:pPr>
              <a:t>‹#›</a:t>
            </a:fld>
            <a:endParaRPr lang="en-US"/>
          </a:p>
        </p:txBody>
      </p:sp>
    </p:spTree>
  </p:cSld>
  <p:clrMapOvr>
    <a:masterClrMapping/>
  </p:clrMapOvr>
  <p:transition spd="med">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53BF58B-92F2-44F4-8038-5CCBA4DCCCC6}" type="slidenum">
              <a:rPr lang="en-US"/>
              <a:pPr>
                <a:defRPr/>
              </a:pPr>
              <a:t>‹#›</a:t>
            </a:fld>
            <a:endParaRPr lang="en-US"/>
          </a:p>
        </p:txBody>
      </p:sp>
    </p:spTree>
  </p:cSld>
  <p:clrMapOvr>
    <a:masterClrMapping/>
  </p:clrMapOvr>
  <p:transition spd="med">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767AD01E-11EE-4F22-A99D-2002B827134D}" type="slidenum">
              <a:rPr lang="en-US"/>
              <a:pPr>
                <a:defRPr/>
              </a:pPr>
              <a:t>‹#›</a:t>
            </a:fld>
            <a:endParaRPr lang="en-US"/>
          </a:p>
        </p:txBody>
      </p:sp>
    </p:spTree>
  </p:cSld>
  <p:clrMapOvr>
    <a:masterClrMapping/>
  </p:clrMapOvr>
  <p:transition spd="med">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8F4D45A-851E-4407-B734-DC57795D6F6D}" type="slidenum">
              <a:rPr lang="en-US"/>
              <a:pPr>
                <a:defRPr/>
              </a:pPr>
              <a:t>‹#›</a:t>
            </a:fld>
            <a:endParaRPr lang="en-US"/>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srcRect/>
          <a:tile tx="0" ty="0" sx="100000" sy="100000" flip="none" algn="tl"/>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8948" name="Rectangle 4"/>
          <p:cNvSpPr>
            <a:spLocks noGrp="1" noChangeArrowheads="1"/>
          </p:cNvSpPr>
          <p:nvPr>
            <p:ph type="dt" sz="half" idx="2"/>
          </p:nvPr>
        </p:nvSpPr>
        <p:spPr bwMode="auto">
          <a:xfrm>
            <a:off x="485775" y="6381750"/>
            <a:ext cx="2135188"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atin typeface="Times" pitchFamily="18" charset="0"/>
              </a:defRPr>
            </a:lvl1pPr>
          </a:lstStyle>
          <a:p>
            <a:pPr>
              <a:defRPr/>
            </a:pPr>
            <a:endParaRPr lang="en-US"/>
          </a:p>
        </p:txBody>
      </p:sp>
      <p:sp>
        <p:nvSpPr>
          <p:cNvPr id="338949" name="Rectangle 5"/>
          <p:cNvSpPr>
            <a:spLocks noGrp="1" noChangeArrowheads="1"/>
          </p:cNvSpPr>
          <p:nvPr>
            <p:ph type="ftr" sz="quarter" idx="3"/>
          </p:nvPr>
        </p:nvSpPr>
        <p:spPr bwMode="auto">
          <a:xfrm>
            <a:off x="3124200" y="6381750"/>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smtClean="0">
                <a:latin typeface="Times" pitchFamily="18" charset="0"/>
              </a:defRPr>
            </a:lvl1pPr>
          </a:lstStyle>
          <a:p>
            <a:pPr>
              <a:defRPr/>
            </a:pPr>
            <a:endParaRPr lang="en-US"/>
          </a:p>
        </p:txBody>
      </p:sp>
      <p:sp>
        <p:nvSpPr>
          <p:cNvPr id="338950" name="Rectangle 6"/>
          <p:cNvSpPr>
            <a:spLocks noGrp="1" noChangeArrowheads="1"/>
          </p:cNvSpPr>
          <p:nvPr>
            <p:ph type="sldNum" sz="quarter" idx="4"/>
          </p:nvPr>
        </p:nvSpPr>
        <p:spPr bwMode="auto">
          <a:xfrm>
            <a:off x="65532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atin typeface="Times" pitchFamily="18" charset="0"/>
              </a:defRPr>
            </a:lvl1pPr>
          </a:lstStyle>
          <a:p>
            <a:pPr>
              <a:defRPr/>
            </a:pPr>
            <a:fld id="{ECA7E3A2-69DA-4EE1-8313-CD57C928C95D}"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Lst>
  <p:transition spd="med">
    <p:random/>
  </p:transition>
  <p:hf hdr="0" ftr="0" dt="0"/>
  <p:txStyles>
    <p:title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800">
          <a:solidFill>
            <a:schemeClr val="bg1"/>
          </a:solidFill>
          <a:latin typeface="+mn-lt"/>
        </a:defRPr>
      </a:lvl2pPr>
      <a:lvl3pPr marL="1143000" indent="-228600" algn="l" rtl="0" eaLnBrk="0" fontAlgn="base" hangingPunct="0">
        <a:spcBef>
          <a:spcPct val="20000"/>
        </a:spcBef>
        <a:spcAft>
          <a:spcPct val="0"/>
        </a:spcAft>
        <a:buFont typeface="Wingdings" pitchFamily="2" charset="2"/>
        <a:buChar char="§"/>
        <a:defRPr sz="2400">
          <a:solidFill>
            <a:schemeClr val="bg1"/>
          </a:solidFill>
          <a:latin typeface="+mn-lt"/>
        </a:defRPr>
      </a:lvl3pPr>
      <a:lvl4pPr marL="1600200" indent="-228600" algn="l" rtl="0" eaLnBrk="0" fontAlgn="base" hangingPunct="0">
        <a:spcBef>
          <a:spcPct val="20000"/>
        </a:spcBef>
        <a:spcAft>
          <a:spcPct val="0"/>
        </a:spcAft>
        <a:buFont typeface="Wingdings" pitchFamily="2" charset="2"/>
        <a:buChar char="§"/>
        <a:defRPr sz="2000">
          <a:solidFill>
            <a:schemeClr val="bg1"/>
          </a:solidFill>
          <a:latin typeface="+mn-lt"/>
        </a:defRPr>
      </a:lvl4pPr>
      <a:lvl5pPr marL="2057400" indent="-228600" algn="l" rtl="0" eaLnBrk="0" fontAlgn="base" hangingPunct="0">
        <a:spcBef>
          <a:spcPct val="20000"/>
        </a:spcBef>
        <a:spcAft>
          <a:spcPct val="0"/>
        </a:spcAft>
        <a:buFont typeface="Wingdings" pitchFamily="2" charset="2"/>
        <a:buChar char="§"/>
        <a:defRPr sz="2000">
          <a:solidFill>
            <a:schemeClr val="bg1"/>
          </a:solidFill>
          <a:latin typeface="+mn-lt"/>
        </a:defRPr>
      </a:lvl5pPr>
      <a:lvl6pPr marL="2514600" indent="-228600" algn="l" rtl="0" fontAlgn="base">
        <a:spcBef>
          <a:spcPct val="20000"/>
        </a:spcBef>
        <a:spcAft>
          <a:spcPct val="0"/>
        </a:spcAft>
        <a:buFont typeface="Wingdings" pitchFamily="2" charset="2"/>
        <a:buChar char="§"/>
        <a:defRPr sz="2000">
          <a:solidFill>
            <a:schemeClr val="bg1"/>
          </a:solidFill>
          <a:latin typeface="+mn-lt"/>
        </a:defRPr>
      </a:lvl6pPr>
      <a:lvl7pPr marL="2971800" indent="-228600" algn="l" rtl="0" fontAlgn="base">
        <a:spcBef>
          <a:spcPct val="20000"/>
        </a:spcBef>
        <a:spcAft>
          <a:spcPct val="0"/>
        </a:spcAft>
        <a:buFont typeface="Wingdings" pitchFamily="2" charset="2"/>
        <a:buChar char="§"/>
        <a:defRPr sz="2000">
          <a:solidFill>
            <a:schemeClr val="bg1"/>
          </a:solidFill>
          <a:latin typeface="+mn-lt"/>
        </a:defRPr>
      </a:lvl7pPr>
      <a:lvl8pPr marL="3429000" indent="-228600" algn="l" rtl="0" fontAlgn="base">
        <a:spcBef>
          <a:spcPct val="20000"/>
        </a:spcBef>
        <a:spcAft>
          <a:spcPct val="0"/>
        </a:spcAft>
        <a:buFont typeface="Wingdings" pitchFamily="2" charset="2"/>
        <a:buChar char="§"/>
        <a:defRPr sz="2000">
          <a:solidFill>
            <a:schemeClr val="bg1"/>
          </a:solidFill>
          <a:latin typeface="+mn-lt"/>
        </a:defRPr>
      </a:lvl8pPr>
      <a:lvl9pPr marL="3886200" indent="-228600" algn="l" rtl="0" fontAlgn="base">
        <a:spcBef>
          <a:spcPct val="20000"/>
        </a:spcBef>
        <a:spcAft>
          <a:spcPct val="0"/>
        </a:spcAft>
        <a:buFont typeface="Wingdings" pitchFamily="2" charset="2"/>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gif"/></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mailto:DAZulian@NaplesLaw.com" TargetMode="External"/><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mailto:DSCrockett@NaplesLaw.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dcrockett\Local Settings\Temporary Internet Files\Content.IE5\B1ZX1G2T\MPj04365110000[1].jpg"/>
          <p:cNvPicPr>
            <a:picLocks noChangeAspect="1" noChangeArrowheads="1"/>
          </p:cNvPicPr>
          <p:nvPr/>
        </p:nvPicPr>
        <p:blipFill>
          <a:blip r:embed="rId3">
            <a:lum bright="20000" contrast="-69000"/>
          </a:blip>
          <a:srcRect/>
          <a:stretch>
            <a:fillRect/>
          </a:stretch>
        </p:blipFill>
        <p:spPr bwMode="auto">
          <a:xfrm>
            <a:off x="84668" y="84667"/>
            <a:ext cx="8957732" cy="6654799"/>
          </a:xfrm>
          <a:prstGeom prst="rect">
            <a:avLst/>
          </a:prstGeom>
          <a:noFill/>
          <a:ln w="190500" cap="sq">
            <a:noFill/>
            <a:prstDash val="solid"/>
            <a:miter lim="800000"/>
          </a:ln>
          <a:effectLst>
            <a:glow rad="139700">
              <a:schemeClr val="accent2">
                <a:satMod val="175000"/>
                <a:alpha val="40000"/>
              </a:schemeClr>
            </a:glow>
          </a:effectLst>
          <a:scene3d>
            <a:camera prst="orthographicFront">
              <a:rot lat="0" lon="0" rev="0"/>
            </a:camera>
            <a:lightRig rig="contrasting" dir="t">
              <a:rot lat="0" lon="0" rev="7800000"/>
            </a:lightRig>
          </a:scene3d>
          <a:sp3d>
            <a:bevelT w="139700" h="139700"/>
          </a:sp3d>
        </p:spPr>
      </p:pic>
      <p:sp>
        <p:nvSpPr>
          <p:cNvPr id="5123" name="Slide Number Placeholder 5"/>
          <p:cNvSpPr>
            <a:spLocks noGrp="1"/>
          </p:cNvSpPr>
          <p:nvPr>
            <p:ph type="sldNum" sz="quarter" idx="12"/>
          </p:nvPr>
        </p:nvSpPr>
        <p:spPr>
          <a:noFill/>
        </p:spPr>
        <p:txBody>
          <a:bodyPr/>
          <a:lstStyle/>
          <a:p>
            <a:fld id="{9176D37F-6E97-4436-9AEF-C38F8731487F}" type="slidenum">
              <a:rPr lang="en-US" smtClean="0">
                <a:latin typeface="Times"/>
              </a:rPr>
              <a:pPr/>
              <a:t>1</a:t>
            </a:fld>
            <a:endParaRPr lang="en-US" dirty="0">
              <a:latin typeface="Times"/>
            </a:endParaRPr>
          </a:p>
        </p:txBody>
      </p:sp>
      <p:sp>
        <p:nvSpPr>
          <p:cNvPr id="470018" name="Rectangle 2"/>
          <p:cNvSpPr>
            <a:spLocks noGrp="1" noChangeArrowheads="1"/>
          </p:cNvSpPr>
          <p:nvPr>
            <p:ph type="title"/>
          </p:nvPr>
        </p:nvSpPr>
        <p:spPr>
          <a:xfrm>
            <a:off x="84668" y="-33867"/>
            <a:ext cx="8669866" cy="1798012"/>
          </a:xfrm>
        </p:spPr>
        <p:txBody>
          <a:bodyPr anchor="t">
            <a:scene3d>
              <a:camera prst="orthographicFront"/>
              <a:lightRig rig="balanced" dir="t">
                <a:rot lat="0" lon="0" rev="2100000"/>
              </a:lightRig>
            </a:scene3d>
            <a:sp3d extrusionH="57150" prstMaterial="metal">
              <a:bevelT w="38100" h="25400"/>
              <a:contourClr>
                <a:schemeClr val="bg2"/>
              </a:contourClr>
            </a:sp3d>
          </a:bodyPr>
          <a:lstStyle/>
          <a:p>
            <a:pPr eaLnBrk="1" hangingPunct="1">
              <a:defRPr/>
            </a:pPr>
            <a:r>
              <a:rPr lang="en-US" sz="4000" dirty="0">
                <a:ln w="50800"/>
                <a:solidFill>
                  <a:schemeClr val="bg1">
                    <a:shade val="50000"/>
                  </a:schemeClr>
                </a:solidFill>
                <a:effectLst>
                  <a:reflection stA="22000" endPos="62000" dir="5400000" sy="-100000" algn="bl" rotWithShape="0"/>
                </a:effectLst>
              </a:rPr>
              <a:t>The Interplay of </a:t>
            </a:r>
            <a:br>
              <a:rPr lang="en-US" sz="4000" dirty="0">
                <a:ln w="50800"/>
                <a:solidFill>
                  <a:schemeClr val="bg1">
                    <a:shade val="50000"/>
                  </a:schemeClr>
                </a:solidFill>
                <a:effectLst>
                  <a:reflection stA="22000" endPos="62000" dir="5400000" sy="-100000" algn="bl" rotWithShape="0"/>
                </a:effectLst>
              </a:rPr>
            </a:br>
            <a:r>
              <a:rPr lang="en-US" sz="4000" dirty="0">
                <a:ln w="50800"/>
                <a:solidFill>
                  <a:schemeClr val="bg1">
                    <a:shade val="50000"/>
                  </a:schemeClr>
                </a:solidFill>
                <a:effectLst>
                  <a:reflection stA="22000" endPos="62000" dir="5400000" sy="-100000" algn="bl" rotWithShape="0"/>
                </a:effectLst>
              </a:rPr>
              <a:t>Additional Insured Coverage &amp; </a:t>
            </a:r>
            <a:br>
              <a:rPr lang="en-US" sz="4000" dirty="0">
                <a:ln w="50800"/>
                <a:solidFill>
                  <a:schemeClr val="bg1">
                    <a:shade val="50000"/>
                  </a:schemeClr>
                </a:solidFill>
                <a:effectLst>
                  <a:reflection stA="22000" endPos="62000" dir="5400000" sy="-100000" algn="bl" rotWithShape="0"/>
                </a:effectLst>
              </a:rPr>
            </a:br>
            <a:r>
              <a:rPr lang="en-US" sz="4000" dirty="0">
                <a:ln w="50800"/>
                <a:solidFill>
                  <a:schemeClr val="bg1">
                    <a:shade val="50000"/>
                  </a:schemeClr>
                </a:solidFill>
                <a:effectLst>
                  <a:reflection stA="22000" endPos="62000" dir="5400000" sy="-100000" algn="bl" rotWithShape="0"/>
                </a:effectLst>
              </a:rPr>
              <a:t>Construction Contract Terms</a:t>
            </a:r>
            <a:br>
              <a:rPr lang="en-US" sz="4800" dirty="0">
                <a:ln w="50800"/>
                <a:solidFill>
                  <a:schemeClr val="bg1">
                    <a:shade val="50000"/>
                  </a:schemeClr>
                </a:solidFill>
                <a:effectLst>
                  <a:reflection stA="22000" endPos="62000" dir="5400000" sy="-100000" algn="bl" rotWithShape="0"/>
                </a:effectLst>
              </a:rPr>
            </a:br>
            <a:br>
              <a:rPr lang="en-US" sz="2800" dirty="0">
                <a:ln w="50800"/>
                <a:solidFill>
                  <a:schemeClr val="bg1">
                    <a:shade val="50000"/>
                  </a:schemeClr>
                </a:solidFill>
                <a:effectLst>
                  <a:reflection stA="22000" endPos="62000" dir="5400000" sy="-100000" algn="bl" rotWithShape="0"/>
                </a:effectLst>
              </a:rPr>
            </a:br>
            <a:br>
              <a:rPr lang="en-US" sz="2800"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endParaRPr lang="en-US" dirty="0">
              <a:ln w="50800"/>
              <a:solidFill>
                <a:schemeClr val="bg1">
                  <a:shade val="50000"/>
                </a:schemeClr>
              </a:solidFill>
              <a:effectLst>
                <a:reflection stA="22000" endPos="62000" dir="5400000" sy="-100000" algn="bl" rotWithShape="0"/>
              </a:effectLst>
            </a:endParaRPr>
          </a:p>
        </p:txBody>
      </p:sp>
      <p:sp>
        <p:nvSpPr>
          <p:cNvPr id="5126" name="Text Box 4"/>
          <p:cNvSpPr txBox="1">
            <a:spLocks noChangeArrowheads="1"/>
          </p:cNvSpPr>
          <p:nvPr/>
        </p:nvSpPr>
        <p:spPr bwMode="auto">
          <a:xfrm>
            <a:off x="415925" y="5394325"/>
            <a:ext cx="8153400" cy="457200"/>
          </a:xfrm>
          <a:prstGeom prst="rect">
            <a:avLst/>
          </a:prstGeom>
          <a:noFill/>
          <a:ln w="9525">
            <a:noFill/>
            <a:miter lim="800000"/>
            <a:headEnd/>
            <a:tailEnd/>
          </a:ln>
        </p:spPr>
        <p:txBody>
          <a:bodyPr>
            <a:spAutoFit/>
          </a:bodyPr>
          <a:lstStyle/>
          <a:p>
            <a:pPr eaLnBrk="0" hangingPunct="0"/>
            <a:endParaRPr lang="en-US" sz="2400" dirty="0">
              <a:solidFill>
                <a:schemeClr val="tx1"/>
              </a:solidFill>
            </a:endParaRPr>
          </a:p>
        </p:txBody>
      </p:sp>
      <p:sp>
        <p:nvSpPr>
          <p:cNvPr id="2" name="TextBox 1"/>
          <p:cNvSpPr txBox="1"/>
          <p:nvPr/>
        </p:nvSpPr>
        <p:spPr>
          <a:xfrm>
            <a:off x="-64655" y="1928092"/>
            <a:ext cx="9208655" cy="4555093"/>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Florida Bar </a:t>
            </a:r>
            <a:r>
              <a:rPr lang="en-US" b="1" dirty="0" err="1">
                <a:latin typeface="Arial" panose="020B0604020202020204" pitchFamily="34" charset="0"/>
                <a:cs typeface="Arial" panose="020B0604020202020204" pitchFamily="34" charset="0"/>
              </a:rPr>
              <a:t>RPPTL</a:t>
            </a:r>
            <a:r>
              <a:rPr lang="en-US" b="1" dirty="0">
                <a:latin typeface="Arial" panose="020B0604020202020204" pitchFamily="34" charset="0"/>
                <a:cs typeface="Arial" panose="020B0604020202020204" pitchFamily="34" charset="0"/>
              </a:rPr>
              <a:t> Section ~ Real Property Law Division Construction Law Committee</a:t>
            </a:r>
          </a:p>
          <a:p>
            <a:pPr algn="ctr"/>
            <a:r>
              <a:rPr lang="en-US" b="1" dirty="0">
                <a:latin typeface="Arial" panose="020B0604020202020204" pitchFamily="34" charset="0"/>
                <a:cs typeface="Arial" panose="020B0604020202020204" pitchFamily="34" charset="0"/>
              </a:rPr>
              <a:t>Webinar CLE </a:t>
            </a:r>
          </a:p>
          <a:p>
            <a:pPr algn="ctr"/>
            <a:r>
              <a:rPr lang="en-US" b="1" dirty="0">
                <a:latin typeface="Arial" panose="020B0604020202020204" pitchFamily="34" charset="0"/>
                <a:cs typeface="Arial" panose="020B0604020202020204" pitchFamily="34" charset="0"/>
              </a:rPr>
              <a:t>Monday, September 12, 2016</a:t>
            </a:r>
          </a:p>
          <a:p>
            <a:pPr algn="ctr"/>
            <a:endParaRPr lang="en-US" b="1" dirty="0">
              <a:latin typeface="Arial" panose="020B0604020202020204" pitchFamily="34" charset="0"/>
              <a:cs typeface="Arial" panose="020B0604020202020204" pitchFamily="34" charset="0"/>
            </a:endParaRPr>
          </a:p>
          <a:p>
            <a:pPr algn="ctr"/>
            <a:r>
              <a:rPr lang="en-US" sz="2000" dirty="0">
                <a:latin typeface="Arial" panose="020B0604020202020204" pitchFamily="34" charset="0"/>
                <a:cs typeface="Arial" panose="020B0604020202020204" pitchFamily="34" charset="0"/>
              </a:rPr>
              <a:t> </a:t>
            </a:r>
            <a:r>
              <a:rPr lang="en-US" sz="2000" b="1" u="sng" dirty="0">
                <a:latin typeface="Arial" panose="020B0604020202020204" pitchFamily="34" charset="0"/>
                <a:cs typeface="Arial" panose="020B0604020202020204" pitchFamily="34" charset="0"/>
              </a:rPr>
              <a:t>David A. Zulian</a:t>
            </a:r>
          </a:p>
          <a:p>
            <a:pPr algn="ctr"/>
            <a:r>
              <a:rPr lang="en-US" sz="2000" b="1" dirty="0">
                <a:latin typeface="Arial" panose="020B0604020202020204" pitchFamily="34" charset="0"/>
                <a:cs typeface="Arial" panose="020B0604020202020204" pitchFamily="34" charset="0"/>
              </a:rPr>
              <a:t>DAZulian@NaplesLaw.com</a:t>
            </a:r>
          </a:p>
          <a:p>
            <a:pPr algn="ctr"/>
            <a:endParaRPr lang="en-US" sz="2000" b="1" dirty="0">
              <a:latin typeface="Arial" panose="020B0604020202020204" pitchFamily="34" charset="0"/>
              <a:cs typeface="Arial" panose="020B0604020202020204" pitchFamily="34" charset="0"/>
            </a:endParaRPr>
          </a:p>
          <a:p>
            <a:pPr algn="ctr"/>
            <a:r>
              <a:rPr lang="en-US" sz="2000" b="1" u="sng" dirty="0">
                <a:latin typeface="Arial" panose="020B0604020202020204" pitchFamily="34" charset="0"/>
                <a:cs typeface="Arial" panose="020B0604020202020204" pitchFamily="34" charset="0"/>
              </a:rPr>
              <a:t>Debbie Sines Crockett</a:t>
            </a:r>
          </a:p>
          <a:p>
            <a:pPr algn="ctr"/>
            <a:r>
              <a:rPr lang="en-US" sz="2000" b="1" dirty="0">
                <a:latin typeface="Arial" panose="020B0604020202020204" pitchFamily="34" charset="0"/>
                <a:cs typeface="Arial" panose="020B0604020202020204" pitchFamily="34" charset="0"/>
              </a:rPr>
              <a:t>DSCrockett@NaplesLaw.com</a:t>
            </a:r>
          </a:p>
          <a:p>
            <a:pPr algn="ctr"/>
            <a:endParaRPr lang="en-US" sz="1400" b="1" dirty="0">
              <a:latin typeface="Arial" panose="020B0604020202020204" pitchFamily="34" charset="0"/>
              <a:cs typeface="Arial" panose="020B0604020202020204" pitchFamily="34" charset="0"/>
            </a:endParaRPr>
          </a:p>
          <a:p>
            <a:pPr algn="ctr"/>
            <a:r>
              <a:rPr lang="en-US" dirty="0"/>
              <a:t>C</a:t>
            </a:r>
            <a:r>
              <a:rPr lang="en-US" sz="2000" u="sng" dirty="0"/>
              <a:t>HEFFY</a:t>
            </a:r>
            <a:r>
              <a:rPr lang="en-US" u="sng" dirty="0"/>
              <a:t> </a:t>
            </a:r>
            <a:r>
              <a:rPr lang="en-US" u="sng" dirty="0" err="1"/>
              <a:t>P</a:t>
            </a:r>
            <a:r>
              <a:rPr lang="en-US" sz="2000" u="sng" dirty="0" err="1"/>
              <a:t>ASSIDOM</a:t>
            </a:r>
            <a:r>
              <a:rPr lang="en-US" sz="2000" dirty="0" err="1"/>
              <a:t>O</a:t>
            </a:r>
            <a:endParaRPr lang="en-US" sz="2000" dirty="0"/>
          </a:p>
          <a:p>
            <a:pPr algn="ctr"/>
            <a:r>
              <a:rPr lang="en-US" sz="1200" dirty="0"/>
              <a:t>ATTORNEYS AT LAW</a:t>
            </a:r>
          </a:p>
          <a:p>
            <a:pPr algn="ctr"/>
            <a:r>
              <a:rPr lang="en-US" sz="1400" dirty="0">
                <a:latin typeface="Arial" panose="020B0604020202020204" pitchFamily="34" charset="0"/>
                <a:cs typeface="Arial" panose="020B0604020202020204" pitchFamily="34" charset="0"/>
              </a:rPr>
              <a:t>Tampa, FL </a:t>
            </a:r>
          </a:p>
        </p:txBody>
      </p:sp>
    </p:spTree>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2401456" y="0"/>
            <a:ext cx="6742544" cy="6724073"/>
          </a:xfrm>
        </p:spPr>
        <p:txBody>
          <a:bodyPr>
            <a:noAutofit/>
          </a:bodyPr>
          <a:lstStyle/>
          <a:p>
            <a:pPr marL="0" indent="0" algn="just">
              <a:spcBef>
                <a:spcPts val="0"/>
              </a:spcBef>
              <a:buNone/>
            </a:pPr>
            <a:r>
              <a:rPr lang="en-US" sz="1600" b="1" dirty="0"/>
              <a:t>DAVID A. ZULIAN </a:t>
            </a:r>
            <a:r>
              <a:rPr lang="en-US" sz="1600" dirty="0"/>
              <a:t>is board certified by the Florida Bar as a specialist in Construction Law, and is an experienced trial lawyer who concentrates his practice in the areas of construction, real estate, and commercial litigation. His client base is diverse and includes the representation of manufacturers, suppliers, distributors, subcontractors, general contractors, developers, design professionals, owners, lenders, mortgage brokers, real estate brokers, condominium associations, mobile home associations, and homeowners associations. </a:t>
            </a:r>
          </a:p>
          <a:p>
            <a:pPr marL="0" indent="0" algn="just">
              <a:spcBef>
                <a:spcPts val="0"/>
              </a:spcBef>
              <a:buNone/>
            </a:pPr>
            <a:endParaRPr lang="en-US" sz="800" dirty="0"/>
          </a:p>
          <a:p>
            <a:pPr marL="0" indent="0" algn="just">
              <a:spcBef>
                <a:spcPts val="0"/>
              </a:spcBef>
              <a:buNone/>
            </a:pPr>
            <a:r>
              <a:rPr lang="en-US" sz="1600" dirty="0"/>
              <a:t>David has extensive experience in dealing with cases involving insurance for construction defects, construction defects, Florida’s Construction Lien Law, and Florida’s Public Bond Law. In 1995, he was the first attorney in the State of Florida to successfully try and appeal a case involving Florida’s Prompt Payment Law in connection with a public project. In addition, David has lectured in the areas of construction, commercial law, and insurance. In 1989, he became certified as a court arbitrator by the Florida Dispute Resolution Center. Formerly, David was the President of the American Concrete Institute, Florida Gulf Chapter. Among many other memberships, notably David is a member of the Hillsborough County Bar Association Construction Law Section and of the Florida Bar’s </a:t>
            </a:r>
            <a:r>
              <a:rPr lang="en-US" sz="1600" dirty="0" err="1"/>
              <a:t>RPPTL</a:t>
            </a:r>
            <a:r>
              <a:rPr lang="en-US" sz="1600" dirty="0"/>
              <a:t> Section. </a:t>
            </a:r>
          </a:p>
          <a:p>
            <a:pPr marL="0" indent="0" algn="just">
              <a:spcBef>
                <a:spcPts val="0"/>
              </a:spcBef>
              <a:buNone/>
            </a:pPr>
            <a:endParaRPr lang="en-US" sz="800" dirty="0"/>
          </a:p>
          <a:p>
            <a:pPr marL="0" indent="0" algn="just">
              <a:spcBef>
                <a:spcPts val="0"/>
              </a:spcBef>
              <a:buNone/>
            </a:pPr>
            <a:r>
              <a:rPr lang="en-US" sz="1600" dirty="0"/>
              <a:t>David is a graduate of Emory University (B.A. 1983) and received his law degree from the University of Miami School of Law (J.D. 1987). He was formerly associated with and a partner in the law firm of </a:t>
            </a:r>
            <a:r>
              <a:rPr lang="en-US" sz="1600" dirty="0" err="1"/>
              <a:t>Ruden</a:t>
            </a:r>
            <a:r>
              <a:rPr lang="en-US" sz="1600" dirty="0"/>
              <a:t>, </a:t>
            </a:r>
            <a:r>
              <a:rPr lang="en-US" sz="1600" dirty="0" err="1"/>
              <a:t>McClosky</a:t>
            </a:r>
            <a:r>
              <a:rPr lang="en-US" sz="1600" dirty="0"/>
              <a:t>, Smith, Schuster &amp; Russell, P.A. In 2001, Mr. Zulian joined Cheffy </a:t>
            </a:r>
            <a:r>
              <a:rPr lang="en-US" sz="1600" dirty="0" err="1"/>
              <a:t>Passidomo</a:t>
            </a:r>
            <a:r>
              <a:rPr lang="en-US" sz="1600" dirty="0"/>
              <a:t> as a shareholder and principal. David is a member of The Florida Bar and the New Jersey Bar. </a:t>
            </a:r>
          </a:p>
          <a:p>
            <a:pPr marL="0" indent="0" algn="just">
              <a:spcBef>
                <a:spcPts val="0"/>
              </a:spcBef>
              <a:buNone/>
            </a:pPr>
            <a:r>
              <a:rPr lang="en-US" sz="1600" dirty="0"/>
              <a:t> </a:t>
            </a:r>
          </a:p>
        </p:txBody>
      </p:sp>
      <p:pic>
        <p:nvPicPr>
          <p:cNvPr id="1026" name="Picture 2" descr="David Zuli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456" y="1737087"/>
            <a:ext cx="2286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pPr>
              <a:defRPr/>
            </a:pPr>
            <a:fld id="{AF5D6FF8-BEB0-45D4-9C01-36043E1B4A4C}" type="slidenum">
              <a:rPr lang="en-US" smtClean="0"/>
              <a:pPr>
                <a:defRPr/>
              </a:pPr>
              <a:t>2</a:t>
            </a:fld>
            <a:endParaRPr lang="en-US"/>
          </a:p>
        </p:txBody>
      </p:sp>
      <p:sp>
        <p:nvSpPr>
          <p:cNvPr id="7" name="Rectangle 6"/>
          <p:cNvSpPr/>
          <p:nvPr/>
        </p:nvSpPr>
        <p:spPr>
          <a:xfrm>
            <a:off x="203200" y="4751449"/>
            <a:ext cx="1847274" cy="492443"/>
          </a:xfrm>
          <a:prstGeom prst="rect">
            <a:avLst/>
          </a:prstGeom>
        </p:spPr>
        <p:txBody>
          <a:bodyPr wrap="square">
            <a:spAutoFit/>
          </a:bodyPr>
          <a:lstStyle/>
          <a:p>
            <a:pPr lvl="0" algn="ctr"/>
            <a:r>
              <a:rPr lang="en-US" sz="1600" dirty="0">
                <a:solidFill>
                  <a:prstClr val="black"/>
                </a:solidFill>
              </a:rPr>
              <a:t>C</a:t>
            </a:r>
            <a:r>
              <a:rPr lang="en-US" sz="1200" u="sng" dirty="0">
                <a:solidFill>
                  <a:prstClr val="black"/>
                </a:solidFill>
              </a:rPr>
              <a:t>HEFFY </a:t>
            </a:r>
            <a:r>
              <a:rPr lang="en-US" sz="1600" u="sng" dirty="0" err="1">
                <a:solidFill>
                  <a:prstClr val="black"/>
                </a:solidFill>
              </a:rPr>
              <a:t>P</a:t>
            </a:r>
            <a:r>
              <a:rPr lang="en-US" sz="1200" u="sng" dirty="0" err="1">
                <a:solidFill>
                  <a:prstClr val="black"/>
                </a:solidFill>
              </a:rPr>
              <a:t>ASSIDOM</a:t>
            </a:r>
            <a:r>
              <a:rPr lang="en-US" sz="1200" dirty="0" err="1">
                <a:solidFill>
                  <a:prstClr val="black"/>
                </a:solidFill>
              </a:rPr>
              <a:t>O</a:t>
            </a:r>
            <a:endParaRPr lang="en-US" sz="1200" dirty="0">
              <a:solidFill>
                <a:prstClr val="black"/>
              </a:solidFill>
            </a:endParaRPr>
          </a:p>
          <a:p>
            <a:pPr lvl="0" algn="ctr"/>
            <a:r>
              <a:rPr lang="en-US" sz="900" dirty="0">
                <a:solidFill>
                  <a:prstClr val="black"/>
                </a:solidFill>
              </a:rPr>
              <a:t>ATTORNEYS AT LAW</a:t>
            </a:r>
          </a:p>
        </p:txBody>
      </p:sp>
    </p:spTree>
    <p:extLst>
      <p:ext uri="{BB962C8B-B14F-4D97-AF65-F5344CB8AC3E}">
        <p14:creationId xmlns:p14="http://schemas.microsoft.com/office/powerpoint/2010/main" val="240452759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0" y="0"/>
            <a:ext cx="6742545" cy="6957152"/>
          </a:xfrm>
        </p:spPr>
        <p:txBody>
          <a:bodyPr>
            <a:noAutofit/>
          </a:bodyPr>
          <a:lstStyle/>
          <a:p>
            <a:pPr marL="0" indent="0" algn="just">
              <a:spcBef>
                <a:spcPts val="0"/>
              </a:spcBef>
              <a:buNone/>
            </a:pPr>
            <a:r>
              <a:rPr lang="en-US" sz="1600" b="1" dirty="0"/>
              <a:t>Debbie Sines Crockett</a:t>
            </a:r>
            <a:r>
              <a:rPr lang="en-US" sz="1600" dirty="0"/>
              <a:t> is a trial lawyer with Cheffy </a:t>
            </a:r>
            <a:r>
              <a:rPr lang="en-US" sz="1600" dirty="0" err="1"/>
              <a:t>Passidomo</a:t>
            </a:r>
            <a:r>
              <a:rPr lang="en-US" sz="1600" dirty="0"/>
              <a:t>, P.A. in Tampa, Florida, where she concentrates in the areas of insurance coverage, commercial disputes, and construction litigation. Debbie is experienced in representing policyholders of all types of insurance policies in litigation against carriers from the trial level through appeal, in both state and federal courts. She has an emphasis in assisting clients with complex insurance related issues such as additional insured status, contractual indemnity, and risk management counseling. Debbie’s practice includes all aspects and types of insurance recovery, including insurance denials, claim representation, and both first and third party bad faith/extra-contractual claims. </a:t>
            </a:r>
          </a:p>
          <a:p>
            <a:pPr marL="0" indent="0" algn="just">
              <a:spcBef>
                <a:spcPts val="0"/>
              </a:spcBef>
              <a:buNone/>
            </a:pPr>
            <a:endParaRPr lang="en-US" sz="800" dirty="0"/>
          </a:p>
          <a:p>
            <a:pPr marL="0" indent="0" algn="just">
              <a:spcBef>
                <a:spcPts val="0"/>
              </a:spcBef>
              <a:buNone/>
            </a:pPr>
            <a:r>
              <a:rPr lang="en-US" sz="1600" dirty="0"/>
              <a:t>Among many other memberships, notably Debbie serves as the Co-Chair of the Insurance Law Committee of the National Asian Pacific American Bar Association, is on the board of the Asian Pacific American Bar Assoc. of Tampa Bay, is a member of the ABA Tort Trial &amp; Insurance Practice Section, is a member of the Hillsborough County Bar Association Construction Law Section, and is a member of the Florida Bar’s </a:t>
            </a:r>
            <a:r>
              <a:rPr lang="en-US" sz="1600" dirty="0" err="1"/>
              <a:t>RPPTL</a:t>
            </a:r>
            <a:r>
              <a:rPr lang="en-US" sz="1600" dirty="0"/>
              <a:t> Section. She has presented insurance law related </a:t>
            </a:r>
            <a:r>
              <a:rPr lang="en-US" sz="1600" dirty="0" err="1"/>
              <a:t>CLEs</a:t>
            </a:r>
            <a:r>
              <a:rPr lang="en-US" sz="1600" dirty="0"/>
              <a:t> locally and nationally, and most recently presented a 2-part series to the </a:t>
            </a:r>
            <a:r>
              <a:rPr lang="en-US" sz="1600" dirty="0" err="1"/>
              <a:t>HCBA</a:t>
            </a:r>
            <a:r>
              <a:rPr lang="en-US" sz="1600" dirty="0"/>
              <a:t> Construction Law Section titled “Insurance Overview for Construction Lawyers - Part 1: Contracts to 558 Notice” and “Part 2: Claim, Correspondence and Conclusion.”</a:t>
            </a:r>
          </a:p>
          <a:p>
            <a:pPr marL="0" indent="0" algn="just">
              <a:spcBef>
                <a:spcPts val="0"/>
              </a:spcBef>
              <a:buNone/>
            </a:pPr>
            <a:endParaRPr lang="en-US" sz="800" dirty="0"/>
          </a:p>
          <a:p>
            <a:pPr marL="0" indent="0" algn="just">
              <a:spcBef>
                <a:spcPts val="0"/>
              </a:spcBef>
              <a:buNone/>
            </a:pPr>
            <a:r>
              <a:rPr lang="en-US" sz="1500" dirty="0"/>
              <a:t>Debbie is a graduate of Salisbury University (B.A. 1996), and received her law degree from the University of Baltimore School of Law (J.D. 1999). Just prior to joining Cheffy </a:t>
            </a:r>
            <a:r>
              <a:rPr lang="en-US" sz="1500" dirty="0" err="1"/>
              <a:t>Passidomo</a:t>
            </a:r>
            <a:r>
              <a:rPr lang="en-US" sz="1500" dirty="0"/>
              <a:t>, P.A., Debbie was an equity partner in the law firm of Boyle, Gentile, Leonard and Crockett, P.A. in Fort Myers, Florida. Debbie is licensed to practice law in Florida and Maryland.</a:t>
            </a:r>
          </a:p>
          <a:p>
            <a:pPr>
              <a:spcBef>
                <a:spcPts val="0"/>
              </a:spcBef>
            </a:pPr>
            <a:endParaRPr lang="en-US" sz="1600" dirty="0"/>
          </a:p>
        </p:txBody>
      </p:sp>
      <p:pic>
        <p:nvPicPr>
          <p:cNvPr id="6"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863671" y="1992823"/>
            <a:ext cx="2086905" cy="2608631"/>
          </a:xfrm>
        </p:spPr>
      </p:pic>
      <p:sp>
        <p:nvSpPr>
          <p:cNvPr id="3" name="Slide Number Placeholder 2"/>
          <p:cNvSpPr>
            <a:spLocks noGrp="1"/>
          </p:cNvSpPr>
          <p:nvPr>
            <p:ph type="sldNum" sz="quarter" idx="12"/>
          </p:nvPr>
        </p:nvSpPr>
        <p:spPr/>
        <p:txBody>
          <a:bodyPr/>
          <a:lstStyle/>
          <a:p>
            <a:pPr>
              <a:defRPr/>
            </a:pPr>
            <a:fld id="{AF5D6FF8-BEB0-45D4-9C01-36043E1B4A4C}" type="slidenum">
              <a:rPr lang="en-US" smtClean="0"/>
              <a:pPr>
                <a:defRPr/>
              </a:pPr>
              <a:t>3</a:t>
            </a:fld>
            <a:endParaRPr lang="en-US"/>
          </a:p>
        </p:txBody>
      </p:sp>
    </p:spTree>
    <p:extLst>
      <p:ext uri="{BB962C8B-B14F-4D97-AF65-F5344CB8AC3E}">
        <p14:creationId xmlns:p14="http://schemas.microsoft.com/office/powerpoint/2010/main" val="307469813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406E106-BDEA-4306-A8FE-1611DA41CFB9}" type="slidenum">
              <a:rPr lang="en-US" smtClean="0"/>
              <a:pPr>
                <a:defRPr/>
              </a:pPr>
              <a:t>4</a:t>
            </a:fld>
            <a:endParaRPr lang="en-US"/>
          </a:p>
        </p:txBody>
      </p:sp>
      <p:sp>
        <p:nvSpPr>
          <p:cNvPr id="22" name="TextBox 21"/>
          <p:cNvSpPr txBox="1"/>
          <p:nvPr/>
        </p:nvSpPr>
        <p:spPr>
          <a:xfrm>
            <a:off x="4742329" y="2389628"/>
            <a:ext cx="1810871" cy="477054"/>
          </a:xfrm>
          <a:prstGeom prst="rect">
            <a:avLst/>
          </a:prstGeom>
          <a:noFill/>
        </p:spPr>
        <p:txBody>
          <a:bodyPr wrap="square" rtlCol="0">
            <a:spAutoFit/>
          </a:bodyPr>
          <a:lstStyle/>
          <a:p>
            <a:pPr algn="ctr"/>
            <a:r>
              <a:rPr lang="en-US" b="1" dirty="0">
                <a:latin typeface="+mn-lt"/>
              </a:rPr>
              <a:t>OWNERS</a:t>
            </a:r>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302" y="3343736"/>
            <a:ext cx="4795734" cy="3173506"/>
          </a:xfrm>
          <a:prstGeom prst="rect">
            <a:avLst/>
          </a:prstGeom>
        </p:spPr>
      </p:pic>
      <p:sp>
        <p:nvSpPr>
          <p:cNvPr id="24" name="TextBox 23"/>
          <p:cNvSpPr txBox="1"/>
          <p:nvPr/>
        </p:nvSpPr>
        <p:spPr>
          <a:xfrm>
            <a:off x="1557741" y="5810589"/>
            <a:ext cx="1860856" cy="400110"/>
          </a:xfrm>
          <a:prstGeom prst="rect">
            <a:avLst/>
          </a:prstGeom>
          <a:noFill/>
        </p:spPr>
        <p:txBody>
          <a:bodyPr wrap="square" rtlCol="0">
            <a:spAutoFit/>
          </a:bodyPr>
          <a:lstStyle/>
          <a:p>
            <a:r>
              <a:rPr lang="en-US" sz="2000" b="1" dirty="0">
                <a:latin typeface="+mj-lt"/>
              </a:rPr>
              <a:t>Condo </a:t>
            </a:r>
            <a:r>
              <a:rPr lang="en-US" sz="2000" b="1" dirty="0" err="1">
                <a:latin typeface="+mj-lt"/>
              </a:rPr>
              <a:t>Asso</a:t>
            </a:r>
            <a:r>
              <a:rPr lang="en-US" sz="2000" b="1" dirty="0">
                <a:latin typeface="+mj-lt"/>
              </a:rPr>
              <a:t>.</a:t>
            </a: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302" y="161302"/>
            <a:ext cx="3048049" cy="2943907"/>
          </a:xfrm>
          <a:prstGeom prst="rect">
            <a:avLst/>
          </a:prstGeom>
        </p:spPr>
      </p:pic>
      <p:sp>
        <p:nvSpPr>
          <p:cNvPr id="20" name="TextBox 19"/>
          <p:cNvSpPr txBox="1"/>
          <p:nvPr/>
        </p:nvSpPr>
        <p:spPr>
          <a:xfrm>
            <a:off x="901632" y="2866682"/>
            <a:ext cx="1425388" cy="47705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b="1" dirty="0">
                <a:latin typeface="+mj-lt"/>
              </a:rPr>
              <a:t>Carriers</a:t>
            </a:r>
          </a:p>
        </p:txBody>
      </p:sp>
      <p:pic>
        <p:nvPicPr>
          <p:cNvPr id="2" name="Picture 1" descr="Propeller hat - vector Clip Ar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3002" y="253961"/>
            <a:ext cx="3043381" cy="2171858"/>
          </a:xfrm>
          <a:prstGeom prst="rect">
            <a:avLst/>
          </a:prstGeom>
        </p:spPr>
      </p:pic>
      <p:pic>
        <p:nvPicPr>
          <p:cNvPr id="3" name="Picture 2" descr="Hard Hat by pixzain - A construction Hard Hat."/>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3145" y="2808845"/>
            <a:ext cx="2961382" cy="2963271"/>
          </a:xfrm>
          <a:prstGeom prst="rect">
            <a:avLst/>
          </a:prstGeom>
        </p:spPr>
      </p:pic>
      <p:sp>
        <p:nvSpPr>
          <p:cNvPr id="5" name="TextBox 4"/>
          <p:cNvSpPr txBox="1"/>
          <p:nvPr/>
        </p:nvSpPr>
        <p:spPr>
          <a:xfrm>
            <a:off x="6081582" y="4290480"/>
            <a:ext cx="2032000" cy="477054"/>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Contractors</a:t>
            </a:r>
          </a:p>
        </p:txBody>
      </p:sp>
    </p:spTree>
    <p:extLst>
      <p:ext uri="{BB962C8B-B14F-4D97-AF65-F5344CB8AC3E}">
        <p14:creationId xmlns:p14="http://schemas.microsoft.com/office/powerpoint/2010/main" val="110796792"/>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6" presetClass="entr" presetSubtype="16"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circle(in)">
                                      <p:cBhvr>
                                        <p:cTn id="11" dur="500"/>
                                        <p:tgtEl>
                                          <p:spTgt spid="22"/>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circle(in)">
                                      <p:cBhvr>
                                        <p:cTn id="16" dur="500"/>
                                        <p:tgtEl>
                                          <p:spTgt spid="23"/>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circle(in)">
                                      <p:cBhvr>
                                        <p:cTn id="19" dur="5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500"/>
                                        <p:tgtEl>
                                          <p:spTgt spid="25"/>
                                        </p:tgtEl>
                                      </p:cBhvr>
                                    </p:animEffect>
                                  </p:childTnLst>
                                </p:cTn>
                              </p:par>
                            </p:childTnLst>
                          </p:cTn>
                        </p:par>
                        <p:par>
                          <p:cTn id="25" fill="hold">
                            <p:stCondLst>
                              <p:cond delay="500"/>
                            </p:stCondLst>
                            <p:childTnLst>
                              <p:par>
                                <p:cTn id="26" presetID="2" presetClass="entr" presetSubtype="8"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0-#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0"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406E106-BDEA-4306-A8FE-1611DA41CFB9}" type="slidenum">
              <a:rPr lang="en-US" smtClean="0"/>
              <a:pPr>
                <a:defRPr/>
              </a:pPr>
              <a:t>5</a:t>
            </a:fld>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9711" y="905434"/>
            <a:ext cx="6143134" cy="6079793"/>
          </a:xfrm>
          <a:prstGeom prst="rect">
            <a:avLst/>
          </a:prstGeom>
        </p:spPr>
      </p:pic>
      <p:sp>
        <p:nvSpPr>
          <p:cNvPr id="13" name="Cloud Callout 12"/>
          <p:cNvSpPr/>
          <p:nvPr/>
        </p:nvSpPr>
        <p:spPr bwMode="auto">
          <a:xfrm>
            <a:off x="4710516" y="4588798"/>
            <a:ext cx="1075267" cy="643467"/>
          </a:xfrm>
          <a:prstGeom prst="cloudCallout">
            <a:avLst>
              <a:gd name="adj1" fmla="val -33699"/>
              <a:gd name="adj2" fmla="val 88623"/>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5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GC</a:t>
            </a:r>
          </a:p>
        </p:txBody>
      </p:sp>
      <p:sp>
        <p:nvSpPr>
          <p:cNvPr id="14" name="Cloud Callout 13"/>
          <p:cNvSpPr/>
          <p:nvPr/>
        </p:nvSpPr>
        <p:spPr bwMode="auto">
          <a:xfrm>
            <a:off x="7331760" y="3890409"/>
            <a:ext cx="1214966" cy="643467"/>
          </a:xfrm>
          <a:prstGeom prst="cloudCallout">
            <a:avLst>
              <a:gd name="adj1" fmla="val -41654"/>
              <a:gd name="adj2" fmla="val 74692"/>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5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Sub</a:t>
            </a:r>
          </a:p>
        </p:txBody>
      </p:sp>
      <p:sp>
        <p:nvSpPr>
          <p:cNvPr id="15" name="Cloud Callout 14"/>
          <p:cNvSpPr/>
          <p:nvPr/>
        </p:nvSpPr>
        <p:spPr bwMode="auto">
          <a:xfrm>
            <a:off x="6949167" y="1655220"/>
            <a:ext cx="2221237" cy="593504"/>
          </a:xfrm>
          <a:prstGeom prst="cloudCallout">
            <a:avLst>
              <a:gd name="adj1" fmla="val -24470"/>
              <a:gd name="adj2" fmla="val 85999"/>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Developer</a:t>
            </a:r>
          </a:p>
        </p:txBody>
      </p:sp>
      <p:sp>
        <p:nvSpPr>
          <p:cNvPr id="16" name="Cloud Callout 15"/>
          <p:cNvSpPr/>
          <p:nvPr/>
        </p:nvSpPr>
        <p:spPr bwMode="auto">
          <a:xfrm>
            <a:off x="0" y="1358468"/>
            <a:ext cx="2556933" cy="593504"/>
          </a:xfrm>
          <a:prstGeom prst="cloudCallout">
            <a:avLst>
              <a:gd name="adj1" fmla="val 16422"/>
              <a:gd name="adj2" fmla="val 108321"/>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Design Prof</a:t>
            </a:r>
          </a:p>
        </p:txBody>
      </p:sp>
      <p:sp>
        <p:nvSpPr>
          <p:cNvPr id="17" name="Cloud Callout 16"/>
          <p:cNvSpPr/>
          <p:nvPr/>
        </p:nvSpPr>
        <p:spPr bwMode="auto">
          <a:xfrm>
            <a:off x="261900" y="3945331"/>
            <a:ext cx="1214966" cy="643467"/>
          </a:xfrm>
          <a:prstGeom prst="cloudCallout">
            <a:avLst>
              <a:gd name="adj1" fmla="val 58121"/>
              <a:gd name="adj2" fmla="val 71905"/>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500" b="1" i="0" u="none" strike="noStrike" cap="none" normalizeH="0" baseline="0" dirty="0">
                <a:ln>
                  <a:noFill/>
                </a:ln>
                <a:solidFill>
                  <a:schemeClr val="bg1"/>
                </a:solidFill>
                <a:effectLst/>
                <a:latin typeface="Arial" panose="020B0604020202020204" pitchFamily="34" charset="0"/>
                <a:cs typeface="Arial" panose="020B0604020202020204" pitchFamily="34" charset="0"/>
              </a:rPr>
              <a:t>Sub</a:t>
            </a:r>
          </a:p>
        </p:txBody>
      </p:sp>
      <p:sp>
        <p:nvSpPr>
          <p:cNvPr id="9" name="Cloud Callout 8"/>
          <p:cNvSpPr/>
          <p:nvPr/>
        </p:nvSpPr>
        <p:spPr bwMode="auto">
          <a:xfrm>
            <a:off x="1766047" y="13535"/>
            <a:ext cx="5970493" cy="905435"/>
          </a:xfrm>
          <a:prstGeom prst="cloudCallout">
            <a:avLst>
              <a:gd name="adj1" fmla="val -1081"/>
              <a:gd name="adj2" fmla="val 81001"/>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2000" b="1" dirty="0">
                <a:solidFill>
                  <a:srgbClr val="FF0000"/>
                </a:solidFill>
                <a:latin typeface="Arial" panose="020B0604020202020204" pitchFamily="34" charset="0"/>
                <a:cs typeface="Arial" panose="020B0604020202020204" pitchFamily="34" charset="0"/>
              </a:rPr>
              <a:t>Why am I here? I didn’t do anything wrong!</a:t>
            </a:r>
            <a:endParaRPr kumimoji="0" lang="en-US" sz="2000" b="1"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401481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anim calcmode="lin" valueType="num">
                                      <p:cBhvr>
                                        <p:cTn id="8" dur="2000" fill="hold"/>
                                        <p:tgtEl>
                                          <p:spTgt spid="10"/>
                                        </p:tgtEl>
                                        <p:attrNameLst>
                                          <p:attrName>style.rotation</p:attrName>
                                        </p:attrNameLst>
                                      </p:cBhvr>
                                      <p:tavLst>
                                        <p:tav tm="0">
                                          <p:val>
                                            <p:fltVal val="720"/>
                                          </p:val>
                                        </p:tav>
                                        <p:tav tm="100000">
                                          <p:val>
                                            <p:fltVal val="0"/>
                                          </p:val>
                                        </p:tav>
                                      </p:tavLst>
                                    </p:anim>
                                    <p:anim calcmode="lin" valueType="num">
                                      <p:cBhvr>
                                        <p:cTn id="9" dur="2000" fill="hold"/>
                                        <p:tgtEl>
                                          <p:spTgt spid="10"/>
                                        </p:tgtEl>
                                        <p:attrNameLst>
                                          <p:attrName>ppt_h</p:attrName>
                                        </p:attrNameLst>
                                      </p:cBhvr>
                                      <p:tavLst>
                                        <p:tav tm="0">
                                          <p:val>
                                            <p:fltVal val="0"/>
                                          </p:val>
                                        </p:tav>
                                        <p:tav tm="100000">
                                          <p:val>
                                            <p:strVal val="#ppt_h"/>
                                          </p:val>
                                        </p:tav>
                                      </p:tavLst>
                                    </p:anim>
                                    <p:anim calcmode="lin" valueType="num">
                                      <p:cBhvr>
                                        <p:cTn id="10" dur="2000" fill="hold"/>
                                        <p:tgtEl>
                                          <p:spTgt spid="10"/>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2000"/>
                                        <p:tgtEl>
                                          <p:spTgt spid="13"/>
                                        </p:tgtEl>
                                      </p:cBhvr>
                                    </p:animEffect>
                                    <p:anim calcmode="lin" valueType="num">
                                      <p:cBhvr>
                                        <p:cTn id="16" dur="2000" fill="hold"/>
                                        <p:tgtEl>
                                          <p:spTgt spid="13"/>
                                        </p:tgtEl>
                                        <p:attrNameLst>
                                          <p:attrName>ppt_w</p:attrName>
                                        </p:attrNameLst>
                                      </p:cBhvr>
                                      <p:tavLst>
                                        <p:tav tm="0" fmla="#ppt_w*sin(2.5*pi*$)">
                                          <p:val>
                                            <p:fltVal val="0"/>
                                          </p:val>
                                        </p:tav>
                                        <p:tav tm="100000">
                                          <p:val>
                                            <p:fltVal val="1"/>
                                          </p:val>
                                        </p:tav>
                                      </p:tavLst>
                                    </p:anim>
                                    <p:anim calcmode="lin" valueType="num">
                                      <p:cBhvr>
                                        <p:cTn id="17" dur="2000" fill="hold"/>
                                        <p:tgtEl>
                                          <p:spTgt spid="13"/>
                                        </p:tgtEl>
                                        <p:attrNameLst>
                                          <p:attrName>ppt_h</p:attrName>
                                        </p:attrNameLst>
                                      </p:cBhvr>
                                      <p:tavLst>
                                        <p:tav tm="0">
                                          <p:val>
                                            <p:strVal val="#ppt_h"/>
                                          </p:val>
                                        </p:tav>
                                        <p:tav tm="100000">
                                          <p:val>
                                            <p:strVal val="#ppt_h"/>
                                          </p:val>
                                        </p:tav>
                                      </p:tavLst>
                                    </p:anim>
                                  </p:childTnLst>
                                </p:cTn>
                              </p:par>
                              <p:par>
                                <p:cTn id="18" presetID="45"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2000"/>
                                        <p:tgtEl>
                                          <p:spTgt spid="14"/>
                                        </p:tgtEl>
                                      </p:cBhvr>
                                    </p:animEffect>
                                    <p:anim calcmode="lin" valueType="num">
                                      <p:cBhvr>
                                        <p:cTn id="21" dur="2000" fill="hold"/>
                                        <p:tgtEl>
                                          <p:spTgt spid="14"/>
                                        </p:tgtEl>
                                        <p:attrNameLst>
                                          <p:attrName>ppt_w</p:attrName>
                                        </p:attrNameLst>
                                      </p:cBhvr>
                                      <p:tavLst>
                                        <p:tav tm="0" fmla="#ppt_w*sin(2.5*pi*$)">
                                          <p:val>
                                            <p:fltVal val="0"/>
                                          </p:val>
                                        </p:tav>
                                        <p:tav tm="100000">
                                          <p:val>
                                            <p:fltVal val="1"/>
                                          </p:val>
                                        </p:tav>
                                      </p:tavLst>
                                    </p:anim>
                                    <p:anim calcmode="lin" valueType="num">
                                      <p:cBhvr>
                                        <p:cTn id="22" dur="2000" fill="hold"/>
                                        <p:tgtEl>
                                          <p:spTgt spid="14"/>
                                        </p:tgtEl>
                                        <p:attrNameLst>
                                          <p:attrName>ppt_h</p:attrName>
                                        </p:attrNameLst>
                                      </p:cBhvr>
                                      <p:tavLst>
                                        <p:tav tm="0">
                                          <p:val>
                                            <p:strVal val="#ppt_h"/>
                                          </p:val>
                                        </p:tav>
                                        <p:tav tm="100000">
                                          <p:val>
                                            <p:strVal val="#ppt_h"/>
                                          </p:val>
                                        </p:tav>
                                      </p:tavLst>
                                    </p:anim>
                                  </p:childTnLst>
                                </p:cTn>
                              </p:par>
                              <p:par>
                                <p:cTn id="23" presetID="45"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2000"/>
                                        <p:tgtEl>
                                          <p:spTgt spid="16"/>
                                        </p:tgtEl>
                                      </p:cBhvr>
                                    </p:animEffect>
                                    <p:anim calcmode="lin" valueType="num">
                                      <p:cBhvr>
                                        <p:cTn id="26" dur="2000" fill="hold"/>
                                        <p:tgtEl>
                                          <p:spTgt spid="16"/>
                                        </p:tgtEl>
                                        <p:attrNameLst>
                                          <p:attrName>ppt_w</p:attrName>
                                        </p:attrNameLst>
                                      </p:cBhvr>
                                      <p:tavLst>
                                        <p:tav tm="0" fmla="#ppt_w*sin(2.5*pi*$)">
                                          <p:val>
                                            <p:fltVal val="0"/>
                                          </p:val>
                                        </p:tav>
                                        <p:tav tm="100000">
                                          <p:val>
                                            <p:fltVal val="1"/>
                                          </p:val>
                                        </p:tav>
                                      </p:tavLst>
                                    </p:anim>
                                    <p:anim calcmode="lin" valueType="num">
                                      <p:cBhvr>
                                        <p:cTn id="27" dur="2000" fill="hold"/>
                                        <p:tgtEl>
                                          <p:spTgt spid="16"/>
                                        </p:tgtEl>
                                        <p:attrNameLst>
                                          <p:attrName>ppt_h</p:attrName>
                                        </p:attrNameLst>
                                      </p:cBhvr>
                                      <p:tavLst>
                                        <p:tav tm="0">
                                          <p:val>
                                            <p:strVal val="#ppt_h"/>
                                          </p:val>
                                        </p:tav>
                                        <p:tav tm="100000">
                                          <p:val>
                                            <p:strVal val="#ppt_h"/>
                                          </p:val>
                                        </p:tav>
                                      </p:tavLst>
                                    </p:anim>
                                  </p:childTnLst>
                                </p:cTn>
                              </p:par>
                              <p:par>
                                <p:cTn id="28" presetID="45"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2000"/>
                                        <p:tgtEl>
                                          <p:spTgt spid="15"/>
                                        </p:tgtEl>
                                      </p:cBhvr>
                                    </p:animEffect>
                                    <p:anim calcmode="lin" valueType="num">
                                      <p:cBhvr>
                                        <p:cTn id="31" dur="2000" fill="hold"/>
                                        <p:tgtEl>
                                          <p:spTgt spid="15"/>
                                        </p:tgtEl>
                                        <p:attrNameLst>
                                          <p:attrName>ppt_w</p:attrName>
                                        </p:attrNameLst>
                                      </p:cBhvr>
                                      <p:tavLst>
                                        <p:tav tm="0" fmla="#ppt_w*sin(2.5*pi*$)">
                                          <p:val>
                                            <p:fltVal val="0"/>
                                          </p:val>
                                        </p:tav>
                                        <p:tav tm="100000">
                                          <p:val>
                                            <p:fltVal val="1"/>
                                          </p:val>
                                        </p:tav>
                                      </p:tavLst>
                                    </p:anim>
                                    <p:anim calcmode="lin" valueType="num">
                                      <p:cBhvr>
                                        <p:cTn id="32" dur="2000" fill="hold"/>
                                        <p:tgtEl>
                                          <p:spTgt spid="15"/>
                                        </p:tgtEl>
                                        <p:attrNameLst>
                                          <p:attrName>ppt_h</p:attrName>
                                        </p:attrNameLst>
                                      </p:cBhvr>
                                      <p:tavLst>
                                        <p:tav tm="0">
                                          <p:val>
                                            <p:strVal val="#ppt_h"/>
                                          </p:val>
                                        </p:tav>
                                        <p:tav tm="100000">
                                          <p:val>
                                            <p:strVal val="#ppt_h"/>
                                          </p:val>
                                        </p:tav>
                                      </p:tavLst>
                                    </p:anim>
                                  </p:childTnLst>
                                </p:cTn>
                              </p:par>
                              <p:par>
                                <p:cTn id="33" presetID="45"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2000"/>
                                        <p:tgtEl>
                                          <p:spTgt spid="17"/>
                                        </p:tgtEl>
                                      </p:cBhvr>
                                    </p:animEffect>
                                    <p:anim calcmode="lin" valueType="num">
                                      <p:cBhvr>
                                        <p:cTn id="36" dur="2000" fill="hold"/>
                                        <p:tgtEl>
                                          <p:spTgt spid="17"/>
                                        </p:tgtEl>
                                        <p:attrNameLst>
                                          <p:attrName>ppt_w</p:attrName>
                                        </p:attrNameLst>
                                      </p:cBhvr>
                                      <p:tavLst>
                                        <p:tav tm="0" fmla="#ppt_w*sin(2.5*pi*$)">
                                          <p:val>
                                            <p:fltVal val="0"/>
                                          </p:val>
                                        </p:tav>
                                        <p:tav tm="100000">
                                          <p:val>
                                            <p:fltVal val="1"/>
                                          </p:val>
                                        </p:tav>
                                      </p:tavLst>
                                    </p:anim>
                                    <p:anim calcmode="lin" valueType="num">
                                      <p:cBhvr>
                                        <p:cTn id="37" dur="2000" fill="hold"/>
                                        <p:tgtEl>
                                          <p:spTgt spid="17"/>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56" presetClass="entr" presetSubtype="0" fill="hold" grpId="0" nodeType="clickEffect">
                                  <p:stCondLst>
                                    <p:cond delay="0"/>
                                  </p:stCondLst>
                                  <p:iterate type="lt">
                                    <p:tmPct val="10000"/>
                                  </p:iterate>
                                  <p:childTnLst>
                                    <p:set>
                                      <p:cBhvr>
                                        <p:cTn id="41" dur="1" fill="hold">
                                          <p:stCondLst>
                                            <p:cond delay="0"/>
                                          </p:stCondLst>
                                        </p:cTn>
                                        <p:tgtEl>
                                          <p:spTgt spid="9"/>
                                        </p:tgtEl>
                                        <p:attrNameLst>
                                          <p:attrName>style.visibility</p:attrName>
                                        </p:attrNameLst>
                                      </p:cBhvr>
                                      <p:to>
                                        <p:strVal val="visible"/>
                                      </p:to>
                                    </p:set>
                                    <p:anim by="(-#ppt_w*2)" calcmode="lin" valueType="num">
                                      <p:cBhvr rctx="PPT">
                                        <p:cTn id="42" dur="250" autoRev="1" fill="hold">
                                          <p:stCondLst>
                                            <p:cond delay="0"/>
                                          </p:stCondLst>
                                        </p:cTn>
                                        <p:tgtEl>
                                          <p:spTgt spid="9"/>
                                        </p:tgtEl>
                                        <p:attrNameLst>
                                          <p:attrName>ppt_w</p:attrName>
                                        </p:attrNameLst>
                                      </p:cBhvr>
                                    </p:anim>
                                    <p:anim by="(#ppt_w*0.50)" calcmode="lin" valueType="num">
                                      <p:cBhvr>
                                        <p:cTn id="43" dur="250" decel="50000" autoRev="1" fill="hold">
                                          <p:stCondLst>
                                            <p:cond delay="0"/>
                                          </p:stCondLst>
                                        </p:cTn>
                                        <p:tgtEl>
                                          <p:spTgt spid="9"/>
                                        </p:tgtEl>
                                        <p:attrNameLst>
                                          <p:attrName>ppt_x</p:attrName>
                                        </p:attrNameLst>
                                      </p:cBhvr>
                                    </p:anim>
                                    <p:anim from="(-#ppt_h/2)" to="(#ppt_y)" calcmode="lin" valueType="num">
                                      <p:cBhvr>
                                        <p:cTn id="44" dur="500" fill="hold">
                                          <p:stCondLst>
                                            <p:cond delay="0"/>
                                          </p:stCondLst>
                                        </p:cTn>
                                        <p:tgtEl>
                                          <p:spTgt spid="9"/>
                                        </p:tgtEl>
                                        <p:attrNameLst>
                                          <p:attrName>ppt_y</p:attrName>
                                        </p:attrNameLst>
                                      </p:cBhvr>
                                    </p:anim>
                                    <p:animRot by="21600000">
                                      <p:cBhvr>
                                        <p:cTn id="45" dur="5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A41E50A-AF16-4A26-803A-A0DDB5A44F69}" type="slidenum">
              <a:rPr lang="en-US" smtClean="0"/>
              <a:pPr>
                <a:defRPr/>
              </a:pPr>
              <a:t>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3175000" y="2421466"/>
            <a:ext cx="2734733" cy="2048933"/>
          </a:xfrm>
          <a:prstGeom prst="ellipse">
            <a:avLst/>
          </a:prstGeom>
          <a:ln w="63500" cap="rnd">
            <a:solidFill>
              <a:schemeClr val="accent6"/>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6195" t="35694" r="19764" b="15184"/>
          <a:stretch/>
        </p:blipFill>
        <p:spPr>
          <a:xfrm>
            <a:off x="0" y="0"/>
            <a:ext cx="2692401" cy="2023179"/>
          </a:xfrm>
          <a:prstGeom prst="rect">
            <a:avLst/>
          </a:prstGeom>
        </p:spPr>
      </p:pic>
    </p:spTree>
    <p:extLst>
      <p:ext uri="{BB962C8B-B14F-4D97-AF65-F5344CB8AC3E}">
        <p14:creationId xmlns:p14="http://schemas.microsoft.com/office/powerpoint/2010/main" val="2393367795"/>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par>
                          <p:cTn id="13" fill="hold">
                            <p:stCondLst>
                              <p:cond delay="2000"/>
                            </p:stCondLst>
                            <p:childTnLst>
                              <p:par>
                                <p:cTn id="14" presetID="26"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80">
                                          <p:stCondLst>
                                            <p:cond delay="0"/>
                                          </p:stCondLst>
                                        </p:cTn>
                                        <p:tgtEl>
                                          <p:spTgt spid="8"/>
                                        </p:tgtEl>
                                      </p:cBhvr>
                                    </p:animEffect>
                                    <p:anim calcmode="lin" valueType="num">
                                      <p:cBhvr>
                                        <p:cTn id="17"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2" dur="26">
                                          <p:stCondLst>
                                            <p:cond delay="650"/>
                                          </p:stCondLst>
                                        </p:cTn>
                                        <p:tgtEl>
                                          <p:spTgt spid="8"/>
                                        </p:tgtEl>
                                      </p:cBhvr>
                                      <p:to x="100000" y="60000"/>
                                    </p:animScale>
                                    <p:animScale>
                                      <p:cBhvr>
                                        <p:cTn id="23" dur="166" decel="50000">
                                          <p:stCondLst>
                                            <p:cond delay="676"/>
                                          </p:stCondLst>
                                        </p:cTn>
                                        <p:tgtEl>
                                          <p:spTgt spid="8"/>
                                        </p:tgtEl>
                                      </p:cBhvr>
                                      <p:to x="100000" y="100000"/>
                                    </p:animScale>
                                    <p:animScale>
                                      <p:cBhvr>
                                        <p:cTn id="24" dur="26">
                                          <p:stCondLst>
                                            <p:cond delay="1312"/>
                                          </p:stCondLst>
                                        </p:cTn>
                                        <p:tgtEl>
                                          <p:spTgt spid="8"/>
                                        </p:tgtEl>
                                      </p:cBhvr>
                                      <p:to x="100000" y="80000"/>
                                    </p:animScale>
                                    <p:animScale>
                                      <p:cBhvr>
                                        <p:cTn id="25" dur="166" decel="50000">
                                          <p:stCondLst>
                                            <p:cond delay="1338"/>
                                          </p:stCondLst>
                                        </p:cTn>
                                        <p:tgtEl>
                                          <p:spTgt spid="8"/>
                                        </p:tgtEl>
                                      </p:cBhvr>
                                      <p:to x="100000" y="100000"/>
                                    </p:animScale>
                                    <p:animScale>
                                      <p:cBhvr>
                                        <p:cTn id="26" dur="26">
                                          <p:stCondLst>
                                            <p:cond delay="1642"/>
                                          </p:stCondLst>
                                        </p:cTn>
                                        <p:tgtEl>
                                          <p:spTgt spid="8"/>
                                        </p:tgtEl>
                                      </p:cBhvr>
                                      <p:to x="100000" y="90000"/>
                                    </p:animScale>
                                    <p:animScale>
                                      <p:cBhvr>
                                        <p:cTn id="27" dur="166" decel="50000">
                                          <p:stCondLst>
                                            <p:cond delay="1668"/>
                                          </p:stCondLst>
                                        </p:cTn>
                                        <p:tgtEl>
                                          <p:spTgt spid="8"/>
                                        </p:tgtEl>
                                      </p:cBhvr>
                                      <p:to x="100000" y="100000"/>
                                    </p:animScale>
                                    <p:animScale>
                                      <p:cBhvr>
                                        <p:cTn id="28" dur="26">
                                          <p:stCondLst>
                                            <p:cond delay="1808"/>
                                          </p:stCondLst>
                                        </p:cTn>
                                        <p:tgtEl>
                                          <p:spTgt spid="8"/>
                                        </p:tgtEl>
                                      </p:cBhvr>
                                      <p:to x="100000" y="95000"/>
                                    </p:animScale>
                                    <p:animScale>
                                      <p:cBhvr>
                                        <p:cTn id="29"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lide Number Placeholder 5"/>
          <p:cNvSpPr>
            <a:spLocks noGrp="1"/>
          </p:cNvSpPr>
          <p:nvPr>
            <p:ph type="sldNum" sz="quarter" idx="12"/>
          </p:nvPr>
        </p:nvSpPr>
        <p:spPr>
          <a:noFill/>
        </p:spPr>
        <p:txBody>
          <a:bodyPr/>
          <a:lstStyle/>
          <a:p>
            <a:fld id="{D48BDDAB-75C6-429D-8978-F03F221E1D7B}" type="slidenum">
              <a:rPr lang="en-US" smtClean="0">
                <a:latin typeface="Times"/>
              </a:rPr>
              <a:pPr/>
              <a:t>7</a:t>
            </a:fld>
            <a:endParaRPr lang="en-US" dirty="0">
              <a:latin typeface="Times"/>
            </a:endParaRPr>
          </a:p>
        </p:txBody>
      </p:sp>
      <p:sp>
        <p:nvSpPr>
          <p:cNvPr id="7173" name="Rectangle 2"/>
          <p:cNvSpPr>
            <a:spLocks noGrp="1" noChangeArrowheads="1"/>
          </p:cNvSpPr>
          <p:nvPr>
            <p:ph type="title"/>
          </p:nvPr>
        </p:nvSpPr>
        <p:spPr>
          <a:xfrm>
            <a:off x="442913" y="0"/>
            <a:ext cx="8229600" cy="685800"/>
          </a:xfrm>
        </p:spPr>
        <p:txBody>
          <a:bodyPr/>
          <a:lstStyle/>
          <a:p>
            <a:pPr eaLnBrk="1" hangingPunct="1"/>
            <a:r>
              <a:rPr lang="en-US" sz="28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Analysis Flowchart for </a:t>
            </a:r>
            <a:r>
              <a:rPr lang="en-US" sz="28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CGL</a:t>
            </a:r>
            <a:r>
              <a:rPr lang="en-US" sz="28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Policies</a:t>
            </a:r>
            <a:endParaRPr lang="en-US" sz="2800"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7174" name="Picture 38" descr="flowchart"/>
          <p:cNvPicPr>
            <a:picLocks noChangeAspect="1" noChangeArrowheads="1"/>
          </p:cNvPicPr>
          <p:nvPr/>
        </p:nvPicPr>
        <p:blipFill>
          <a:blip r:embed="rId3"/>
          <a:srcRect/>
          <a:stretch>
            <a:fillRect/>
          </a:stretch>
        </p:blipFill>
        <p:spPr bwMode="auto">
          <a:xfrm>
            <a:off x="22225" y="626015"/>
            <a:ext cx="9121775" cy="6067425"/>
          </a:xfrm>
          <a:prstGeom prst="rect">
            <a:avLst/>
          </a:prstGeom>
          <a:noFill/>
          <a:ln w="9525">
            <a:noFill/>
            <a:miter lim="800000"/>
            <a:headEnd/>
            <a:tailEnd/>
          </a:ln>
        </p:spPr>
      </p:pic>
      <p:sp>
        <p:nvSpPr>
          <p:cNvPr id="5" name="Rounded Rectangular Callout 4"/>
          <p:cNvSpPr/>
          <p:nvPr/>
        </p:nvSpPr>
        <p:spPr bwMode="auto">
          <a:xfrm>
            <a:off x="844152" y="1069781"/>
            <a:ext cx="2508647" cy="620474"/>
          </a:xfrm>
          <a:prstGeom prst="wedgeRoundRectCallout">
            <a:avLst>
              <a:gd name="adj1" fmla="val 72015"/>
              <a:gd name="adj2" fmla="val -115792"/>
              <a:gd name="adj3" fmla="val 16667"/>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500" i="0" u="none" strike="noStrike" normalizeH="0" baseline="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The Contracts</a:t>
            </a:r>
          </a:p>
        </p:txBody>
      </p:sp>
      <p:sp>
        <p:nvSpPr>
          <p:cNvPr id="6" name="Up-Down Arrow 5"/>
          <p:cNvSpPr/>
          <p:nvPr/>
        </p:nvSpPr>
        <p:spPr bwMode="auto">
          <a:xfrm rot="20079481">
            <a:off x="2363534" y="1476602"/>
            <a:ext cx="1593996" cy="5122161"/>
          </a:xfrm>
          <a:prstGeom prst="upDownArrow">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a:ln>
                <a:noFill/>
              </a:ln>
              <a:solidFill>
                <a:schemeClr val="bg1"/>
              </a:solidFill>
              <a:effectLst/>
              <a:latin typeface="Times" pitchFamily="18" charset="0"/>
            </a:endParaRPr>
          </a:p>
        </p:txBody>
      </p:sp>
      <p:sp>
        <p:nvSpPr>
          <p:cNvPr id="11" name="Donut 10"/>
          <p:cNvSpPr/>
          <p:nvPr/>
        </p:nvSpPr>
        <p:spPr bwMode="auto">
          <a:xfrm>
            <a:off x="3479800" y="6087533"/>
            <a:ext cx="3361267" cy="770467"/>
          </a:xfrm>
          <a:prstGeom prst="donut">
            <a:avLst>
              <a:gd name="adj" fmla="val 8100"/>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a:ln>
                <a:noFill/>
              </a:ln>
              <a:solidFill>
                <a:schemeClr val="bg1"/>
              </a:solidFill>
              <a:effectLst/>
              <a:latin typeface="Times" pitchFamily="18" charset="0"/>
            </a:endParaRPr>
          </a:p>
        </p:txBody>
      </p:sp>
    </p:spTree>
    <p:extLst>
      <p:ext uri="{BB962C8B-B14F-4D97-AF65-F5344CB8AC3E}">
        <p14:creationId xmlns:p14="http://schemas.microsoft.com/office/powerpoint/2010/main" val="4104928419"/>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42"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Horizontal)">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4607"/>
            <a:ext cx="8229600" cy="629817"/>
          </a:xfrm>
        </p:spPr>
        <p:txBody>
          <a:bodyPr/>
          <a:lstStyle/>
          <a:p>
            <a:r>
              <a:rPr lang="en-US"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Common Policy Exclusions</a:t>
            </a:r>
            <a:endParaRPr lang="en-US" dirty="0"/>
          </a:p>
        </p:txBody>
      </p:sp>
      <p:sp>
        <p:nvSpPr>
          <p:cNvPr id="8" name="Content Placeholder 7"/>
          <p:cNvSpPr>
            <a:spLocks noGrp="1"/>
          </p:cNvSpPr>
          <p:nvPr>
            <p:ph idx="1"/>
          </p:nvPr>
        </p:nvSpPr>
        <p:spPr>
          <a:xfrm>
            <a:off x="93132" y="654424"/>
            <a:ext cx="8970185" cy="4493839"/>
          </a:xfrm>
        </p:spPr>
        <p:txBody>
          <a:bodyPr/>
          <a:lstStyle/>
          <a:p>
            <a:pPr>
              <a:buFont typeface="Wingdings" charset="2"/>
              <a:buChar char="²"/>
            </a:pPr>
            <a:r>
              <a:rPr lang="en-US" sz="2000" dirty="0"/>
              <a:t>Breach of K</a:t>
            </a:r>
          </a:p>
          <a:p>
            <a:pPr>
              <a:buFont typeface="Wingdings" charset="2"/>
              <a:buChar char="²"/>
            </a:pPr>
            <a:r>
              <a:rPr lang="en-US" sz="2000" dirty="0"/>
              <a:t>Mold</a:t>
            </a:r>
          </a:p>
          <a:p>
            <a:pPr>
              <a:buFont typeface="Wingdings" charset="2"/>
              <a:buChar char="²"/>
            </a:pPr>
            <a:r>
              <a:rPr lang="en-US" sz="2000" dirty="0"/>
              <a:t>Known Loss / Continuous Injury or Damage</a:t>
            </a:r>
          </a:p>
          <a:p>
            <a:pPr>
              <a:buFont typeface="Wingdings" charset="2"/>
              <a:buChar char="²"/>
            </a:pPr>
            <a:r>
              <a:rPr lang="en-US" sz="2000" dirty="0"/>
              <a:t>Earth Movement, Ground Collapses, Explosions, Underground </a:t>
            </a:r>
          </a:p>
          <a:p>
            <a:pPr>
              <a:buFont typeface="Wingdings" charset="2"/>
              <a:buChar char="²"/>
            </a:pPr>
            <a:r>
              <a:rPr lang="en-US" sz="2000" dirty="0"/>
              <a:t>Absolute Pollution &amp; Total Pollution</a:t>
            </a:r>
          </a:p>
          <a:p>
            <a:pPr>
              <a:buFont typeface="Wingdings" charset="2"/>
              <a:buChar char="²"/>
            </a:pPr>
            <a:r>
              <a:rPr lang="en-US" sz="2000" dirty="0">
                <a:solidFill>
                  <a:srgbClr val="FF0000"/>
                </a:solidFill>
              </a:rPr>
              <a:t>Contractual Indemnity </a:t>
            </a:r>
          </a:p>
          <a:p>
            <a:pPr>
              <a:buFont typeface="Wingdings" charset="2"/>
              <a:buChar char="²"/>
            </a:pPr>
            <a:r>
              <a:rPr lang="en-US" sz="2000" dirty="0"/>
              <a:t>Multiple Stories – 3+ stories </a:t>
            </a:r>
          </a:p>
          <a:p>
            <a:pPr>
              <a:buFont typeface="Wingdings" charset="2"/>
              <a:buChar char="²"/>
            </a:pPr>
            <a:r>
              <a:rPr lang="en-US" sz="2000" dirty="0"/>
              <a:t>Roofing work</a:t>
            </a:r>
          </a:p>
          <a:p>
            <a:pPr>
              <a:buFont typeface="Wingdings" charset="2"/>
              <a:buChar char="²"/>
            </a:pPr>
            <a:r>
              <a:rPr lang="en-US" sz="2000" dirty="0" err="1"/>
              <a:t>EIFS</a:t>
            </a:r>
            <a:r>
              <a:rPr lang="en-US" sz="2000" dirty="0"/>
              <a:t> &amp; Stucco</a:t>
            </a:r>
          </a:p>
          <a:p>
            <a:pPr>
              <a:buFont typeface="Wingdings" charset="2"/>
              <a:buChar char="²"/>
            </a:pPr>
            <a:r>
              <a:rPr lang="en-US" sz="2000" dirty="0"/>
              <a:t>Residential Construction</a:t>
            </a:r>
          </a:p>
          <a:p>
            <a:pPr>
              <a:buFont typeface="Wingdings" charset="2"/>
              <a:buChar char="²"/>
            </a:pPr>
            <a:r>
              <a:rPr lang="en-US" sz="2000" dirty="0"/>
              <a:t>Condominium / Apartments / Multi-Unit Dwellings</a:t>
            </a:r>
          </a:p>
          <a:p>
            <a:pPr>
              <a:buFont typeface="Wingdings" charset="2"/>
              <a:buChar char="²"/>
            </a:pPr>
            <a:r>
              <a:rPr lang="en-US" sz="2000" dirty="0"/>
              <a:t>j.(5) &amp; j.(6) “during operations”</a:t>
            </a:r>
          </a:p>
          <a:p>
            <a:pPr>
              <a:buFont typeface="Wingdings" charset="2"/>
              <a:buChar char="²"/>
            </a:pPr>
            <a:r>
              <a:rPr lang="en-US" sz="2000" dirty="0"/>
              <a:t>k. 	“your product”</a:t>
            </a:r>
          </a:p>
          <a:p>
            <a:pPr>
              <a:buFont typeface="Wingdings" charset="2"/>
              <a:buChar char="²"/>
            </a:pPr>
            <a:r>
              <a:rPr lang="en-US" sz="2000" dirty="0">
                <a:solidFill>
                  <a:srgbClr val="FF0000"/>
                </a:solidFill>
              </a:rPr>
              <a:t>l.  	“your work”</a:t>
            </a:r>
          </a:p>
          <a:p>
            <a:pPr>
              <a:buFont typeface="Wingdings" charset="2"/>
              <a:buChar char="²"/>
            </a:pPr>
            <a:r>
              <a:rPr lang="en-US" sz="2000" dirty="0"/>
              <a:t>m. 	“impaired property”</a:t>
            </a:r>
          </a:p>
          <a:p>
            <a:pPr>
              <a:buFont typeface="Wingdings" charset="2"/>
              <a:buChar char="²"/>
            </a:pPr>
            <a:r>
              <a:rPr lang="en-US" sz="2000" dirty="0"/>
              <a:t>n.	“withdrawn or recalled from the market or from use</a:t>
            </a:r>
          </a:p>
          <a:p>
            <a:pPr algn="ctr">
              <a:buNone/>
            </a:pPr>
            <a:endParaRPr lang="en-US" sz="2000" dirty="0"/>
          </a:p>
        </p:txBody>
      </p:sp>
      <p:sp>
        <p:nvSpPr>
          <p:cNvPr id="6" name="Slide Number Placeholder 5"/>
          <p:cNvSpPr>
            <a:spLocks noGrp="1"/>
          </p:cNvSpPr>
          <p:nvPr>
            <p:ph type="sldNum" sz="quarter" idx="12"/>
          </p:nvPr>
        </p:nvSpPr>
        <p:spPr/>
        <p:txBody>
          <a:bodyPr/>
          <a:lstStyle/>
          <a:p>
            <a:pPr>
              <a:defRPr/>
            </a:pPr>
            <a:fld id="{9406E106-BDEA-4306-A8FE-1611DA41CFB9}" type="slidenum">
              <a:rPr lang="en-US" smtClean="0"/>
              <a:pPr>
                <a:defRPr/>
              </a:pPr>
              <a:t>8</a:t>
            </a:fld>
            <a:endParaRPr lang="en-US"/>
          </a:p>
        </p:txBody>
      </p:sp>
    </p:spTree>
    <p:extLst>
      <p:ext uri="{BB962C8B-B14F-4D97-AF65-F5344CB8AC3E}">
        <p14:creationId xmlns:p14="http://schemas.microsoft.com/office/powerpoint/2010/main" val="2280236325"/>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Slide Number Placeholder 5"/>
          <p:cNvSpPr>
            <a:spLocks noGrp="1"/>
          </p:cNvSpPr>
          <p:nvPr>
            <p:ph type="sldNum" sz="quarter" idx="12"/>
          </p:nvPr>
        </p:nvSpPr>
        <p:spPr>
          <a:noFill/>
        </p:spPr>
        <p:txBody>
          <a:bodyPr/>
          <a:lstStyle/>
          <a:p>
            <a:fld id="{23770978-3261-4331-8709-D3C3ED9D98FD}" type="slidenum">
              <a:rPr lang="en-US" smtClean="0">
                <a:latin typeface="Times"/>
              </a:rPr>
              <a:pPr/>
              <a:t>9</a:t>
            </a:fld>
            <a:endParaRPr lang="en-US">
              <a:latin typeface="Times"/>
            </a:endParaRPr>
          </a:p>
        </p:txBody>
      </p:sp>
      <p:sp>
        <p:nvSpPr>
          <p:cNvPr id="11269" name="Rectangle 2"/>
          <p:cNvSpPr>
            <a:spLocks noGrp="1" noChangeArrowheads="1"/>
          </p:cNvSpPr>
          <p:nvPr>
            <p:ph type="title"/>
          </p:nvPr>
        </p:nvSpPr>
        <p:spPr>
          <a:xfrm>
            <a:off x="0" y="333375"/>
            <a:ext cx="9144000" cy="1143000"/>
          </a:xfrm>
        </p:spPr>
        <p:txBody>
          <a:bodyPr/>
          <a:lstStyle/>
          <a:p>
            <a:pPr eaLnBrk="1" hangingPunct="1"/>
            <a:r>
              <a:rPr lang="en-US"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The Your Work Exclusion (l)</a:t>
            </a:r>
            <a:br>
              <a:rPr lang="en-US"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en-US" sz="2500" i="1" dirty="0"/>
              <a:t>U.S. Fire Ins. Co. v. </a:t>
            </a:r>
            <a:r>
              <a:rPr lang="en-US" sz="2500" i="1" dirty="0" err="1"/>
              <a:t>J.S.U.B</a:t>
            </a:r>
            <a:r>
              <a:rPr lang="en-US" sz="2500" i="1" dirty="0"/>
              <a:t>., Inc.</a:t>
            </a:r>
            <a:r>
              <a:rPr lang="en-US" sz="2500" dirty="0"/>
              <a:t>, 979 So.2d 871 (Fla. 2007) </a:t>
            </a:r>
            <a:br>
              <a:rPr lang="en-US" sz="2500" dirty="0"/>
            </a:br>
            <a:endParaRPr lang="en-US" sz="2500"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1270" name="Rectangle 3"/>
          <p:cNvSpPr>
            <a:spLocks noGrp="1" noChangeArrowheads="1"/>
          </p:cNvSpPr>
          <p:nvPr>
            <p:ph type="body" idx="1"/>
          </p:nvPr>
        </p:nvSpPr>
        <p:spPr>
          <a:xfrm>
            <a:off x="282575" y="990600"/>
            <a:ext cx="8504238" cy="5135563"/>
          </a:xfrm>
        </p:spPr>
        <p:txBody>
          <a:bodyPr/>
          <a:lstStyle/>
          <a:p>
            <a:pPr marL="609600" indent="-609600" algn="ctr" eaLnBrk="1" hangingPunct="1">
              <a:buFont typeface="Wingdings" pitchFamily="2" charset="2"/>
              <a:buNone/>
              <a:tabLst>
                <a:tab pos="566738" algn="l"/>
              </a:tabLst>
            </a:pPr>
            <a:endParaRPr lang="en-US" sz="2700" b="1" u="sng" dirty="0">
              <a:solidFill>
                <a:srgbClr val="FFFF00"/>
              </a:solidFill>
            </a:endParaRPr>
          </a:p>
          <a:p>
            <a:pPr marL="609600" indent="-609600" algn="ctr" eaLnBrk="1" hangingPunct="1">
              <a:lnSpc>
                <a:spcPct val="60000"/>
              </a:lnSpc>
              <a:buFont typeface="Wingdings" pitchFamily="2" charset="2"/>
              <a:buNone/>
              <a:tabLst>
                <a:tab pos="566738" algn="l"/>
              </a:tabLst>
            </a:pPr>
            <a:endParaRPr lang="en-US" sz="2700" b="1" dirty="0"/>
          </a:p>
          <a:p>
            <a:pPr marL="609600" indent="-609600" algn="ctr" eaLnBrk="1" hangingPunct="1">
              <a:lnSpc>
                <a:spcPct val="60000"/>
              </a:lnSpc>
              <a:buFont typeface="Wingdings" pitchFamily="2" charset="2"/>
              <a:buNone/>
              <a:tabLst>
                <a:tab pos="566738" algn="l"/>
              </a:tabLst>
            </a:pPr>
            <a:r>
              <a:rPr lang="en-US" sz="2700" b="1" dirty="0"/>
              <a:t>The 1986 Form</a:t>
            </a:r>
          </a:p>
          <a:p>
            <a:pPr marL="609600" indent="-609600" algn="ctr" eaLnBrk="1" hangingPunct="1">
              <a:lnSpc>
                <a:spcPct val="60000"/>
              </a:lnSpc>
              <a:buFont typeface="Wingdings" pitchFamily="2" charset="2"/>
              <a:buNone/>
              <a:tabLst>
                <a:tab pos="566738" algn="l"/>
              </a:tabLst>
            </a:pPr>
            <a:endParaRPr lang="en-US" sz="2700" b="1" dirty="0"/>
          </a:p>
          <a:p>
            <a:pPr marL="609600" indent="-609600" eaLnBrk="1" hangingPunct="1">
              <a:lnSpc>
                <a:spcPct val="60000"/>
              </a:lnSpc>
              <a:buFont typeface="Wingdings" pitchFamily="2" charset="2"/>
              <a:buNone/>
              <a:tabLst>
                <a:tab pos="566738" algn="l"/>
              </a:tabLst>
            </a:pPr>
            <a:r>
              <a:rPr lang="en-US" sz="2700" b="1" dirty="0"/>
              <a:t>This insurance does not apply to:</a:t>
            </a:r>
          </a:p>
          <a:p>
            <a:pPr marL="609600" indent="-609600" eaLnBrk="1" hangingPunct="1">
              <a:lnSpc>
                <a:spcPct val="60000"/>
              </a:lnSpc>
              <a:buFont typeface="Wingdings" pitchFamily="2" charset="2"/>
              <a:buNone/>
              <a:tabLst>
                <a:tab pos="566738" algn="l"/>
              </a:tabLst>
            </a:pPr>
            <a:endParaRPr lang="en-US" sz="2700" b="1" dirty="0"/>
          </a:p>
          <a:p>
            <a:pPr marL="0" indent="0" algn="just" eaLnBrk="1" hangingPunct="1">
              <a:lnSpc>
                <a:spcPct val="90000"/>
              </a:lnSpc>
              <a:buSzPct val="90000"/>
              <a:buNone/>
              <a:tabLst>
                <a:tab pos="566738" algn="l"/>
              </a:tabLst>
            </a:pPr>
            <a:r>
              <a:rPr lang="en-US" sz="2700" dirty="0"/>
              <a:t>l. “Property damage” to “your work” arising out of it or any part of it and included in the “products-completed operations hazard.”</a:t>
            </a:r>
          </a:p>
          <a:p>
            <a:pPr marL="609600" indent="-609600" algn="just" eaLnBrk="1" hangingPunct="1">
              <a:lnSpc>
                <a:spcPct val="90000"/>
              </a:lnSpc>
              <a:buSzPct val="90000"/>
              <a:buFont typeface="Marlett" pitchFamily="2" charset="2"/>
              <a:buNone/>
              <a:tabLst>
                <a:tab pos="566738" algn="l"/>
              </a:tabLst>
            </a:pPr>
            <a:endParaRPr lang="en-US" sz="2700" dirty="0"/>
          </a:p>
          <a:p>
            <a:pPr marL="609600" indent="-609600" algn="just" eaLnBrk="1" hangingPunct="1">
              <a:lnSpc>
                <a:spcPct val="90000"/>
              </a:lnSpc>
              <a:buFont typeface="Wingdings" pitchFamily="2" charset="2"/>
              <a:buNone/>
              <a:tabLst>
                <a:tab pos="566738" algn="l"/>
              </a:tabLst>
            </a:pPr>
            <a:r>
              <a:rPr lang="en-US" sz="2700" u="sng" dirty="0"/>
              <a:t>This exclusion does not apply if the damaged work or the work out of which the damage arises was performed on your behalf by a subcontractor</a:t>
            </a:r>
            <a:r>
              <a:rPr lang="en-US" sz="2700" dirty="0"/>
              <a:t>. 	</a:t>
            </a:r>
          </a:p>
        </p:txBody>
      </p:sp>
      <p:sp>
        <p:nvSpPr>
          <p:cNvPr id="7" name="Down Arrow 6"/>
          <p:cNvSpPr/>
          <p:nvPr/>
        </p:nvSpPr>
        <p:spPr bwMode="auto">
          <a:xfrm>
            <a:off x="342900" y="1282700"/>
            <a:ext cx="8547100" cy="3531108"/>
          </a:xfrm>
          <a:prstGeom prst="downArrow">
            <a:avLst>
              <a:gd name="adj1" fmla="val 50000"/>
              <a:gd name="adj2" fmla="val 32296"/>
            </a:avLst>
          </a:prstGeom>
          <a:solidFill>
            <a:schemeClr val="bg2">
              <a:lumMod val="75000"/>
              <a:lumOff val="25000"/>
            </a:schemeClr>
          </a:soli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a:ln>
                <a:noFill/>
              </a:ln>
              <a:solidFill>
                <a:schemeClr val="bg1"/>
              </a:solidFill>
              <a:effectLst/>
              <a:latin typeface="Times" pitchFamily="18" charset="0"/>
            </a:endParaRPr>
          </a:p>
        </p:txBody>
      </p:sp>
      <p:sp>
        <p:nvSpPr>
          <p:cNvPr id="8" name="TextBox 7"/>
          <p:cNvSpPr txBox="1"/>
          <p:nvPr/>
        </p:nvSpPr>
        <p:spPr>
          <a:xfrm>
            <a:off x="2540000" y="1384300"/>
            <a:ext cx="4051300" cy="2862322"/>
          </a:xfrm>
          <a:prstGeom prst="rect">
            <a:avLst/>
          </a:prstGeom>
          <a:noFill/>
        </p:spPr>
        <p:txBody>
          <a:bodyPr wrap="square" rtlCol="0">
            <a:spAutoFit/>
          </a:bodyPr>
          <a:lstStyle/>
          <a:p>
            <a:pPr algn="ctr"/>
            <a:r>
              <a:rPr lang="en-US" sz="3600" dirty="0">
                <a:solidFill>
                  <a:schemeClr val="tx1"/>
                </a:solidFill>
              </a:rPr>
              <a:t>The Subcontractor Exception </a:t>
            </a:r>
          </a:p>
          <a:p>
            <a:pPr algn="ctr"/>
            <a:r>
              <a:rPr lang="en-US" sz="3600" dirty="0">
                <a:solidFill>
                  <a:schemeClr val="tx1"/>
                </a:solidFill>
              </a:rPr>
              <a:t>to the </a:t>
            </a:r>
          </a:p>
          <a:p>
            <a:pPr algn="ctr"/>
            <a:r>
              <a:rPr lang="en-US" sz="3600" dirty="0">
                <a:solidFill>
                  <a:schemeClr val="tx1"/>
                </a:solidFill>
              </a:rPr>
              <a:t>“Your Work” Exclusion (l)!!</a:t>
            </a:r>
          </a:p>
        </p:txBody>
      </p:sp>
    </p:spTree>
    <p:extLst>
      <p:ext uri="{BB962C8B-B14F-4D97-AF65-F5344CB8AC3E}">
        <p14:creationId xmlns:p14="http://schemas.microsoft.com/office/powerpoint/2010/main" val="3858044025"/>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50000" decel="5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ppt_x"/>
                                          </p:val>
                                        </p:tav>
                                        <p:tav tm="100000">
                                          <p:val>
                                            <p:strVal val="#ppt_x"/>
                                          </p:val>
                                        </p:tav>
                                      </p:tavLst>
                                    </p:anim>
                                    <p:anim calcmode="lin" valueType="num">
                                      <p:cBhvr additive="base">
                                        <p:cTn id="8" dur="2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accel="50000" decel="5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3000" fill="hold"/>
                                        <p:tgtEl>
                                          <p:spTgt spid="8"/>
                                        </p:tgtEl>
                                        <p:attrNameLst>
                                          <p:attrName>ppt_x</p:attrName>
                                        </p:attrNameLst>
                                      </p:cBhvr>
                                      <p:tavLst>
                                        <p:tav tm="0">
                                          <p:val>
                                            <p:strVal val="#ppt_x"/>
                                          </p:val>
                                        </p:tav>
                                        <p:tav tm="100000">
                                          <p:val>
                                            <p:strVal val="#ppt_x"/>
                                          </p:val>
                                        </p:tav>
                                      </p:tavLst>
                                    </p:anim>
                                    <p:anim calcmode="lin" valueType="num">
                                      <p:cBhvr additive="base">
                                        <p:cTn id="12" dur="30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952500"/>
          </a:xfrm>
        </p:spPr>
        <p:txBody>
          <a:bodyPr/>
          <a:lstStyle/>
          <a:p>
            <a:r>
              <a:rPr lang="en-US"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Endorsements Designed to Eliminate the </a:t>
            </a:r>
            <a:r>
              <a:rPr lang="en-US"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Subcontractor Exception to Exclusion (l)</a:t>
            </a:r>
            <a:endParaRPr lang="en-US" u="sng" dirty="0"/>
          </a:p>
        </p:txBody>
      </p:sp>
      <p:sp>
        <p:nvSpPr>
          <p:cNvPr id="9" name="Text Placeholder 8"/>
          <p:cNvSpPr>
            <a:spLocks noGrp="1"/>
          </p:cNvSpPr>
          <p:nvPr>
            <p:ph type="body" idx="1"/>
          </p:nvPr>
        </p:nvSpPr>
        <p:spPr>
          <a:xfrm>
            <a:off x="162329" y="1003301"/>
            <a:ext cx="4347759" cy="546100"/>
          </a:xfrm>
        </p:spPr>
        <p:txBody>
          <a:bodyPr/>
          <a:lstStyle/>
          <a:p>
            <a:pPr algn="ctr"/>
            <a:r>
              <a:rPr lang="en-US" u="sng" dirty="0"/>
              <a:t>CG </a:t>
            </a:r>
            <a:r>
              <a:rPr lang="en-US" u="sng" dirty="0">
                <a:solidFill>
                  <a:schemeClr val="accent6"/>
                </a:solidFill>
              </a:rPr>
              <a:t>22 94 </a:t>
            </a:r>
            <a:r>
              <a:rPr lang="en-US" u="sng" dirty="0"/>
              <a:t>10 01</a:t>
            </a:r>
          </a:p>
        </p:txBody>
      </p:sp>
      <p:sp>
        <p:nvSpPr>
          <p:cNvPr id="11" name="Text Placeholder 10"/>
          <p:cNvSpPr>
            <a:spLocks noGrp="1"/>
          </p:cNvSpPr>
          <p:nvPr>
            <p:ph type="body" sz="quarter" idx="3"/>
          </p:nvPr>
        </p:nvSpPr>
        <p:spPr>
          <a:xfrm>
            <a:off x="4556125" y="977901"/>
            <a:ext cx="4357659" cy="507999"/>
          </a:xfrm>
        </p:spPr>
        <p:txBody>
          <a:bodyPr/>
          <a:lstStyle/>
          <a:p>
            <a:pPr algn="ctr"/>
            <a:r>
              <a:rPr lang="en-US" u="sng" dirty="0"/>
              <a:t>CG </a:t>
            </a:r>
            <a:r>
              <a:rPr lang="en-US" u="sng" dirty="0">
                <a:solidFill>
                  <a:schemeClr val="accent6"/>
                </a:solidFill>
              </a:rPr>
              <a:t>22 95 </a:t>
            </a:r>
            <a:r>
              <a:rPr lang="en-US" u="sng" dirty="0"/>
              <a:t>10 01</a:t>
            </a:r>
          </a:p>
        </p:txBody>
      </p:sp>
      <p:sp>
        <p:nvSpPr>
          <p:cNvPr id="7" name="Slide Number Placeholder 6"/>
          <p:cNvSpPr>
            <a:spLocks noGrp="1"/>
          </p:cNvSpPr>
          <p:nvPr>
            <p:ph type="sldNum" sz="quarter" idx="12"/>
          </p:nvPr>
        </p:nvSpPr>
        <p:spPr/>
        <p:txBody>
          <a:bodyPr/>
          <a:lstStyle/>
          <a:p>
            <a:pPr>
              <a:defRPr/>
            </a:pPr>
            <a:fld id="{A53BF58B-92F2-44F4-8038-5CCBA4DCCCC6}" type="slidenum">
              <a:rPr lang="en-US" smtClean="0"/>
              <a:pPr>
                <a:defRPr/>
              </a:pPr>
              <a:t>10</a:t>
            </a:fld>
            <a:endParaRPr lang="en-US"/>
          </a:p>
        </p:txBody>
      </p:sp>
      <p:pic>
        <p:nvPicPr>
          <p:cNvPr id="2050" name="Picture 2"/>
          <p:cNvPicPr>
            <a:picLocks noGrp="1" noChangeAspect="1" noChangeArrowheads="1"/>
          </p:cNvPicPr>
          <p:nvPr>
            <p:ph sz="half" idx="2"/>
          </p:nvPr>
        </p:nvPicPr>
        <p:blipFill>
          <a:blip r:embed="rId3"/>
          <a:srcRect/>
          <a:stretch>
            <a:fillRect/>
          </a:stretch>
        </p:blipFill>
        <p:spPr bwMode="auto">
          <a:xfrm>
            <a:off x="1" y="1612900"/>
            <a:ext cx="4559300" cy="3492500"/>
          </a:xfrm>
          <a:prstGeom prst="rect">
            <a:avLst/>
          </a:prstGeom>
          <a:noFill/>
          <a:ln w="9525">
            <a:noFill/>
            <a:miter lim="800000"/>
            <a:headEnd/>
            <a:tailEnd/>
          </a:ln>
          <a:effectLst/>
        </p:spPr>
      </p:pic>
      <p:pic>
        <p:nvPicPr>
          <p:cNvPr id="2051" name="Picture 3"/>
          <p:cNvPicPr>
            <a:picLocks noGrp="1" noChangeAspect="1" noChangeArrowheads="1"/>
          </p:cNvPicPr>
          <p:nvPr>
            <p:ph sz="quarter" idx="4"/>
          </p:nvPr>
        </p:nvPicPr>
        <p:blipFill>
          <a:blip r:embed="rId4"/>
          <a:srcRect/>
          <a:stretch>
            <a:fillRect/>
          </a:stretch>
        </p:blipFill>
        <p:spPr bwMode="auto">
          <a:xfrm>
            <a:off x="4711699" y="1574800"/>
            <a:ext cx="4432301" cy="4864100"/>
          </a:xfrm>
          <a:prstGeom prst="rect">
            <a:avLst/>
          </a:prstGeom>
          <a:noFill/>
          <a:ln w="9525">
            <a:noFill/>
            <a:miter lim="800000"/>
            <a:headEnd/>
            <a:tailEnd/>
          </a:ln>
          <a:effectLst/>
        </p:spPr>
      </p:pic>
      <p:sp>
        <p:nvSpPr>
          <p:cNvPr id="2" name="32-Point Star 1"/>
          <p:cNvSpPr/>
          <p:nvPr/>
        </p:nvSpPr>
        <p:spPr bwMode="auto">
          <a:xfrm>
            <a:off x="304815" y="-4617"/>
            <a:ext cx="8456584" cy="6862617"/>
          </a:xfrm>
          <a:prstGeom prst="star32">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8000" i="0" u="none" strike="noStrike" normalizeH="0" baseline="0" dirty="0">
                <a:ln w="0"/>
                <a:solidFill>
                  <a:schemeClr val="tx1"/>
                </a:solidFill>
                <a:effectLst>
                  <a:outerShdw blurRad="38100" dist="19050" dir="2700000" algn="tl" rotWithShape="0">
                    <a:schemeClr val="dk1">
                      <a:alpha val="40000"/>
                    </a:schemeClr>
                  </a:outerShdw>
                </a:effectLst>
                <a:latin typeface="Showcard Gothic" panose="04020904020102020604" pitchFamily="82" charset="0"/>
              </a:rPr>
              <a:t>Tip #1</a:t>
            </a:r>
          </a:p>
        </p:txBody>
      </p:sp>
    </p:spTree>
    <p:extLst>
      <p:ext uri="{BB962C8B-B14F-4D97-AF65-F5344CB8AC3E}">
        <p14:creationId xmlns:p14="http://schemas.microsoft.com/office/powerpoint/2010/main" val="413940501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xit" presetSubtype="0" fill="hold" grpId="0" nodeType="clickEffect">
                                  <p:stCondLst>
                                    <p:cond delay="0"/>
                                  </p:stCondLst>
                                  <p:childTnLst>
                                    <p:animEffect transition="out" filter="fade">
                                      <p:cBhvr>
                                        <p:cTn id="6" dur="2000"/>
                                        <p:tgtEl>
                                          <p:spTgt spid="2"/>
                                        </p:tgtEl>
                                      </p:cBhvr>
                                    </p:animEffect>
                                    <p:anim calcmode="lin" valueType="num">
                                      <p:cBhvr>
                                        <p:cTn id="7" dur="2000"/>
                                        <p:tgtEl>
                                          <p:spTgt spid="2"/>
                                        </p:tgtEl>
                                        <p:attrNameLst>
                                          <p:attrName>style.rotation</p:attrName>
                                        </p:attrNameLst>
                                      </p:cBhvr>
                                      <p:tavLst>
                                        <p:tav tm="0">
                                          <p:val>
                                            <p:fltVal val="0"/>
                                          </p:val>
                                        </p:tav>
                                        <p:tav tm="100000">
                                          <p:val>
                                            <p:fltVal val="720"/>
                                          </p:val>
                                        </p:tav>
                                      </p:tavLst>
                                    </p:anim>
                                    <p:anim calcmode="lin" valueType="num">
                                      <p:cBhvr>
                                        <p:cTn id="8" dur="2000"/>
                                        <p:tgtEl>
                                          <p:spTgt spid="2"/>
                                        </p:tgtEl>
                                        <p:attrNameLst>
                                          <p:attrName>ppt_h</p:attrName>
                                        </p:attrNameLst>
                                      </p:cBhvr>
                                      <p:tavLst>
                                        <p:tav tm="0">
                                          <p:val>
                                            <p:strVal val="ppt_h"/>
                                          </p:val>
                                        </p:tav>
                                        <p:tav tm="100000">
                                          <p:val>
                                            <p:fltVal val="0"/>
                                          </p:val>
                                        </p:tav>
                                      </p:tavLst>
                                    </p:anim>
                                    <p:anim calcmode="lin" valueType="num">
                                      <p:cBhvr>
                                        <p:cTn id="9" dur="2000"/>
                                        <p:tgtEl>
                                          <p:spTgt spid="2"/>
                                        </p:tgtEl>
                                        <p:attrNameLst>
                                          <p:attrName>ppt_w</p:attrName>
                                        </p:attrNameLst>
                                      </p:cBhvr>
                                      <p:tavLst>
                                        <p:tav tm="0">
                                          <p:val>
                                            <p:strVal val="ppt_w"/>
                                          </p:val>
                                        </p:tav>
                                        <p:tav tm="100000">
                                          <p:val>
                                            <p:fltVal val="0"/>
                                          </p:val>
                                        </p:tav>
                                      </p:tavLst>
                                    </p:anim>
                                    <p:set>
                                      <p:cBhvr>
                                        <p:cTn id="10"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lide Number Placeholder 5"/>
          <p:cNvSpPr>
            <a:spLocks noGrp="1"/>
          </p:cNvSpPr>
          <p:nvPr>
            <p:ph type="sldNum" sz="quarter" idx="12"/>
          </p:nvPr>
        </p:nvSpPr>
        <p:spPr>
          <a:noFill/>
        </p:spPr>
        <p:txBody>
          <a:bodyPr/>
          <a:lstStyle/>
          <a:p>
            <a:fld id="{D48BDDAB-75C6-429D-8978-F03F221E1D7B}" type="slidenum">
              <a:rPr lang="en-US" smtClean="0">
                <a:latin typeface="Times"/>
              </a:rPr>
              <a:pPr/>
              <a:t>11</a:t>
            </a:fld>
            <a:endParaRPr lang="en-US" dirty="0">
              <a:latin typeface="Times"/>
            </a:endParaRPr>
          </a:p>
        </p:txBody>
      </p:sp>
      <p:sp>
        <p:nvSpPr>
          <p:cNvPr id="7173" name="Rectangle 2"/>
          <p:cNvSpPr>
            <a:spLocks noGrp="1" noChangeArrowheads="1"/>
          </p:cNvSpPr>
          <p:nvPr>
            <p:ph type="title"/>
          </p:nvPr>
        </p:nvSpPr>
        <p:spPr>
          <a:xfrm>
            <a:off x="442913" y="0"/>
            <a:ext cx="8229600" cy="685800"/>
          </a:xfrm>
        </p:spPr>
        <p:txBody>
          <a:bodyPr/>
          <a:lstStyle/>
          <a:p>
            <a:pPr eaLnBrk="1" hangingPunct="1"/>
            <a:r>
              <a:rPr lang="en-US" sz="28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Analysis Flowchart for </a:t>
            </a:r>
            <a:r>
              <a:rPr lang="en-US" sz="2800"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CGL</a:t>
            </a:r>
            <a:r>
              <a:rPr lang="en-US" sz="28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Policies</a:t>
            </a:r>
            <a:endParaRPr lang="en-US" sz="2800"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7174" name="Picture 38" descr="flowchart"/>
          <p:cNvPicPr>
            <a:picLocks noChangeAspect="1" noChangeArrowheads="1"/>
          </p:cNvPicPr>
          <p:nvPr/>
        </p:nvPicPr>
        <p:blipFill>
          <a:blip r:embed="rId3"/>
          <a:srcRect/>
          <a:stretch>
            <a:fillRect/>
          </a:stretch>
        </p:blipFill>
        <p:spPr bwMode="auto">
          <a:xfrm>
            <a:off x="22225" y="626015"/>
            <a:ext cx="9121775" cy="6067425"/>
          </a:xfrm>
          <a:prstGeom prst="rect">
            <a:avLst/>
          </a:prstGeom>
          <a:noFill/>
          <a:ln w="9525">
            <a:noFill/>
            <a:miter lim="800000"/>
            <a:headEnd/>
            <a:tailEnd/>
          </a:ln>
        </p:spPr>
      </p:pic>
      <p:sp>
        <p:nvSpPr>
          <p:cNvPr id="5" name="Rounded Rectangular Callout 4"/>
          <p:cNvSpPr/>
          <p:nvPr/>
        </p:nvSpPr>
        <p:spPr bwMode="auto">
          <a:xfrm>
            <a:off x="844152" y="1069781"/>
            <a:ext cx="2508647" cy="620474"/>
          </a:xfrm>
          <a:prstGeom prst="wedgeRoundRectCallout">
            <a:avLst>
              <a:gd name="adj1" fmla="val 72015"/>
              <a:gd name="adj2" fmla="val -115792"/>
              <a:gd name="adj3" fmla="val 16667"/>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500" i="0" u="none" strike="noStrike" normalizeH="0" baseline="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The Contracts</a:t>
            </a:r>
          </a:p>
        </p:txBody>
      </p:sp>
      <p:sp>
        <p:nvSpPr>
          <p:cNvPr id="6" name="Up-Down Arrow 5"/>
          <p:cNvSpPr/>
          <p:nvPr/>
        </p:nvSpPr>
        <p:spPr bwMode="auto">
          <a:xfrm rot="20079481">
            <a:off x="2363534" y="1476602"/>
            <a:ext cx="1593996" cy="5122161"/>
          </a:xfrm>
          <a:prstGeom prst="upDownArrow">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a:ln>
                <a:noFill/>
              </a:ln>
              <a:solidFill>
                <a:schemeClr val="bg1"/>
              </a:solidFill>
              <a:effectLst/>
              <a:latin typeface="Times" pitchFamily="18" charset="0"/>
            </a:endParaRPr>
          </a:p>
        </p:txBody>
      </p:sp>
      <p:sp>
        <p:nvSpPr>
          <p:cNvPr id="11" name="Donut 10"/>
          <p:cNvSpPr/>
          <p:nvPr/>
        </p:nvSpPr>
        <p:spPr bwMode="auto">
          <a:xfrm>
            <a:off x="3479800" y="6087533"/>
            <a:ext cx="3361267" cy="770467"/>
          </a:xfrm>
          <a:prstGeom prst="donut">
            <a:avLst>
              <a:gd name="adj" fmla="val 8100"/>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a:ln>
                <a:noFill/>
              </a:ln>
              <a:solidFill>
                <a:schemeClr val="bg1"/>
              </a:solidFill>
              <a:effectLst/>
              <a:latin typeface="Times" pitchFamily="18" charset="0"/>
            </a:endParaRPr>
          </a:p>
        </p:txBody>
      </p:sp>
    </p:spTree>
    <p:extLst>
      <p:ext uri="{BB962C8B-B14F-4D97-AF65-F5344CB8AC3E}">
        <p14:creationId xmlns:p14="http://schemas.microsoft.com/office/powerpoint/2010/main" val="244633831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42"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outHorizontal)">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0682" y="564778"/>
            <a:ext cx="6185647" cy="3836893"/>
          </a:xfrm>
        </p:spPr>
      </p:pic>
      <p:sp>
        <p:nvSpPr>
          <p:cNvPr id="4" name="Slide Number Placeholder 3"/>
          <p:cNvSpPr>
            <a:spLocks noGrp="1"/>
          </p:cNvSpPr>
          <p:nvPr>
            <p:ph type="sldNum" sz="quarter" idx="12"/>
          </p:nvPr>
        </p:nvSpPr>
        <p:spPr/>
        <p:txBody>
          <a:bodyPr/>
          <a:lstStyle/>
          <a:p>
            <a:pPr>
              <a:defRPr/>
            </a:pPr>
            <a:fld id="{9406E106-BDEA-4306-A8FE-1611DA41CFB9}" type="slidenum">
              <a:rPr lang="en-US" smtClean="0"/>
              <a:pPr>
                <a:defRPr/>
              </a:pPr>
              <a:t>12</a:t>
            </a:fld>
            <a:endParaRPr lang="en-US"/>
          </a:p>
        </p:txBody>
      </p:sp>
      <p:sp>
        <p:nvSpPr>
          <p:cNvPr id="6" name="Title 6"/>
          <p:cNvSpPr>
            <a:spLocks noGrp="1"/>
          </p:cNvSpPr>
          <p:nvPr>
            <p:ph type="title"/>
          </p:nvPr>
        </p:nvSpPr>
        <p:spPr>
          <a:xfrm>
            <a:off x="0" y="24608"/>
            <a:ext cx="9144000" cy="853934"/>
          </a:xfrm>
        </p:spPr>
        <p:txBody>
          <a:bodyPr/>
          <a:lstStyle/>
          <a:p>
            <a:r>
              <a:rPr lang="en-US"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Shifting the Risk</a:t>
            </a:r>
            <a:br>
              <a:rPr lang="en-US"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endParaRPr lang="en-US" dirty="0"/>
          </a:p>
        </p:txBody>
      </p:sp>
      <p:sp>
        <p:nvSpPr>
          <p:cNvPr id="2" name="TextBox 1"/>
          <p:cNvSpPr txBox="1"/>
          <p:nvPr/>
        </p:nvSpPr>
        <p:spPr>
          <a:xfrm>
            <a:off x="3482109" y="4941841"/>
            <a:ext cx="4978400" cy="1246495"/>
          </a:xfrm>
          <a:prstGeom prst="rect">
            <a:avLst/>
          </a:prstGeom>
          <a:noFill/>
        </p:spPr>
        <p:txBody>
          <a:bodyPr wrap="square" rtlCol="0">
            <a:spAutoFit/>
          </a:bodyPr>
          <a:lstStyle/>
          <a:p>
            <a:pPr algn="ctr"/>
            <a:r>
              <a:rPr lang="en-US" u="sng" dirty="0">
                <a:latin typeface="Arial" panose="020B0604020202020204" pitchFamily="34" charset="0"/>
                <a:cs typeface="Arial" panose="020B0604020202020204" pitchFamily="34" charset="0"/>
              </a:rPr>
              <a:t>2 Ways to Shift the Risk</a:t>
            </a:r>
          </a:p>
          <a:p>
            <a:pPr algn="ctr"/>
            <a:r>
              <a:rPr lang="en-US" dirty="0">
                <a:latin typeface="Arial" panose="020B0604020202020204" pitchFamily="34" charset="0"/>
                <a:cs typeface="Arial" panose="020B0604020202020204" pitchFamily="34" charset="0"/>
              </a:rPr>
              <a:t>Contractual Indemnity </a:t>
            </a:r>
          </a:p>
          <a:p>
            <a:pPr algn="ctr"/>
            <a:r>
              <a:rPr lang="en-US" dirty="0">
                <a:latin typeface="Arial" panose="020B0604020202020204" pitchFamily="34" charset="0"/>
                <a:cs typeface="Arial" panose="020B0604020202020204" pitchFamily="34" charset="0"/>
              </a:rPr>
              <a:t>Additional Insured</a:t>
            </a:r>
          </a:p>
        </p:txBody>
      </p:sp>
    </p:spTree>
    <p:extLst>
      <p:ext uri="{BB962C8B-B14F-4D97-AF65-F5344CB8AC3E}">
        <p14:creationId xmlns:p14="http://schemas.microsoft.com/office/powerpoint/2010/main" val="1255382951"/>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a:noFill/>
        </p:spPr>
        <p:txBody>
          <a:bodyPr/>
          <a:lstStyle/>
          <a:p>
            <a:fld id="{2D061E49-0B24-4C8D-8721-ED2B84E55F0F}" type="slidenum">
              <a:rPr lang="en-US"/>
              <a:pPr/>
              <a:t>13</a:t>
            </a:fld>
            <a:endParaRPr lang="en-US"/>
          </a:p>
        </p:txBody>
      </p:sp>
      <p:sp>
        <p:nvSpPr>
          <p:cNvPr id="5" name="Title 6"/>
          <p:cNvSpPr txBox="1">
            <a:spLocks/>
          </p:cNvSpPr>
          <p:nvPr/>
        </p:nvSpPr>
        <p:spPr bwMode="auto">
          <a:xfrm>
            <a:off x="0" y="0"/>
            <a:ext cx="9144000" cy="6611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u="sng"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Shifting the Risk: Contractual Indemnity</a:t>
            </a:r>
            <a:endParaRPr lang="en-US" kern="0" dirty="0"/>
          </a:p>
        </p:txBody>
      </p:sp>
      <p:sp>
        <p:nvSpPr>
          <p:cNvPr id="2" name="Rectangle 1"/>
          <p:cNvSpPr/>
          <p:nvPr/>
        </p:nvSpPr>
        <p:spPr>
          <a:xfrm>
            <a:off x="207818" y="1024737"/>
            <a:ext cx="8728363" cy="5478423"/>
          </a:xfrm>
          <a:prstGeom prst="rect">
            <a:avLst/>
          </a:prstGeom>
        </p:spPr>
        <p:txBody>
          <a:bodyPr wrap="square">
            <a:spAutoFit/>
          </a:bodyPr>
          <a:lstStyle/>
          <a:p>
            <a:pPr marL="342900" lvl="1" indent="-342900" fontAlgn="auto">
              <a:spcBef>
                <a:spcPts val="0"/>
              </a:spcBef>
              <a:spcAft>
                <a:spcPts val="0"/>
              </a:spcAft>
              <a:buFontTx/>
              <a:buChar char="-"/>
              <a:defRPr/>
            </a:pPr>
            <a:r>
              <a:rPr lang="en-US" dirty="0">
                <a:latin typeface="Arial" panose="020B0604020202020204" pitchFamily="34" charset="0"/>
                <a:cs typeface="Arial" panose="020B0604020202020204" pitchFamily="34" charset="0"/>
              </a:rPr>
              <a:t>Transfers the risk downstream </a:t>
            </a:r>
          </a:p>
          <a:p>
            <a:pPr marL="800100" lvl="2" indent="-342900" fontAlgn="auto">
              <a:spcBef>
                <a:spcPts val="0"/>
              </a:spcBef>
              <a:spcAft>
                <a:spcPts val="0"/>
              </a:spcAft>
              <a:buFontTx/>
              <a:buChar char="-"/>
              <a:defRPr/>
            </a:pPr>
            <a:r>
              <a:rPr lang="en-US" dirty="0">
                <a:latin typeface="Arial" panose="020B0604020202020204" pitchFamily="34" charset="0"/>
                <a:cs typeface="Arial" panose="020B0604020202020204" pitchFamily="34" charset="0"/>
              </a:rPr>
              <a:t>Owner to GC</a:t>
            </a:r>
          </a:p>
          <a:p>
            <a:pPr marL="742950" lvl="2" indent="-285750" fontAlgn="auto">
              <a:spcBef>
                <a:spcPts val="0"/>
              </a:spcBef>
              <a:spcAft>
                <a:spcPts val="0"/>
              </a:spcAft>
              <a:buFontTx/>
              <a:buChar char="-"/>
              <a:defRPr/>
            </a:pPr>
            <a:r>
              <a:rPr lang="en-US" dirty="0">
                <a:latin typeface="Arial" panose="020B0604020202020204" pitchFamily="34" charset="0"/>
                <a:cs typeface="Arial" panose="020B0604020202020204" pitchFamily="34" charset="0"/>
              </a:rPr>
              <a:t>GC to Sub</a:t>
            </a:r>
          </a:p>
          <a:p>
            <a:pPr marL="742950" lvl="2" indent="-285750" fontAlgn="auto">
              <a:spcBef>
                <a:spcPts val="0"/>
              </a:spcBef>
              <a:spcAft>
                <a:spcPts val="0"/>
              </a:spcAft>
              <a:buFontTx/>
              <a:buChar char="-"/>
              <a:defRPr/>
            </a:pPr>
            <a:r>
              <a:rPr lang="en-US" dirty="0">
                <a:latin typeface="Arial" panose="020B0604020202020204" pitchFamily="34" charset="0"/>
                <a:cs typeface="Arial" panose="020B0604020202020204" pitchFamily="34" charset="0"/>
              </a:rPr>
              <a:t>Sub to Sub-Sub</a:t>
            </a:r>
          </a:p>
          <a:p>
            <a:pPr marL="457200" lvl="2" fontAlgn="auto">
              <a:spcBef>
                <a:spcPts val="0"/>
              </a:spcBef>
              <a:spcAft>
                <a:spcPts val="0"/>
              </a:spcAft>
              <a:defRPr/>
            </a:pPr>
            <a:endParaRPr lang="en-US" dirty="0">
              <a:latin typeface="Arial" panose="020B0604020202020204" pitchFamily="34" charset="0"/>
              <a:cs typeface="Arial" panose="020B0604020202020204" pitchFamily="34" charset="0"/>
            </a:endParaRPr>
          </a:p>
          <a:p>
            <a:pPr marL="342900" lvl="1" indent="-342900" fontAlgn="auto">
              <a:spcBef>
                <a:spcPts val="0"/>
              </a:spcBef>
              <a:spcAft>
                <a:spcPts val="0"/>
              </a:spcAft>
              <a:buFontTx/>
              <a:buChar char="-"/>
              <a:defRPr/>
            </a:pPr>
            <a:r>
              <a:rPr lang="en-US" dirty="0">
                <a:latin typeface="Arial" panose="020B0604020202020204" pitchFamily="34" charset="0"/>
                <a:cs typeface="Arial" panose="020B0604020202020204" pitchFamily="34" charset="0"/>
              </a:rPr>
              <a:t>Contract provision that requires one party to </a:t>
            </a:r>
            <a:r>
              <a:rPr lang="en-US" u="sng" dirty="0">
                <a:latin typeface="Arial" panose="020B0604020202020204" pitchFamily="34" charset="0"/>
                <a:cs typeface="Arial" panose="020B0604020202020204" pitchFamily="34" charset="0"/>
              </a:rPr>
              <a:t>indemnify, hold harmless and </a:t>
            </a:r>
            <a:r>
              <a:rPr lang="en-US" i="1" u="sng" dirty="0">
                <a:latin typeface="Arial" panose="020B0604020202020204" pitchFamily="34" charset="0"/>
                <a:cs typeface="Arial" panose="020B0604020202020204" pitchFamily="34" charset="0"/>
              </a:rPr>
              <a:t>sometimes</a:t>
            </a:r>
            <a:r>
              <a:rPr lang="en-US" u="sng" dirty="0">
                <a:latin typeface="Arial" panose="020B0604020202020204" pitchFamily="34" charset="0"/>
                <a:cs typeface="Arial" panose="020B0604020202020204" pitchFamily="34" charset="0"/>
              </a:rPr>
              <a:t> defend </a:t>
            </a:r>
            <a:r>
              <a:rPr lang="en-US" dirty="0">
                <a:latin typeface="Arial" panose="020B0604020202020204" pitchFamily="34" charset="0"/>
                <a:cs typeface="Arial" panose="020B0604020202020204" pitchFamily="34" charset="0"/>
              </a:rPr>
              <a:t>the other</a:t>
            </a:r>
          </a:p>
          <a:p>
            <a:pPr marL="0" lvl="1" fontAlgn="auto">
              <a:spcBef>
                <a:spcPts val="0"/>
              </a:spcBef>
              <a:spcAft>
                <a:spcPts val="0"/>
              </a:spcAft>
              <a:defRPr/>
            </a:pPr>
            <a:endParaRPr lang="en-US" dirty="0">
              <a:latin typeface="Arial" panose="020B0604020202020204" pitchFamily="34" charset="0"/>
              <a:cs typeface="Arial" panose="020B0604020202020204" pitchFamily="34" charset="0"/>
            </a:endParaRPr>
          </a:p>
          <a:p>
            <a:pPr marL="342900" lvl="1" indent="-342900" fontAlgn="auto">
              <a:spcBef>
                <a:spcPts val="0"/>
              </a:spcBef>
              <a:spcAft>
                <a:spcPts val="0"/>
              </a:spcAft>
              <a:buFontTx/>
              <a:buChar char="-"/>
              <a:defRPr/>
            </a:pPr>
            <a:r>
              <a:rPr lang="en-US" dirty="0">
                <a:latin typeface="Arial" panose="020B0604020202020204" pitchFamily="34" charset="0"/>
                <a:cs typeface="Arial" panose="020B0604020202020204" pitchFamily="34" charset="0"/>
              </a:rPr>
              <a:t>Owner/GC shifts liability to Sub</a:t>
            </a:r>
          </a:p>
          <a:p>
            <a:pPr marL="0" lvl="1" fontAlgn="auto">
              <a:spcBef>
                <a:spcPts val="0"/>
              </a:spcBef>
              <a:spcAft>
                <a:spcPts val="0"/>
              </a:spcAft>
              <a:defRPr/>
            </a:pPr>
            <a:endParaRPr lang="en-US" dirty="0">
              <a:latin typeface="Arial" panose="020B0604020202020204" pitchFamily="34" charset="0"/>
              <a:cs typeface="Arial" panose="020B0604020202020204" pitchFamily="34" charset="0"/>
            </a:endParaRPr>
          </a:p>
          <a:p>
            <a:pPr marL="342900" lvl="1" indent="-342900" fontAlgn="auto">
              <a:spcBef>
                <a:spcPts val="0"/>
              </a:spcBef>
              <a:spcAft>
                <a:spcPts val="0"/>
              </a:spcAft>
              <a:buFontTx/>
              <a:buChar char="-"/>
              <a:defRPr/>
            </a:pPr>
            <a:r>
              <a:rPr lang="en-US" dirty="0">
                <a:latin typeface="Arial" panose="020B0604020202020204" pitchFamily="34" charset="0"/>
                <a:cs typeface="Arial" panose="020B0604020202020204" pitchFamily="34" charset="0"/>
              </a:rPr>
              <a:t>Florida Statute §725.06</a:t>
            </a:r>
          </a:p>
          <a:p>
            <a:pPr marL="0" lvl="1" fontAlgn="auto">
              <a:spcBef>
                <a:spcPts val="0"/>
              </a:spcBef>
              <a:spcAft>
                <a:spcPts val="0"/>
              </a:spcAft>
              <a:defRPr/>
            </a:pPr>
            <a:endParaRPr lang="en-US" dirty="0">
              <a:latin typeface="Arial" panose="020B0604020202020204" pitchFamily="34" charset="0"/>
              <a:cs typeface="Arial" panose="020B0604020202020204" pitchFamily="34" charset="0"/>
            </a:endParaRPr>
          </a:p>
          <a:p>
            <a:pPr marL="0" lvl="1" fontAlgn="auto">
              <a:spcBef>
                <a:spcPts val="0"/>
              </a:spcBef>
              <a:spcAft>
                <a:spcPts val="0"/>
              </a:spcAft>
              <a:defRPr/>
            </a:pPr>
            <a:endParaRPr lang="en-US" dirty="0">
              <a:latin typeface="Arial" panose="020B0604020202020204" pitchFamily="34" charset="0"/>
              <a:cs typeface="Arial" panose="020B0604020202020204" pitchFamily="34" charset="0"/>
            </a:endParaRPr>
          </a:p>
          <a:p>
            <a:pPr marL="285750" lvl="1" indent="-285750" fontAlgn="auto">
              <a:spcBef>
                <a:spcPts val="0"/>
              </a:spcBef>
              <a:spcAft>
                <a:spcPts val="0"/>
              </a:spcAft>
              <a:buFontTx/>
              <a:buChar char="-"/>
              <a:defRP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0194740"/>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Line 9"/>
          <p:cNvSpPr>
            <a:spLocks noChangeShapeType="1"/>
          </p:cNvSpPr>
          <p:nvPr/>
        </p:nvSpPr>
        <p:spPr bwMode="auto">
          <a:xfrm flipH="1" flipV="1">
            <a:off x="5771897" y="1851015"/>
            <a:ext cx="1108241" cy="816292"/>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6" name="Line 7"/>
          <p:cNvSpPr>
            <a:spLocks noChangeShapeType="1"/>
          </p:cNvSpPr>
          <p:nvPr/>
        </p:nvSpPr>
        <p:spPr bwMode="auto">
          <a:xfrm flipH="1">
            <a:off x="1045633" y="3391255"/>
            <a:ext cx="0" cy="1388536"/>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51202" name="Slide Number Placeholder 5"/>
          <p:cNvSpPr>
            <a:spLocks noGrp="1"/>
          </p:cNvSpPr>
          <p:nvPr>
            <p:ph type="sldNum" sz="quarter" idx="12"/>
          </p:nvPr>
        </p:nvSpPr>
        <p:spPr>
          <a:noFill/>
        </p:spPr>
        <p:txBody>
          <a:bodyPr/>
          <a:lstStyle/>
          <a:p>
            <a:fld id="{379AACC5-0723-4220-A9C0-F73AE3CC1015}" type="slidenum">
              <a:rPr lang="en-US"/>
              <a:pPr/>
              <a:t>14</a:t>
            </a:fld>
            <a:endParaRPr lang="en-US"/>
          </a:p>
        </p:txBody>
      </p:sp>
      <p:sp>
        <p:nvSpPr>
          <p:cNvPr id="51205" name="Rectangle 4"/>
          <p:cNvSpPr>
            <a:spLocks noChangeArrowheads="1"/>
          </p:cNvSpPr>
          <p:nvPr/>
        </p:nvSpPr>
        <p:spPr bwMode="auto">
          <a:xfrm>
            <a:off x="25825" y="2669831"/>
            <a:ext cx="2209800" cy="762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eaLnBrk="1" hangingPunct="1"/>
            <a:r>
              <a:rPr lang="en-US" sz="1600" b="1" dirty="0">
                <a:solidFill>
                  <a:schemeClr val="bg2"/>
                </a:solidFill>
                <a:latin typeface="Garamond" pitchFamily="18" charset="0"/>
                <a:cs typeface="Arial" charset="0"/>
              </a:rPr>
              <a:t>GC</a:t>
            </a:r>
          </a:p>
          <a:p>
            <a:pPr algn="ctr" eaLnBrk="1" hangingPunct="1"/>
            <a:r>
              <a:rPr lang="en-US" sz="1600" b="1" dirty="0">
                <a:solidFill>
                  <a:schemeClr val="bg2"/>
                </a:solidFill>
                <a:latin typeface="Garamond" pitchFamily="18" charset="0"/>
                <a:cs typeface="Arial" charset="0"/>
              </a:rPr>
              <a:t>(INDEMNITEE)</a:t>
            </a:r>
          </a:p>
        </p:txBody>
      </p:sp>
      <p:cxnSp>
        <p:nvCxnSpPr>
          <p:cNvPr id="51207" name="AutoShape 6"/>
          <p:cNvCxnSpPr>
            <a:cxnSpLocks noChangeShapeType="1"/>
          </p:cNvCxnSpPr>
          <p:nvPr/>
        </p:nvCxnSpPr>
        <p:spPr bwMode="auto">
          <a:xfrm>
            <a:off x="4762500" y="1447800"/>
            <a:ext cx="0" cy="0"/>
          </a:xfrm>
          <a:prstGeom prst="straightConnector1">
            <a:avLst/>
          </a:prstGeom>
          <a:noFill/>
          <a:ln w="9525">
            <a:solidFill>
              <a:schemeClr val="tx1"/>
            </a:solidFill>
            <a:round/>
            <a:headEnd/>
            <a:tailEnd/>
          </a:ln>
        </p:spPr>
      </p:cxnSp>
      <p:sp>
        <p:nvSpPr>
          <p:cNvPr id="51209" name="Line 8"/>
          <p:cNvSpPr>
            <a:spLocks noChangeShapeType="1"/>
          </p:cNvSpPr>
          <p:nvPr/>
        </p:nvSpPr>
        <p:spPr bwMode="auto">
          <a:xfrm>
            <a:off x="7985039" y="3431831"/>
            <a:ext cx="0" cy="1347960"/>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51211" name="Rectangle 10"/>
          <p:cNvSpPr>
            <a:spLocks noChangeArrowheads="1"/>
          </p:cNvSpPr>
          <p:nvPr/>
        </p:nvSpPr>
        <p:spPr bwMode="auto">
          <a:xfrm>
            <a:off x="3562098" y="726833"/>
            <a:ext cx="2209800" cy="111230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algn="ctr" eaLnBrk="1" hangingPunct="1"/>
            <a:r>
              <a:rPr lang="en-US" sz="1600" b="1" dirty="0">
                <a:solidFill>
                  <a:schemeClr val="bg2"/>
                </a:solidFill>
                <a:latin typeface="Garamond" pitchFamily="18" charset="0"/>
                <a:cs typeface="Arial" charset="0"/>
              </a:rPr>
              <a:t>SUBCONTRACT</a:t>
            </a:r>
          </a:p>
          <a:p>
            <a:pPr algn="ctr" eaLnBrk="1" hangingPunct="1"/>
            <a:r>
              <a:rPr lang="en-US" sz="1600" b="1" dirty="0">
                <a:solidFill>
                  <a:schemeClr val="bg2"/>
                </a:solidFill>
                <a:latin typeface="Garamond" pitchFamily="18" charset="0"/>
                <a:cs typeface="Arial" charset="0"/>
              </a:rPr>
              <a:t>Requires </a:t>
            </a:r>
          </a:p>
          <a:p>
            <a:pPr algn="ctr" eaLnBrk="1" hangingPunct="1"/>
            <a:r>
              <a:rPr lang="en-US" sz="1600" b="1" dirty="0">
                <a:solidFill>
                  <a:schemeClr val="bg2"/>
                </a:solidFill>
                <a:latin typeface="Garamond" pitchFamily="18" charset="0"/>
                <a:cs typeface="Arial" charset="0"/>
              </a:rPr>
              <a:t>Indemnity</a:t>
            </a:r>
          </a:p>
        </p:txBody>
      </p:sp>
      <p:sp>
        <p:nvSpPr>
          <p:cNvPr id="51212" name="Rectangle 11"/>
          <p:cNvSpPr>
            <a:spLocks noChangeArrowheads="1"/>
          </p:cNvSpPr>
          <p:nvPr/>
        </p:nvSpPr>
        <p:spPr bwMode="auto">
          <a:xfrm>
            <a:off x="6880139" y="2651991"/>
            <a:ext cx="2209800" cy="832042"/>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eaLnBrk="1" hangingPunct="1"/>
            <a:r>
              <a:rPr lang="en-US" sz="1600" b="1" dirty="0">
                <a:solidFill>
                  <a:schemeClr val="bg2"/>
                </a:solidFill>
                <a:latin typeface="Garamond" pitchFamily="18" charset="0"/>
                <a:cs typeface="Arial" charset="0"/>
              </a:rPr>
              <a:t>SUB</a:t>
            </a:r>
          </a:p>
          <a:p>
            <a:pPr algn="ctr" eaLnBrk="1" hangingPunct="1"/>
            <a:r>
              <a:rPr lang="en-US" sz="1600" b="1" dirty="0">
                <a:solidFill>
                  <a:schemeClr val="bg2"/>
                </a:solidFill>
                <a:latin typeface="Garamond" pitchFamily="18" charset="0"/>
                <a:cs typeface="Arial" charset="0"/>
              </a:rPr>
              <a:t>(INDEMNITOR)</a:t>
            </a:r>
          </a:p>
        </p:txBody>
      </p:sp>
      <p:sp>
        <p:nvSpPr>
          <p:cNvPr id="51213" name="Rectangle 12"/>
          <p:cNvSpPr>
            <a:spLocks noChangeArrowheads="1"/>
          </p:cNvSpPr>
          <p:nvPr/>
        </p:nvSpPr>
        <p:spPr bwMode="auto">
          <a:xfrm>
            <a:off x="25825" y="4779791"/>
            <a:ext cx="2209800" cy="762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eaLnBrk="1" hangingPunct="1"/>
            <a:r>
              <a:rPr lang="en-US" sz="1600" b="1" dirty="0">
                <a:solidFill>
                  <a:schemeClr val="bg2"/>
                </a:solidFill>
                <a:latin typeface="Garamond" pitchFamily="18" charset="0"/>
                <a:cs typeface="Arial" charset="0"/>
              </a:rPr>
              <a:t>GC’s </a:t>
            </a:r>
            <a:r>
              <a:rPr lang="en-US" sz="1600" b="1" dirty="0" err="1">
                <a:solidFill>
                  <a:schemeClr val="bg2"/>
                </a:solidFill>
                <a:latin typeface="Garamond" pitchFamily="18" charset="0"/>
                <a:cs typeface="Arial" charset="0"/>
              </a:rPr>
              <a:t>CGL</a:t>
            </a:r>
            <a:r>
              <a:rPr lang="en-US" sz="1600" b="1" dirty="0">
                <a:solidFill>
                  <a:schemeClr val="bg2"/>
                </a:solidFill>
                <a:latin typeface="Garamond" pitchFamily="18" charset="0"/>
                <a:cs typeface="Arial" charset="0"/>
              </a:rPr>
              <a:t> Policy </a:t>
            </a:r>
          </a:p>
        </p:txBody>
      </p:sp>
      <p:sp>
        <p:nvSpPr>
          <p:cNvPr id="15" name="Rectangle 12"/>
          <p:cNvSpPr>
            <a:spLocks noChangeArrowheads="1"/>
          </p:cNvSpPr>
          <p:nvPr/>
        </p:nvSpPr>
        <p:spPr bwMode="auto">
          <a:xfrm>
            <a:off x="6810935" y="4779791"/>
            <a:ext cx="2333065" cy="89486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eaLnBrk="1" hangingPunct="1"/>
            <a:r>
              <a:rPr lang="en-US" sz="1600" b="1" dirty="0" err="1">
                <a:solidFill>
                  <a:schemeClr val="bg2"/>
                </a:solidFill>
                <a:latin typeface="Garamond" pitchFamily="18" charset="0"/>
                <a:cs typeface="Arial" charset="0"/>
              </a:rPr>
              <a:t>SUB’s</a:t>
            </a:r>
            <a:r>
              <a:rPr lang="en-US" sz="1600" b="1" dirty="0">
                <a:solidFill>
                  <a:schemeClr val="bg2"/>
                </a:solidFill>
                <a:latin typeface="Garamond" pitchFamily="18" charset="0"/>
                <a:cs typeface="Arial" charset="0"/>
              </a:rPr>
              <a:t> </a:t>
            </a:r>
          </a:p>
          <a:p>
            <a:pPr algn="ctr" eaLnBrk="1" hangingPunct="1"/>
            <a:r>
              <a:rPr lang="en-US" sz="1600" b="1" dirty="0" err="1">
                <a:solidFill>
                  <a:schemeClr val="bg2"/>
                </a:solidFill>
                <a:latin typeface="Garamond" pitchFamily="18" charset="0"/>
                <a:cs typeface="Arial" charset="0"/>
              </a:rPr>
              <a:t>CGL</a:t>
            </a:r>
            <a:r>
              <a:rPr lang="en-US" sz="1600" b="1" dirty="0">
                <a:solidFill>
                  <a:schemeClr val="bg2"/>
                </a:solidFill>
                <a:latin typeface="Garamond" pitchFamily="18" charset="0"/>
                <a:cs typeface="Arial" charset="0"/>
              </a:rPr>
              <a:t> Policy</a:t>
            </a:r>
          </a:p>
        </p:txBody>
      </p:sp>
      <p:sp>
        <p:nvSpPr>
          <p:cNvPr id="17" name="Line 9"/>
          <p:cNvSpPr>
            <a:spLocks noChangeShapeType="1"/>
          </p:cNvSpPr>
          <p:nvPr/>
        </p:nvSpPr>
        <p:spPr bwMode="auto">
          <a:xfrm flipV="1">
            <a:off x="2235625" y="1839137"/>
            <a:ext cx="1326473" cy="821060"/>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endParaRPr lang="en-US"/>
          </a:p>
        </p:txBody>
      </p:sp>
      <p:cxnSp>
        <p:nvCxnSpPr>
          <p:cNvPr id="5" name="Straight Arrow Connector 4"/>
          <p:cNvCxnSpPr/>
          <p:nvPr/>
        </p:nvCxnSpPr>
        <p:spPr bwMode="auto">
          <a:xfrm>
            <a:off x="2235625" y="3007761"/>
            <a:ext cx="5134993" cy="37563"/>
          </a:xfrm>
          <a:prstGeom prst="straightConnector1">
            <a:avLst/>
          </a:prstGeom>
          <a:ln w="76200">
            <a:headEnd type="none" w="med" len="med"/>
            <a:tailEnd type="triangle"/>
          </a:ln>
        </p:spPr>
        <p:style>
          <a:lnRef idx="3">
            <a:schemeClr val="accent6"/>
          </a:lnRef>
          <a:fillRef idx="0">
            <a:schemeClr val="accent6"/>
          </a:fillRef>
          <a:effectRef idx="2">
            <a:schemeClr val="accent6"/>
          </a:effectRef>
          <a:fontRef idx="minor">
            <a:schemeClr val="tx1"/>
          </a:fontRef>
        </p:style>
      </p:cxnSp>
      <p:cxnSp>
        <p:nvCxnSpPr>
          <p:cNvPr id="20" name="Straight Arrow Connector 19"/>
          <p:cNvCxnSpPr/>
          <p:nvPr/>
        </p:nvCxnSpPr>
        <p:spPr bwMode="auto">
          <a:xfrm>
            <a:off x="2235625" y="3443740"/>
            <a:ext cx="5134993" cy="1780289"/>
          </a:xfrm>
          <a:prstGeom prst="straightConnector1">
            <a:avLst/>
          </a:prstGeom>
          <a:ln w="76200">
            <a:headEnd type="none" w="med" len="med"/>
            <a:tailEnd type="triangle"/>
          </a:ln>
        </p:spPr>
        <p:style>
          <a:lnRef idx="3">
            <a:schemeClr val="accent6"/>
          </a:lnRef>
          <a:fillRef idx="0">
            <a:schemeClr val="accent6"/>
          </a:fillRef>
          <a:effectRef idx="2">
            <a:schemeClr val="accent6"/>
          </a:effectRef>
          <a:fontRef idx="minor">
            <a:schemeClr val="tx1"/>
          </a:fontRef>
        </p:style>
      </p:cxnSp>
      <p:sp>
        <p:nvSpPr>
          <p:cNvPr id="19" name="Title 6"/>
          <p:cNvSpPr txBox="1">
            <a:spLocks/>
          </p:cNvSpPr>
          <p:nvPr/>
        </p:nvSpPr>
        <p:spPr bwMode="auto">
          <a:xfrm>
            <a:off x="0" y="0"/>
            <a:ext cx="9144000" cy="6611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u="sng"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Shifting the Risk: Contractual Indemnity</a:t>
            </a:r>
            <a:endParaRPr lang="en-US" kern="0" dirty="0"/>
          </a:p>
        </p:txBody>
      </p:sp>
      <p:sp>
        <p:nvSpPr>
          <p:cNvPr id="3" name="TextBox 2"/>
          <p:cNvSpPr txBox="1"/>
          <p:nvPr/>
        </p:nvSpPr>
        <p:spPr>
          <a:xfrm>
            <a:off x="2404265" y="2491373"/>
            <a:ext cx="4475873" cy="630942"/>
          </a:xfrm>
          <a:prstGeom prst="rect">
            <a:avLst/>
          </a:prstGeom>
          <a:noFill/>
        </p:spPr>
        <p:txBody>
          <a:bodyPr wrap="square" rtlCol="0">
            <a:spAutoFit/>
          </a:bodyPr>
          <a:lstStyle/>
          <a:p>
            <a:pPr algn="ctr"/>
            <a:r>
              <a:rPr lang="en-US" sz="3500" b="1" dirty="0">
                <a:solidFill>
                  <a:schemeClr val="accent6"/>
                </a:solidFill>
                <a:latin typeface="Freestyle Script" panose="030804020302050B0404" pitchFamily="66" charset="0"/>
              </a:rPr>
              <a:t>Enforcing the </a:t>
            </a:r>
            <a:r>
              <a:rPr lang="en-US" sz="3500" b="1" dirty="0" err="1">
                <a:solidFill>
                  <a:schemeClr val="accent6"/>
                </a:solidFill>
                <a:latin typeface="Freestyle Script" panose="030804020302050B0404" pitchFamily="66" charset="0"/>
              </a:rPr>
              <a:t>SubContract</a:t>
            </a:r>
            <a:endParaRPr lang="en-US" sz="3500" b="1" dirty="0">
              <a:solidFill>
                <a:schemeClr val="accent6"/>
              </a:solidFill>
              <a:latin typeface="Freestyle Script" panose="030804020302050B0404" pitchFamily="66" charset="0"/>
            </a:endParaRPr>
          </a:p>
        </p:txBody>
      </p:sp>
      <p:sp>
        <p:nvSpPr>
          <p:cNvPr id="22" name="TextBox 21"/>
          <p:cNvSpPr txBox="1"/>
          <p:nvPr/>
        </p:nvSpPr>
        <p:spPr>
          <a:xfrm rot="1193816">
            <a:off x="1791646" y="4241851"/>
            <a:ext cx="5560709" cy="630942"/>
          </a:xfrm>
          <a:prstGeom prst="rect">
            <a:avLst/>
          </a:prstGeom>
          <a:noFill/>
        </p:spPr>
        <p:txBody>
          <a:bodyPr wrap="square" rtlCol="0">
            <a:spAutoFit/>
          </a:bodyPr>
          <a:lstStyle/>
          <a:p>
            <a:pPr algn="ctr"/>
            <a:r>
              <a:rPr lang="en-US" sz="3500" b="1" dirty="0">
                <a:solidFill>
                  <a:schemeClr val="accent6"/>
                </a:solidFill>
                <a:latin typeface="Freestyle Script" panose="030804020302050B0404" pitchFamily="66" charset="0"/>
              </a:rPr>
              <a:t>Coverage for the GC as Indemnitee</a:t>
            </a:r>
          </a:p>
        </p:txBody>
      </p:sp>
      <p:sp>
        <p:nvSpPr>
          <p:cNvPr id="26" name="Rectangle 25"/>
          <p:cNvSpPr/>
          <p:nvPr/>
        </p:nvSpPr>
        <p:spPr>
          <a:xfrm>
            <a:off x="544945" y="6301833"/>
            <a:ext cx="8054109" cy="477054"/>
          </a:xfrm>
          <a:prstGeom prst="rect">
            <a:avLst/>
          </a:prstGeom>
        </p:spPr>
        <p:txBody>
          <a:bodyPr wrap="square">
            <a:spAutoFit/>
          </a:bodyPr>
          <a:lstStyle/>
          <a:p>
            <a:pPr marL="0" lvl="1" algn="ctr" fontAlgn="auto">
              <a:spcBef>
                <a:spcPts val="0"/>
              </a:spcBef>
              <a:spcAft>
                <a:spcPts val="0"/>
              </a:spcAft>
              <a:defRPr/>
            </a:pPr>
            <a:r>
              <a:rPr lang="en-US" dirty="0">
                <a:latin typeface="Arial" panose="020B0604020202020204" pitchFamily="34" charset="0"/>
                <a:cs typeface="Arial" panose="020B0604020202020204" pitchFamily="34" charset="0"/>
              </a:rPr>
              <a:t>Insurance DOES NOT = Indemnification</a:t>
            </a:r>
          </a:p>
        </p:txBody>
      </p:sp>
    </p:spTree>
    <p:extLst>
      <p:ext uri="{BB962C8B-B14F-4D97-AF65-F5344CB8AC3E}">
        <p14:creationId xmlns:p14="http://schemas.microsoft.com/office/powerpoint/2010/main" val="224873089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9"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0-#ppt_w/2"/>
                                          </p:val>
                                        </p:tav>
                                        <p:tav tm="100000">
                                          <p:val>
                                            <p:strVal val="#ppt_x"/>
                                          </p:val>
                                        </p:tav>
                                      </p:tavLst>
                                    </p:anim>
                                    <p:anim calcmode="lin" valueType="num">
                                      <p:cBhvr additive="base">
                                        <p:cTn id="18" dur="500" fill="hold"/>
                                        <p:tgtEl>
                                          <p:spTgt spid="20"/>
                                        </p:tgtEl>
                                        <p:attrNameLst>
                                          <p:attrName>ppt_y</p:attrName>
                                        </p:attrNameLst>
                                      </p:cBhvr>
                                      <p:tavLst>
                                        <p:tav tm="0">
                                          <p:val>
                                            <p:strVal val="0-#ppt_h/2"/>
                                          </p:val>
                                        </p:tav>
                                        <p:tav tm="100000">
                                          <p:val>
                                            <p:strVal val="#ppt_y"/>
                                          </p:val>
                                        </p:tav>
                                      </p:tavLst>
                                    </p:anim>
                                  </p:childTnLst>
                                </p:cTn>
                              </p:par>
                              <p:par>
                                <p:cTn id="19" presetID="2" presetClass="entr" presetSubtype="9"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0-#ppt_w/2"/>
                                          </p:val>
                                        </p:tav>
                                        <p:tav tm="100000">
                                          <p:val>
                                            <p:strVal val="#ppt_x"/>
                                          </p:val>
                                        </p:tav>
                                      </p:tavLst>
                                    </p:anim>
                                    <p:anim calcmode="lin" valueType="num">
                                      <p:cBhvr additive="base">
                                        <p:cTn id="22"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a:noFill/>
        </p:spPr>
        <p:txBody>
          <a:bodyPr/>
          <a:lstStyle/>
          <a:p>
            <a:fld id="{2D061E49-0B24-4C8D-8721-ED2B84E55F0F}" type="slidenum">
              <a:rPr lang="en-US"/>
              <a:pPr/>
              <a:t>15</a:t>
            </a:fld>
            <a:endParaRPr lang="en-US"/>
          </a:p>
        </p:txBody>
      </p:sp>
      <p:sp>
        <p:nvSpPr>
          <p:cNvPr id="5" name="Title 6"/>
          <p:cNvSpPr txBox="1">
            <a:spLocks/>
          </p:cNvSpPr>
          <p:nvPr/>
        </p:nvSpPr>
        <p:spPr bwMode="auto">
          <a:xfrm>
            <a:off x="0" y="0"/>
            <a:ext cx="9144000" cy="6611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u="sng"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Shifting the Risk: Contractual Indemnity</a:t>
            </a:r>
            <a:endParaRPr lang="en-US" kern="0" dirty="0"/>
          </a:p>
        </p:txBody>
      </p:sp>
      <p:sp>
        <p:nvSpPr>
          <p:cNvPr id="2" name="Rectangle 1"/>
          <p:cNvSpPr/>
          <p:nvPr/>
        </p:nvSpPr>
        <p:spPr>
          <a:xfrm>
            <a:off x="-73892" y="1846773"/>
            <a:ext cx="9217891" cy="4939814"/>
          </a:xfrm>
          <a:prstGeom prst="rect">
            <a:avLst/>
          </a:prstGeom>
        </p:spPr>
        <p:txBody>
          <a:bodyPr wrap="square">
            <a:spAutoFit/>
          </a:bodyPr>
          <a:lstStyle/>
          <a:p>
            <a:pPr marL="0" lvl="1" algn="ctr" fontAlgn="auto">
              <a:spcBef>
                <a:spcPts val="0"/>
              </a:spcBef>
              <a:spcAft>
                <a:spcPts val="0"/>
              </a:spcAft>
              <a:defRPr/>
            </a:pPr>
            <a:r>
              <a:rPr lang="en-US" sz="3500" dirty="0">
                <a:latin typeface="Arial" panose="020B0604020202020204" pitchFamily="34" charset="0"/>
                <a:cs typeface="Arial" panose="020B0604020202020204" pitchFamily="34" charset="0"/>
              </a:rPr>
              <a:t>Insurance Coverage under Sub’s </a:t>
            </a:r>
            <a:r>
              <a:rPr lang="en-US" sz="3500" dirty="0" err="1">
                <a:latin typeface="Arial" panose="020B0604020202020204" pitchFamily="34" charset="0"/>
                <a:cs typeface="Arial" panose="020B0604020202020204" pitchFamily="34" charset="0"/>
              </a:rPr>
              <a:t>CGL</a:t>
            </a:r>
            <a:r>
              <a:rPr lang="en-US" sz="3500" dirty="0">
                <a:latin typeface="Arial" panose="020B0604020202020204" pitchFamily="34" charset="0"/>
                <a:cs typeface="Arial" panose="020B0604020202020204" pitchFamily="34" charset="0"/>
              </a:rPr>
              <a:t> for </a:t>
            </a:r>
          </a:p>
          <a:p>
            <a:pPr marL="0" lvl="1" algn="ctr" fontAlgn="auto">
              <a:spcBef>
                <a:spcPts val="0"/>
              </a:spcBef>
              <a:spcAft>
                <a:spcPts val="0"/>
              </a:spcAft>
              <a:defRPr/>
            </a:pPr>
            <a:r>
              <a:rPr lang="en-US" sz="3500" dirty="0">
                <a:latin typeface="Arial" panose="020B0604020202020204" pitchFamily="34" charset="0"/>
                <a:cs typeface="Arial" panose="020B0604020202020204" pitchFamily="34" charset="0"/>
              </a:rPr>
              <a:t>the GC as an Indemnitee</a:t>
            </a:r>
          </a:p>
          <a:p>
            <a:pPr marL="0" lvl="1" algn="ctr" fontAlgn="auto">
              <a:spcBef>
                <a:spcPts val="0"/>
              </a:spcBef>
              <a:spcAft>
                <a:spcPts val="0"/>
              </a:spcAft>
              <a:defRPr/>
            </a:pPr>
            <a:endParaRPr lang="en-US" sz="3500" dirty="0">
              <a:latin typeface="Arial" panose="020B0604020202020204" pitchFamily="34" charset="0"/>
              <a:cs typeface="Arial" panose="020B0604020202020204" pitchFamily="34" charset="0"/>
            </a:endParaRPr>
          </a:p>
          <a:p>
            <a:pPr marL="0" lvl="1" algn="ctr" fontAlgn="auto">
              <a:spcBef>
                <a:spcPts val="0"/>
              </a:spcBef>
              <a:spcAft>
                <a:spcPts val="0"/>
              </a:spcAft>
              <a:defRPr/>
            </a:pPr>
            <a:r>
              <a:rPr lang="en-US" sz="3500" dirty="0">
                <a:latin typeface="Arial" panose="020B0604020202020204" pitchFamily="34" charset="0"/>
                <a:cs typeface="Arial" panose="020B0604020202020204" pitchFamily="34" charset="0"/>
              </a:rPr>
              <a:t>v.</a:t>
            </a:r>
          </a:p>
          <a:p>
            <a:pPr marL="0" lvl="1" algn="ctr" fontAlgn="auto">
              <a:spcBef>
                <a:spcPts val="0"/>
              </a:spcBef>
              <a:spcAft>
                <a:spcPts val="0"/>
              </a:spcAft>
              <a:defRPr/>
            </a:pPr>
            <a:endParaRPr lang="en-US" sz="3500" dirty="0">
              <a:latin typeface="Arial" panose="020B0604020202020204" pitchFamily="34" charset="0"/>
              <a:cs typeface="Arial" panose="020B0604020202020204" pitchFamily="34" charset="0"/>
            </a:endParaRPr>
          </a:p>
          <a:p>
            <a:pPr marL="0" lvl="1" algn="ctr" fontAlgn="auto">
              <a:spcBef>
                <a:spcPts val="0"/>
              </a:spcBef>
              <a:spcAft>
                <a:spcPts val="0"/>
              </a:spcAft>
              <a:defRPr/>
            </a:pPr>
            <a:r>
              <a:rPr lang="en-US" sz="3500" dirty="0">
                <a:latin typeface="Arial" panose="020B0604020202020204" pitchFamily="34" charset="0"/>
                <a:cs typeface="Arial" panose="020B0604020202020204" pitchFamily="34" charset="0"/>
              </a:rPr>
              <a:t>GC’s Enforcement of the </a:t>
            </a:r>
            <a:r>
              <a:rPr lang="en-US" sz="3500" dirty="0" err="1">
                <a:latin typeface="Arial" panose="020B0604020202020204" pitchFamily="34" charset="0"/>
                <a:cs typeface="Arial" panose="020B0604020202020204" pitchFamily="34" charset="0"/>
              </a:rPr>
              <a:t>SubContract</a:t>
            </a:r>
            <a:r>
              <a:rPr lang="en-US" sz="3500" dirty="0">
                <a:latin typeface="Arial" panose="020B0604020202020204" pitchFamily="34" charset="0"/>
                <a:cs typeface="Arial" panose="020B0604020202020204" pitchFamily="34" charset="0"/>
              </a:rPr>
              <a:t> Against Sub</a:t>
            </a:r>
          </a:p>
          <a:p>
            <a:pPr marL="0" lvl="1" algn="ctr" fontAlgn="auto">
              <a:spcBef>
                <a:spcPts val="0"/>
              </a:spcBef>
              <a:spcAft>
                <a:spcPts val="0"/>
              </a:spcAft>
              <a:defRPr/>
            </a:pPr>
            <a:endParaRPr lang="en-US" sz="3500" dirty="0">
              <a:latin typeface="Arial" panose="020B0604020202020204" pitchFamily="34" charset="0"/>
              <a:cs typeface="Arial" panose="020B0604020202020204" pitchFamily="34" charset="0"/>
            </a:endParaRPr>
          </a:p>
          <a:p>
            <a:pPr marL="0" lvl="1" algn="ctr" fontAlgn="auto">
              <a:spcBef>
                <a:spcPts val="0"/>
              </a:spcBef>
              <a:spcAft>
                <a:spcPts val="0"/>
              </a:spcAft>
              <a:defRPr/>
            </a:pPr>
            <a:endParaRPr lang="en-US" sz="3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3665434"/>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Rectangle 3"/>
          <p:cNvSpPr>
            <a:spLocks noGrp="1" noChangeArrowheads="1"/>
          </p:cNvSpPr>
          <p:nvPr>
            <p:ph idx="1"/>
          </p:nvPr>
        </p:nvSpPr>
        <p:spPr>
          <a:xfrm>
            <a:off x="1" y="660400"/>
            <a:ext cx="9144000" cy="4902200"/>
          </a:xfrm>
        </p:spPr>
        <p:txBody>
          <a:bodyPr/>
          <a:lstStyle/>
          <a:p>
            <a:pPr marL="0" indent="0" algn="ctr" eaLnBrk="1" hangingPunct="1">
              <a:buNone/>
            </a:pPr>
            <a:r>
              <a:rPr lang="en-US" sz="2900" b="1" u="sng" dirty="0"/>
              <a:t>The Subcontract</a:t>
            </a:r>
          </a:p>
          <a:p>
            <a:pPr algn="just" eaLnBrk="1" hangingPunct="1"/>
            <a:r>
              <a:rPr lang="en-US" sz="2500" dirty="0"/>
              <a:t>Indemnity for Sub’s sole negligence? Florida Statute §725.06</a:t>
            </a:r>
          </a:p>
          <a:p>
            <a:pPr algn="just" eaLnBrk="1" hangingPunct="1"/>
            <a:r>
              <a:rPr lang="en-US" sz="2500" dirty="0"/>
              <a:t>Is the Sub required to </a:t>
            </a:r>
            <a:r>
              <a:rPr lang="en-US" sz="2500" dirty="0">
                <a:solidFill>
                  <a:srgbClr val="FF0000"/>
                </a:solidFill>
              </a:rPr>
              <a:t>defend</a:t>
            </a:r>
            <a:r>
              <a:rPr lang="en-US" sz="2500" dirty="0"/>
              <a:t> the GC, too?</a:t>
            </a:r>
          </a:p>
          <a:p>
            <a:pPr marL="0" indent="0" algn="just" eaLnBrk="1" hangingPunct="1">
              <a:buNone/>
            </a:pPr>
            <a:endParaRPr lang="en-US" dirty="0"/>
          </a:p>
          <a:p>
            <a:pPr marL="0" indent="0" eaLnBrk="1" hangingPunct="1">
              <a:buNone/>
            </a:pPr>
            <a:endParaRPr lang="en-US" dirty="0"/>
          </a:p>
          <a:p>
            <a:pPr marL="0" indent="0" eaLnBrk="1" hangingPunct="1">
              <a:buNone/>
            </a:pPr>
            <a:endParaRPr lang="en-US" dirty="0"/>
          </a:p>
        </p:txBody>
      </p:sp>
      <p:sp>
        <p:nvSpPr>
          <p:cNvPr id="66562" name="Slide Number Placeholder 5"/>
          <p:cNvSpPr>
            <a:spLocks noGrp="1"/>
          </p:cNvSpPr>
          <p:nvPr>
            <p:ph type="sldNum" sz="quarter" idx="12"/>
          </p:nvPr>
        </p:nvSpPr>
        <p:spPr>
          <a:noFill/>
        </p:spPr>
        <p:txBody>
          <a:bodyPr/>
          <a:lstStyle/>
          <a:p>
            <a:fld id="{37CBE8D0-206C-4C40-B85A-E650D07ADD3D}" type="slidenum">
              <a:rPr lang="en-US"/>
              <a:pPr/>
              <a:t>16</a:t>
            </a:fld>
            <a:endParaRPr lang="en-US"/>
          </a:p>
        </p:txBody>
      </p:sp>
      <p:graphicFrame>
        <p:nvGraphicFramePr>
          <p:cNvPr id="2" name="Table 1"/>
          <p:cNvGraphicFramePr>
            <a:graphicFrameLocks noGrp="1"/>
          </p:cNvGraphicFramePr>
          <p:nvPr>
            <p:extLst>
              <p:ext uri="{D42A27DB-BD31-4B8C-83A1-F6EECF244321}">
                <p14:modId xmlns:p14="http://schemas.microsoft.com/office/powerpoint/2010/main" val="1799740855"/>
              </p:ext>
            </p:extLst>
          </p:nvPr>
        </p:nvGraphicFramePr>
        <p:xfrm>
          <a:off x="2" y="2321858"/>
          <a:ext cx="9143998" cy="4455459"/>
        </p:xfrm>
        <a:graphic>
          <a:graphicData uri="http://schemas.openxmlformats.org/drawingml/2006/table">
            <a:tbl>
              <a:tblPr firstRow="1" bandRow="1">
                <a:tableStyleId>{7DF18680-E054-41AD-8BC1-D1AEF772440D}</a:tableStyleId>
              </a:tblPr>
              <a:tblGrid>
                <a:gridCol w="6062132">
                  <a:extLst>
                    <a:ext uri="{9D8B030D-6E8A-4147-A177-3AD203B41FA5}">
                      <a16:colId xmlns:a16="http://schemas.microsoft.com/office/drawing/2014/main" val="20000"/>
                    </a:ext>
                  </a:extLst>
                </a:gridCol>
                <a:gridCol w="3081866">
                  <a:extLst>
                    <a:ext uri="{9D8B030D-6E8A-4147-A177-3AD203B41FA5}">
                      <a16:colId xmlns:a16="http://schemas.microsoft.com/office/drawing/2014/main" val="20001"/>
                    </a:ext>
                  </a:extLst>
                </a:gridCol>
              </a:tblGrid>
              <a:tr h="523200">
                <a:tc>
                  <a:txBody>
                    <a:bodyPr/>
                    <a:lstStyle/>
                    <a:p>
                      <a:r>
                        <a:rPr lang="en-US" u="sng" dirty="0"/>
                        <a:t>Contemporaneously</a:t>
                      </a:r>
                      <a:r>
                        <a:rPr lang="en-US" dirty="0"/>
                        <a:t> </a:t>
                      </a:r>
                    </a:p>
                  </a:txBody>
                  <a:tcPr/>
                </a:tc>
                <a:tc>
                  <a:txBody>
                    <a:bodyPr/>
                    <a:lstStyle/>
                    <a:p>
                      <a:pPr algn="r"/>
                      <a:r>
                        <a:rPr lang="en-US" u="sng" dirty="0"/>
                        <a:t>Reimbursement</a:t>
                      </a:r>
                      <a:r>
                        <a:rPr lang="en-US" dirty="0"/>
                        <a:t> </a:t>
                      </a:r>
                    </a:p>
                  </a:txBody>
                  <a:tcPr/>
                </a:tc>
                <a:extLst>
                  <a:ext uri="{0D108BD9-81ED-4DB2-BD59-A6C34878D82A}">
                    <a16:rowId xmlns:a16="http://schemas.microsoft.com/office/drawing/2014/main" val="10000"/>
                  </a:ext>
                </a:extLst>
              </a:tr>
              <a:tr h="717793">
                <a:tc>
                  <a:txBody>
                    <a:bodyPr/>
                    <a:lstStyle/>
                    <a:p>
                      <a:r>
                        <a:rPr lang="en-US" sz="2000" dirty="0"/>
                        <a:t>- “A</a:t>
                      </a:r>
                      <a:r>
                        <a:rPr lang="en-US" sz="2000" baseline="0" dirty="0"/>
                        <a:t>s you go” &amp; from the beginning</a:t>
                      </a:r>
                      <a:endParaRPr lang="en-US" sz="2000" dirty="0"/>
                    </a:p>
                  </a:txBody>
                  <a:tcPr/>
                </a:tc>
                <a:tc>
                  <a:txBody>
                    <a:bodyPr/>
                    <a:lstStyle/>
                    <a:p>
                      <a:pPr algn="r"/>
                      <a:r>
                        <a:rPr lang="en-US" sz="2000" dirty="0"/>
                        <a:t>- After indemnification obligation is established</a:t>
                      </a:r>
                    </a:p>
                  </a:txBody>
                  <a:tcPr/>
                </a:tc>
                <a:extLst>
                  <a:ext uri="{0D108BD9-81ED-4DB2-BD59-A6C34878D82A}">
                    <a16:rowId xmlns:a16="http://schemas.microsoft.com/office/drawing/2014/main" val="10001"/>
                  </a:ext>
                </a:extLst>
              </a:tr>
              <a:tr h="3214466">
                <a:tc>
                  <a:txBody>
                    <a:bodyPr/>
                    <a:lstStyle/>
                    <a:p>
                      <a:r>
                        <a:rPr lang="en-US" sz="2000" b="1" u="sng" dirty="0"/>
                        <a:t>Drafting Tips</a:t>
                      </a:r>
                      <a:r>
                        <a:rPr lang="en-US" sz="2000" dirty="0"/>
                        <a:t>:</a:t>
                      </a:r>
                    </a:p>
                    <a:p>
                      <a:r>
                        <a:rPr lang="en-US" sz="2000" dirty="0"/>
                        <a:t>- “indemnify, defend,</a:t>
                      </a:r>
                      <a:r>
                        <a:rPr lang="en-US" sz="2000" baseline="0" dirty="0"/>
                        <a:t> </a:t>
                      </a:r>
                      <a:r>
                        <a:rPr lang="en-US" sz="2000" dirty="0"/>
                        <a:t>and hold GC harmless” </a:t>
                      </a:r>
                    </a:p>
                    <a:p>
                      <a:pPr algn="just"/>
                      <a:r>
                        <a:rPr lang="en-US" sz="2000" dirty="0"/>
                        <a:t>- “Sub’s duty to defend under this paragraph is independent and separate from its duty to indemnify and hold harmless, and the duty to defend exists regardless of any ultimate liability of GC and/or any Indemnified Party.</a:t>
                      </a:r>
                      <a:r>
                        <a:rPr lang="en-US" sz="2000" baseline="0" dirty="0"/>
                        <a:t> </a:t>
                      </a:r>
                      <a:r>
                        <a:rPr lang="en-US" sz="2000" dirty="0"/>
                        <a:t>The duty to defend arises immediately upon presentation of a Claim by any person or entity with written notice of such Claim being provided to Sub.”</a:t>
                      </a:r>
                    </a:p>
                  </a:txBody>
                  <a:tcPr/>
                </a:tc>
                <a:tc>
                  <a:txBody>
                    <a:bodyPr/>
                    <a:lstStyle/>
                    <a:p>
                      <a:pPr marL="342900" indent="-342900" algn="r">
                        <a:buFontTx/>
                        <a:buChar char="-"/>
                      </a:pPr>
                      <a:r>
                        <a:rPr lang="en-US" sz="2000" dirty="0"/>
                        <a:t>“Indemnify</a:t>
                      </a:r>
                      <a:r>
                        <a:rPr lang="en-US" sz="2000" baseline="0" dirty="0"/>
                        <a:t> </a:t>
                      </a:r>
                      <a:r>
                        <a:rPr lang="en-US" sz="2000" dirty="0"/>
                        <a:t>and hold harmless” </a:t>
                      </a:r>
                    </a:p>
                    <a:p>
                      <a:pPr marL="342900" indent="-342900" algn="r">
                        <a:buFontTx/>
                        <a:buChar char="-"/>
                      </a:pPr>
                      <a:r>
                        <a:rPr lang="en-US" sz="2000" dirty="0"/>
                        <a:t>Or</a:t>
                      </a:r>
                    </a:p>
                    <a:p>
                      <a:pPr marL="342900" indent="-342900" algn="r">
                        <a:buFontTx/>
                        <a:buChar char="-"/>
                      </a:pPr>
                      <a:r>
                        <a:rPr lang="en-US" sz="2000" dirty="0"/>
                        <a:t>“Indemnify,</a:t>
                      </a:r>
                      <a:r>
                        <a:rPr lang="en-US" sz="2000" baseline="0" dirty="0"/>
                        <a:t> defend, and hold harmless</a:t>
                      </a:r>
                      <a:endParaRPr lang="en-US" sz="2000" dirty="0"/>
                    </a:p>
                  </a:txBody>
                  <a:tcPr/>
                </a:tc>
                <a:extLst>
                  <a:ext uri="{0D108BD9-81ED-4DB2-BD59-A6C34878D82A}">
                    <a16:rowId xmlns:a16="http://schemas.microsoft.com/office/drawing/2014/main" val="10002"/>
                  </a:ext>
                </a:extLst>
              </a:tr>
            </a:tbl>
          </a:graphicData>
        </a:graphic>
      </p:graphicFrame>
      <p:sp>
        <p:nvSpPr>
          <p:cNvPr id="6" name="Title 6"/>
          <p:cNvSpPr txBox="1">
            <a:spLocks/>
          </p:cNvSpPr>
          <p:nvPr/>
        </p:nvSpPr>
        <p:spPr bwMode="auto">
          <a:xfrm>
            <a:off x="1" y="0"/>
            <a:ext cx="9144000" cy="6611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u="sng"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Shifting the Risk: Contractual Indemnity</a:t>
            </a:r>
            <a:endParaRPr lang="en-US" kern="0" dirty="0"/>
          </a:p>
        </p:txBody>
      </p:sp>
      <p:sp>
        <p:nvSpPr>
          <p:cNvPr id="9" name="32-Point Star 8"/>
          <p:cNvSpPr/>
          <p:nvPr/>
        </p:nvSpPr>
        <p:spPr bwMode="auto">
          <a:xfrm>
            <a:off x="304815" y="-4617"/>
            <a:ext cx="8456584" cy="6862617"/>
          </a:xfrm>
          <a:prstGeom prst="star32">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8000" i="0" u="none" strike="noStrike" normalizeH="0" baseline="0" dirty="0">
                <a:ln w="0"/>
                <a:solidFill>
                  <a:schemeClr val="tx1"/>
                </a:solidFill>
                <a:effectLst>
                  <a:outerShdw blurRad="38100" dist="19050" dir="2700000" algn="tl" rotWithShape="0">
                    <a:schemeClr val="dk1">
                      <a:alpha val="40000"/>
                    </a:schemeClr>
                  </a:outerShdw>
                </a:effectLst>
                <a:latin typeface="Showcard Gothic" panose="04020904020102020604" pitchFamily="82" charset="0"/>
              </a:rPr>
              <a:t>Tip #2</a:t>
            </a:r>
          </a:p>
        </p:txBody>
      </p:sp>
    </p:spTree>
    <p:extLst>
      <p:ext uri="{BB962C8B-B14F-4D97-AF65-F5344CB8AC3E}">
        <p14:creationId xmlns:p14="http://schemas.microsoft.com/office/powerpoint/2010/main" val="347812376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xit" presetSubtype="0" fill="hold" grpId="0" nodeType="clickEffect">
                                  <p:stCondLst>
                                    <p:cond delay="0"/>
                                  </p:stCondLst>
                                  <p:childTnLst>
                                    <p:animEffect transition="out" filter="fade">
                                      <p:cBhvr>
                                        <p:cTn id="6" dur="2000"/>
                                        <p:tgtEl>
                                          <p:spTgt spid="9"/>
                                        </p:tgtEl>
                                      </p:cBhvr>
                                    </p:animEffect>
                                    <p:anim calcmode="lin" valueType="num">
                                      <p:cBhvr>
                                        <p:cTn id="7" dur="2000"/>
                                        <p:tgtEl>
                                          <p:spTgt spid="9"/>
                                        </p:tgtEl>
                                        <p:attrNameLst>
                                          <p:attrName>style.rotation</p:attrName>
                                        </p:attrNameLst>
                                      </p:cBhvr>
                                      <p:tavLst>
                                        <p:tav tm="0">
                                          <p:val>
                                            <p:fltVal val="0"/>
                                          </p:val>
                                        </p:tav>
                                        <p:tav tm="100000">
                                          <p:val>
                                            <p:fltVal val="720"/>
                                          </p:val>
                                        </p:tav>
                                      </p:tavLst>
                                    </p:anim>
                                    <p:anim calcmode="lin" valueType="num">
                                      <p:cBhvr>
                                        <p:cTn id="8" dur="2000"/>
                                        <p:tgtEl>
                                          <p:spTgt spid="9"/>
                                        </p:tgtEl>
                                        <p:attrNameLst>
                                          <p:attrName>ppt_h</p:attrName>
                                        </p:attrNameLst>
                                      </p:cBhvr>
                                      <p:tavLst>
                                        <p:tav tm="0">
                                          <p:val>
                                            <p:strVal val="ppt_h"/>
                                          </p:val>
                                        </p:tav>
                                        <p:tav tm="100000">
                                          <p:val>
                                            <p:fltVal val="0"/>
                                          </p:val>
                                        </p:tav>
                                      </p:tavLst>
                                    </p:anim>
                                    <p:anim calcmode="lin" valueType="num">
                                      <p:cBhvr>
                                        <p:cTn id="9" dur="2000"/>
                                        <p:tgtEl>
                                          <p:spTgt spid="9"/>
                                        </p:tgtEl>
                                        <p:attrNameLst>
                                          <p:attrName>ppt_w</p:attrName>
                                        </p:attrNameLst>
                                      </p:cBhvr>
                                      <p:tavLst>
                                        <p:tav tm="0">
                                          <p:val>
                                            <p:strVal val="ppt_w"/>
                                          </p:val>
                                        </p:tav>
                                        <p:tav tm="100000">
                                          <p:val>
                                            <p:fltVal val="0"/>
                                          </p:val>
                                        </p:tav>
                                      </p:tavLst>
                                    </p:anim>
                                    <p:set>
                                      <p:cBhvr>
                                        <p:cTn id="10" dur="1" fill="hold">
                                          <p:stCondLst>
                                            <p:cond delay="1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3"/>
          <p:cNvSpPr>
            <a:spLocks noGrp="1" noChangeArrowheads="1"/>
          </p:cNvSpPr>
          <p:nvPr>
            <p:ph idx="1"/>
          </p:nvPr>
        </p:nvSpPr>
        <p:spPr>
          <a:xfrm>
            <a:off x="1" y="1303797"/>
            <a:ext cx="9227126" cy="5378824"/>
          </a:xfrm>
        </p:spPr>
        <p:txBody>
          <a:bodyPr/>
          <a:lstStyle/>
          <a:p>
            <a:pPr marL="0" indent="0" algn="ctr" eaLnBrk="1" hangingPunct="1">
              <a:buNone/>
            </a:pPr>
            <a:r>
              <a:rPr lang="en-US" sz="2200" b="1" dirty="0"/>
              <a:t>Q: Does the Sub’s policy cover the its indemnity obligation?</a:t>
            </a:r>
          </a:p>
          <a:p>
            <a:pPr marL="0" indent="0" algn="ctr">
              <a:buNone/>
            </a:pPr>
            <a:r>
              <a:rPr lang="en-US" sz="2200" b="1" dirty="0"/>
              <a:t>A: Coverage is usually built in to standard </a:t>
            </a:r>
            <a:r>
              <a:rPr lang="en-US" sz="2200" b="1" dirty="0" err="1"/>
              <a:t>CGLs</a:t>
            </a:r>
            <a:r>
              <a:rPr lang="en-US" sz="2200" b="1" dirty="0"/>
              <a:t>, but policy may </a:t>
            </a:r>
            <a:r>
              <a:rPr lang="en-US" sz="2200" b="1" u="sng" dirty="0"/>
              <a:t>not cover all risks </a:t>
            </a:r>
            <a:r>
              <a:rPr lang="en-US" sz="2200" b="1" dirty="0"/>
              <a:t>shifted through indemnification. Coverage for the indemnity claim turns on whether the indemnity agreement is an “Insured Contract” as defined by the Sub’s </a:t>
            </a:r>
            <a:r>
              <a:rPr lang="en-US" sz="2200" b="1" dirty="0" err="1"/>
              <a:t>CGL</a:t>
            </a:r>
            <a:endParaRPr lang="en-US" sz="2200" b="1" dirty="0"/>
          </a:p>
          <a:p>
            <a:pPr marL="0" indent="0" algn="ctr" eaLnBrk="1" hangingPunct="1">
              <a:buNone/>
            </a:pPr>
            <a:endParaRPr lang="en-US" sz="1050" dirty="0"/>
          </a:p>
          <a:p>
            <a:pPr marL="0" indent="0" algn="ctr" eaLnBrk="1" hangingPunct="1">
              <a:buNone/>
            </a:pPr>
            <a:endParaRPr lang="en-US" sz="1050" dirty="0"/>
          </a:p>
          <a:p>
            <a:pPr marL="0" indent="0" algn="ctr" eaLnBrk="1" hangingPunct="1">
              <a:buNone/>
            </a:pPr>
            <a:r>
              <a:rPr lang="en-US" sz="2200" b="1" u="sng" dirty="0"/>
              <a:t>Contractual Liability Exclusion</a:t>
            </a:r>
          </a:p>
          <a:p>
            <a:pPr marL="0" indent="0" algn="ctr" eaLnBrk="1" hangingPunct="1">
              <a:buNone/>
            </a:pPr>
            <a:r>
              <a:rPr lang="en-US" sz="2100" dirty="0"/>
              <a:t>“Bodily injury” or “property damage” for which the insured/Sub is obligated to pay damages by reason of the </a:t>
            </a:r>
            <a:r>
              <a:rPr lang="en-US" sz="2100" b="1" i="1" dirty="0"/>
              <a:t>assumption of liability in a contract</a:t>
            </a:r>
            <a:r>
              <a:rPr lang="en-US" sz="2100" dirty="0"/>
              <a:t> or agreement. This Exclusion </a:t>
            </a:r>
            <a:r>
              <a:rPr lang="en-US" sz="2100" b="1" dirty="0"/>
              <a:t>does not </a:t>
            </a:r>
            <a:r>
              <a:rPr lang="en-US" sz="2100" dirty="0"/>
              <a:t>apply to liability for damages:</a:t>
            </a:r>
          </a:p>
          <a:p>
            <a:pPr marL="457200" indent="-457200" algn="just" eaLnBrk="1" hangingPunct="1">
              <a:buAutoNum type="arabicParenBoth"/>
            </a:pPr>
            <a:r>
              <a:rPr lang="en-US" sz="2100" dirty="0"/>
              <a:t>“That the insured [Sub] would have in the absence of the contract or agreement” = liability resulting from the fault of the insured [Sub].</a:t>
            </a:r>
          </a:p>
          <a:p>
            <a:pPr marL="457200" indent="-457200" algn="just" eaLnBrk="1" hangingPunct="1">
              <a:buAutoNum type="arabicParenBoth"/>
            </a:pPr>
            <a:r>
              <a:rPr lang="en-US" sz="2100" dirty="0"/>
              <a:t>“assumed in a contract or agreement that is an ‘</a:t>
            </a:r>
            <a:r>
              <a:rPr lang="en-US" sz="2100" b="1" dirty="0"/>
              <a:t>insured contract</a:t>
            </a:r>
            <a:r>
              <a:rPr lang="en-US" sz="2100" dirty="0"/>
              <a:t>’, provided the bodily injury or property damage occurs subsequent to the execution of the contract or agreement” </a:t>
            </a:r>
          </a:p>
        </p:txBody>
      </p:sp>
      <p:sp>
        <p:nvSpPr>
          <p:cNvPr id="69634" name="Slide Number Placeholder 5"/>
          <p:cNvSpPr>
            <a:spLocks noGrp="1"/>
          </p:cNvSpPr>
          <p:nvPr>
            <p:ph type="sldNum" sz="quarter" idx="12"/>
          </p:nvPr>
        </p:nvSpPr>
        <p:spPr>
          <a:noFill/>
        </p:spPr>
        <p:txBody>
          <a:bodyPr/>
          <a:lstStyle/>
          <a:p>
            <a:fld id="{26553D10-9EFD-4C1D-B8B7-DD065AD6BC78}" type="slidenum">
              <a:rPr lang="en-US"/>
              <a:pPr/>
              <a:t>17</a:t>
            </a:fld>
            <a:endParaRPr lang="en-US" dirty="0"/>
          </a:p>
        </p:txBody>
      </p:sp>
      <p:sp>
        <p:nvSpPr>
          <p:cNvPr id="69635" name="Rectangle 2"/>
          <p:cNvSpPr>
            <a:spLocks noGrp="1" noChangeArrowheads="1"/>
          </p:cNvSpPr>
          <p:nvPr>
            <p:ph type="title"/>
          </p:nvPr>
        </p:nvSpPr>
        <p:spPr>
          <a:xfrm>
            <a:off x="0" y="642696"/>
            <a:ext cx="9144001" cy="482600"/>
          </a:xfrm>
        </p:spPr>
        <p:txBody>
          <a:bodyPr anchor="b">
            <a:normAutofit fontScale="90000"/>
          </a:bodyPr>
          <a:lstStyle/>
          <a:p>
            <a:pPr eaLnBrk="1" hangingPunct="1"/>
            <a:br>
              <a:rPr lang="en-US" u="sng" dirty="0">
                <a:solidFill>
                  <a:schemeClr val="accent5">
                    <a:lumMod val="75000"/>
                  </a:schemeClr>
                </a:solidFill>
              </a:rPr>
            </a:br>
            <a:r>
              <a:rPr lang="en-US" u="sng" dirty="0"/>
              <a:t>The Sub’s </a:t>
            </a:r>
            <a:r>
              <a:rPr lang="en-US" u="sng" dirty="0" err="1"/>
              <a:t>CGL</a:t>
            </a:r>
            <a:r>
              <a:rPr lang="en-US" u="sng" dirty="0"/>
              <a:t> Policy</a:t>
            </a:r>
          </a:p>
        </p:txBody>
      </p:sp>
      <p:sp>
        <p:nvSpPr>
          <p:cNvPr id="5" name="Title 6"/>
          <p:cNvSpPr txBox="1">
            <a:spLocks/>
          </p:cNvSpPr>
          <p:nvPr/>
        </p:nvSpPr>
        <p:spPr bwMode="auto">
          <a:xfrm>
            <a:off x="1" y="0"/>
            <a:ext cx="9144000" cy="6611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u="sng"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Shifting the Risk: Contractual Indemnity</a:t>
            </a:r>
            <a:endParaRPr lang="en-US" kern="0" dirty="0"/>
          </a:p>
        </p:txBody>
      </p:sp>
    </p:spTree>
    <p:extLst>
      <p:ext uri="{BB962C8B-B14F-4D97-AF65-F5344CB8AC3E}">
        <p14:creationId xmlns:p14="http://schemas.microsoft.com/office/powerpoint/2010/main" val="2521653356"/>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6" name="Rectangle 3"/>
          <p:cNvSpPr>
            <a:spLocks noGrp="1" noChangeArrowheads="1"/>
          </p:cNvSpPr>
          <p:nvPr>
            <p:ph idx="1"/>
          </p:nvPr>
        </p:nvSpPr>
        <p:spPr>
          <a:xfrm>
            <a:off x="0" y="1682376"/>
            <a:ext cx="9144000" cy="4800974"/>
          </a:xfrm>
        </p:spPr>
        <p:txBody>
          <a:bodyPr/>
          <a:lstStyle/>
          <a:p>
            <a:pPr marL="0" indent="0" algn="just" eaLnBrk="1" hangingPunct="1">
              <a:buNone/>
            </a:pPr>
            <a:r>
              <a:rPr lang="en-US" sz="2400" dirty="0"/>
              <a:t>“Insured Contract” = a contract in which the insured/Sub assumes the tort liability of another party. Tort liability means a liability that would be imposed by law in the absence of any contract or agreement.</a:t>
            </a:r>
          </a:p>
          <a:p>
            <a:pPr marL="0" indent="0" algn="just" eaLnBrk="1" hangingPunct="1">
              <a:buNone/>
            </a:pPr>
            <a:endParaRPr lang="en-US" sz="2400" dirty="0"/>
          </a:p>
          <a:p>
            <a:pPr marL="0" indent="0">
              <a:buNone/>
            </a:pPr>
            <a:r>
              <a:rPr lang="en-US" sz="2400" dirty="0"/>
              <a:t>Thus, to qualify as an “Insured Contract, it must:</a:t>
            </a:r>
          </a:p>
          <a:p>
            <a:r>
              <a:rPr lang="en-US" sz="2400" dirty="0"/>
              <a:t>Pertain to the Sub’s/insured’s business</a:t>
            </a:r>
          </a:p>
          <a:p>
            <a:r>
              <a:rPr lang="en-US" sz="2400" dirty="0"/>
              <a:t>Entered into before the underlying liability/tort occurs</a:t>
            </a:r>
          </a:p>
          <a:p>
            <a:r>
              <a:rPr lang="en-US" sz="2400" dirty="0"/>
              <a:t>Assume the tort liability of another</a:t>
            </a:r>
          </a:p>
          <a:p>
            <a:r>
              <a:rPr lang="en-US" sz="2400" dirty="0"/>
              <a:t>Not violate anti-indemnity statutes</a:t>
            </a:r>
            <a:endParaRPr lang="en-US" sz="2200" dirty="0"/>
          </a:p>
        </p:txBody>
      </p:sp>
      <p:sp>
        <p:nvSpPr>
          <p:cNvPr id="69634" name="Slide Number Placeholder 5"/>
          <p:cNvSpPr>
            <a:spLocks noGrp="1"/>
          </p:cNvSpPr>
          <p:nvPr>
            <p:ph type="sldNum" sz="quarter" idx="12"/>
          </p:nvPr>
        </p:nvSpPr>
        <p:spPr>
          <a:noFill/>
        </p:spPr>
        <p:txBody>
          <a:bodyPr/>
          <a:lstStyle/>
          <a:p>
            <a:fld id="{26553D10-9EFD-4C1D-B8B7-DD065AD6BC78}" type="slidenum">
              <a:rPr lang="en-US"/>
              <a:pPr/>
              <a:t>18</a:t>
            </a:fld>
            <a:endParaRPr lang="en-US" dirty="0"/>
          </a:p>
        </p:txBody>
      </p:sp>
      <p:sp>
        <p:nvSpPr>
          <p:cNvPr id="69635" name="Rectangle 2"/>
          <p:cNvSpPr>
            <a:spLocks noGrp="1" noChangeArrowheads="1"/>
          </p:cNvSpPr>
          <p:nvPr>
            <p:ph type="title"/>
          </p:nvPr>
        </p:nvSpPr>
        <p:spPr>
          <a:xfrm>
            <a:off x="0" y="550333"/>
            <a:ext cx="9144000" cy="482600"/>
          </a:xfrm>
        </p:spPr>
        <p:txBody>
          <a:bodyPr anchor="b">
            <a:normAutofit fontScale="90000"/>
          </a:bodyPr>
          <a:lstStyle/>
          <a:p>
            <a:pPr eaLnBrk="1" hangingPunct="1"/>
            <a:br>
              <a:rPr lang="en-US" u="sng" dirty="0">
                <a:solidFill>
                  <a:schemeClr val="accent5">
                    <a:lumMod val="75000"/>
                  </a:schemeClr>
                </a:solidFill>
              </a:rPr>
            </a:br>
            <a:r>
              <a:rPr lang="en-US" u="sng" dirty="0"/>
              <a:t>The Sub’s </a:t>
            </a:r>
            <a:r>
              <a:rPr lang="en-US" u="sng" dirty="0" err="1"/>
              <a:t>CGL</a:t>
            </a:r>
            <a:r>
              <a:rPr lang="en-US" u="sng" dirty="0"/>
              <a:t> Policy</a:t>
            </a:r>
          </a:p>
        </p:txBody>
      </p:sp>
      <p:sp>
        <p:nvSpPr>
          <p:cNvPr id="5" name="Title 6"/>
          <p:cNvSpPr txBox="1">
            <a:spLocks/>
          </p:cNvSpPr>
          <p:nvPr/>
        </p:nvSpPr>
        <p:spPr bwMode="auto">
          <a:xfrm>
            <a:off x="1" y="0"/>
            <a:ext cx="9144000" cy="6611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u="sng"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Shifting the Risk: Contractual Indemnity</a:t>
            </a:r>
            <a:endParaRPr lang="en-US" kern="0" dirty="0"/>
          </a:p>
        </p:txBody>
      </p:sp>
    </p:spTree>
    <p:extLst>
      <p:ext uri="{BB962C8B-B14F-4D97-AF65-F5344CB8AC3E}">
        <p14:creationId xmlns:p14="http://schemas.microsoft.com/office/powerpoint/2010/main" val="3215870029"/>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3"/>
          <p:cNvSpPr>
            <a:spLocks noGrp="1" noChangeArrowheads="1"/>
          </p:cNvSpPr>
          <p:nvPr>
            <p:ph idx="1"/>
          </p:nvPr>
        </p:nvSpPr>
        <p:spPr>
          <a:xfrm>
            <a:off x="0" y="1444854"/>
            <a:ext cx="9144000" cy="5876925"/>
          </a:xfrm>
        </p:spPr>
        <p:txBody>
          <a:bodyPr>
            <a:normAutofit fontScale="47500" lnSpcReduction="20000"/>
          </a:bodyPr>
          <a:lstStyle/>
          <a:p>
            <a:pPr marL="0" indent="0" algn="ctr" eaLnBrk="1" hangingPunct="1">
              <a:lnSpc>
                <a:spcPct val="120000"/>
              </a:lnSpc>
              <a:spcBef>
                <a:spcPts val="0"/>
              </a:spcBef>
              <a:buNone/>
            </a:pPr>
            <a:r>
              <a:rPr lang="en-US" sz="4600" b="1" dirty="0"/>
              <a:t>Q: Is the Sub’s contractual obligation to defend the GC covered?</a:t>
            </a:r>
          </a:p>
          <a:p>
            <a:pPr marL="0" indent="0" algn="ctr" eaLnBrk="1" hangingPunct="1">
              <a:lnSpc>
                <a:spcPct val="120000"/>
              </a:lnSpc>
              <a:spcBef>
                <a:spcPts val="0"/>
              </a:spcBef>
              <a:buNone/>
            </a:pPr>
            <a:r>
              <a:rPr lang="en-US" sz="4600" b="1" dirty="0"/>
              <a:t>A: What does Sub’s Policy say?</a:t>
            </a:r>
          </a:p>
          <a:p>
            <a:pPr eaLnBrk="1" hangingPunct="1">
              <a:lnSpc>
                <a:spcPct val="120000"/>
              </a:lnSpc>
              <a:spcBef>
                <a:spcPts val="0"/>
              </a:spcBef>
            </a:pPr>
            <a:endParaRPr lang="en-US" dirty="0"/>
          </a:p>
          <a:p>
            <a:pPr eaLnBrk="1" hangingPunct="1">
              <a:lnSpc>
                <a:spcPct val="120000"/>
              </a:lnSpc>
              <a:spcBef>
                <a:spcPts val="0"/>
              </a:spcBef>
            </a:pPr>
            <a:r>
              <a:rPr lang="en-US" sz="4200" dirty="0"/>
              <a:t>“We will have the right and duty to defend </a:t>
            </a:r>
            <a:r>
              <a:rPr lang="en-US" sz="4200" u="sng" dirty="0"/>
              <a:t>any</a:t>
            </a:r>
            <a:r>
              <a:rPr lang="en-US" sz="4200" dirty="0"/>
              <a:t> “suit”….”</a:t>
            </a:r>
          </a:p>
          <a:p>
            <a:pPr eaLnBrk="1" hangingPunct="1">
              <a:lnSpc>
                <a:spcPct val="120000"/>
              </a:lnSpc>
              <a:spcBef>
                <a:spcPts val="0"/>
              </a:spcBef>
            </a:pPr>
            <a:r>
              <a:rPr lang="en-US" sz="4200" dirty="0"/>
              <a:t>“We will have the right and duty to defend </a:t>
            </a:r>
            <a:r>
              <a:rPr lang="en-US" sz="4200" u="sng" dirty="0"/>
              <a:t>the insured</a:t>
            </a:r>
            <a:r>
              <a:rPr lang="en-US" sz="4200" dirty="0"/>
              <a:t> against any “suit”….”</a:t>
            </a:r>
          </a:p>
          <a:p>
            <a:pPr marL="0" indent="0" eaLnBrk="1" hangingPunct="1">
              <a:lnSpc>
                <a:spcPct val="120000"/>
              </a:lnSpc>
              <a:spcBef>
                <a:spcPts val="0"/>
              </a:spcBef>
              <a:buNone/>
            </a:pPr>
            <a:endParaRPr lang="en-US" sz="4000" dirty="0"/>
          </a:p>
          <a:p>
            <a:pPr marL="0" indent="0" eaLnBrk="1" hangingPunct="1">
              <a:lnSpc>
                <a:spcPct val="120000"/>
              </a:lnSpc>
              <a:spcBef>
                <a:spcPts val="0"/>
              </a:spcBef>
              <a:buNone/>
            </a:pPr>
            <a:endParaRPr lang="en-US" sz="4000" dirty="0"/>
          </a:p>
          <a:p>
            <a:pPr marL="0" lvl="1" indent="0" algn="ctr" eaLnBrk="1" hangingPunct="1">
              <a:lnSpc>
                <a:spcPct val="120000"/>
              </a:lnSpc>
              <a:spcBef>
                <a:spcPts val="0"/>
              </a:spcBef>
              <a:buNone/>
            </a:pPr>
            <a:r>
              <a:rPr lang="en-US" sz="4600" b="1" dirty="0"/>
              <a:t>Q: If the Sub’s contractual obligation to defend the GC is covered, must the Sub’s carrier defend the GC Contemporaneously?</a:t>
            </a:r>
          </a:p>
          <a:p>
            <a:pPr marL="0" lvl="1" indent="0" algn="ctr" eaLnBrk="1" hangingPunct="1">
              <a:lnSpc>
                <a:spcPct val="120000"/>
              </a:lnSpc>
              <a:spcBef>
                <a:spcPts val="0"/>
              </a:spcBef>
              <a:buNone/>
            </a:pPr>
            <a:r>
              <a:rPr lang="en-US" sz="4600" b="1" dirty="0"/>
              <a:t>A: Read the Supplementary Payments Provision</a:t>
            </a:r>
            <a:r>
              <a:rPr lang="en-US" sz="4000" b="1" dirty="0"/>
              <a:t>.</a:t>
            </a:r>
          </a:p>
          <a:p>
            <a:pPr marL="0" lvl="1" indent="0" algn="just" eaLnBrk="1" hangingPunct="1">
              <a:lnSpc>
                <a:spcPct val="120000"/>
              </a:lnSpc>
              <a:spcBef>
                <a:spcPts val="0"/>
              </a:spcBef>
              <a:buNone/>
            </a:pPr>
            <a:endParaRPr lang="en-US" sz="4000" dirty="0"/>
          </a:p>
          <a:p>
            <a:pPr marL="571500" lvl="1" indent="-571500" algn="just" eaLnBrk="1" hangingPunct="1">
              <a:lnSpc>
                <a:spcPct val="120000"/>
              </a:lnSpc>
              <a:spcBef>
                <a:spcPts val="0"/>
              </a:spcBef>
              <a:buFontTx/>
              <a:buChar char="-"/>
            </a:pPr>
            <a:r>
              <a:rPr lang="en-US" sz="4000" dirty="0"/>
              <a:t>Supplementary Payments </a:t>
            </a:r>
            <a:r>
              <a:rPr lang="en-US" sz="4000" b="1" dirty="0"/>
              <a:t>do not </a:t>
            </a:r>
            <a:r>
              <a:rPr lang="en-US" sz="4000" dirty="0"/>
              <a:t>reduce available policy limits, but for indemnitees it may be more limited. </a:t>
            </a:r>
          </a:p>
          <a:p>
            <a:pPr marL="0" lvl="1" indent="0" algn="just" eaLnBrk="1" hangingPunct="1">
              <a:lnSpc>
                <a:spcPct val="120000"/>
              </a:lnSpc>
              <a:spcBef>
                <a:spcPts val="0"/>
              </a:spcBef>
              <a:buNone/>
            </a:pPr>
            <a:endParaRPr lang="en-US" sz="4000" dirty="0"/>
          </a:p>
          <a:p>
            <a:pPr marL="571500" lvl="1" indent="-571500" algn="just" eaLnBrk="1" hangingPunct="1">
              <a:lnSpc>
                <a:spcPct val="120000"/>
              </a:lnSpc>
              <a:spcBef>
                <a:spcPts val="0"/>
              </a:spcBef>
              <a:buFontTx/>
              <a:buChar char="-"/>
            </a:pPr>
            <a:r>
              <a:rPr lang="en-US" sz="4000" dirty="0"/>
              <a:t>If the Sub’s carrier chooses to defend GC </a:t>
            </a:r>
            <a:r>
              <a:rPr lang="en-US" sz="4000" i="1" dirty="0"/>
              <a:t>as an indemnitee</a:t>
            </a:r>
            <a:r>
              <a:rPr lang="en-US" sz="4000" dirty="0"/>
              <a:t>, these payments </a:t>
            </a:r>
            <a:r>
              <a:rPr lang="en-US" sz="4000" b="1" dirty="0"/>
              <a:t>do</a:t>
            </a:r>
            <a:r>
              <a:rPr lang="en-US" sz="4000" dirty="0"/>
              <a:t> reduce available policy limits.</a:t>
            </a:r>
          </a:p>
          <a:p>
            <a:pPr marL="457200" lvl="1" indent="0" eaLnBrk="1" hangingPunct="1">
              <a:buNone/>
            </a:pPr>
            <a:endParaRPr lang="en-US" sz="2400" dirty="0"/>
          </a:p>
        </p:txBody>
      </p:sp>
      <p:sp>
        <p:nvSpPr>
          <p:cNvPr id="67586" name="Slide Number Placeholder 5"/>
          <p:cNvSpPr>
            <a:spLocks noGrp="1"/>
          </p:cNvSpPr>
          <p:nvPr>
            <p:ph type="sldNum" sz="quarter" idx="12"/>
          </p:nvPr>
        </p:nvSpPr>
        <p:spPr>
          <a:noFill/>
        </p:spPr>
        <p:txBody>
          <a:bodyPr/>
          <a:lstStyle/>
          <a:p>
            <a:fld id="{EDFB31A1-101F-4194-B281-9DADDB6DEBA9}" type="slidenum">
              <a:rPr lang="en-US"/>
              <a:pPr/>
              <a:t>19</a:t>
            </a:fld>
            <a:endParaRPr lang="en-US"/>
          </a:p>
        </p:txBody>
      </p:sp>
      <p:sp>
        <p:nvSpPr>
          <p:cNvPr id="67587" name="Rectangle 2"/>
          <p:cNvSpPr>
            <a:spLocks noGrp="1" noChangeArrowheads="1"/>
          </p:cNvSpPr>
          <p:nvPr>
            <p:ph type="title"/>
          </p:nvPr>
        </p:nvSpPr>
        <p:spPr>
          <a:xfrm>
            <a:off x="0" y="581891"/>
            <a:ext cx="9144000" cy="862964"/>
          </a:xfrm>
        </p:spPr>
        <p:txBody>
          <a:bodyPr anchor="b"/>
          <a:lstStyle/>
          <a:p>
            <a:pPr eaLnBrk="1" hangingPunct="1"/>
            <a:r>
              <a:rPr lang="en-US" sz="2800" u="sng" dirty="0"/>
              <a:t>The Sub’s </a:t>
            </a:r>
            <a:r>
              <a:rPr lang="en-US" sz="2800" u="sng" dirty="0" err="1"/>
              <a:t>CGL</a:t>
            </a:r>
            <a:r>
              <a:rPr lang="en-US" sz="2800" u="sng" dirty="0"/>
              <a:t> Policy</a:t>
            </a:r>
            <a:br>
              <a:rPr lang="en-US" sz="2800" u="sng" dirty="0">
                <a:solidFill>
                  <a:schemeClr val="accent5">
                    <a:lumMod val="75000"/>
                  </a:schemeClr>
                </a:solidFill>
              </a:rPr>
            </a:br>
            <a:endParaRPr lang="en-US" sz="2800" u="sng" dirty="0">
              <a:solidFill>
                <a:schemeClr val="accent5">
                  <a:lumMod val="75000"/>
                </a:schemeClr>
              </a:solidFill>
            </a:endParaRPr>
          </a:p>
        </p:txBody>
      </p:sp>
      <p:sp>
        <p:nvSpPr>
          <p:cNvPr id="5" name="Title 6"/>
          <p:cNvSpPr txBox="1">
            <a:spLocks/>
          </p:cNvSpPr>
          <p:nvPr/>
        </p:nvSpPr>
        <p:spPr bwMode="auto">
          <a:xfrm>
            <a:off x="1" y="0"/>
            <a:ext cx="9144000" cy="6611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u="sng" kern="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Shifting the Risk: Contractual Indemnity</a:t>
            </a:r>
            <a:endParaRPr lang="en-US" kern="0" dirty="0"/>
          </a:p>
        </p:txBody>
      </p:sp>
    </p:spTree>
    <p:extLst>
      <p:ext uri="{BB962C8B-B14F-4D97-AF65-F5344CB8AC3E}">
        <p14:creationId xmlns:p14="http://schemas.microsoft.com/office/powerpoint/2010/main" val="1494450542"/>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0682" y="564778"/>
            <a:ext cx="6185647" cy="3836893"/>
          </a:xfrm>
        </p:spPr>
      </p:pic>
      <p:sp>
        <p:nvSpPr>
          <p:cNvPr id="4" name="Slide Number Placeholder 3"/>
          <p:cNvSpPr>
            <a:spLocks noGrp="1"/>
          </p:cNvSpPr>
          <p:nvPr>
            <p:ph type="sldNum" sz="quarter" idx="12"/>
          </p:nvPr>
        </p:nvSpPr>
        <p:spPr/>
        <p:txBody>
          <a:bodyPr/>
          <a:lstStyle/>
          <a:p>
            <a:pPr>
              <a:defRPr/>
            </a:pPr>
            <a:fld id="{9406E106-BDEA-4306-A8FE-1611DA41CFB9}" type="slidenum">
              <a:rPr lang="en-US" smtClean="0"/>
              <a:pPr>
                <a:defRPr/>
              </a:pPr>
              <a:t>20</a:t>
            </a:fld>
            <a:endParaRPr lang="en-US"/>
          </a:p>
        </p:txBody>
      </p:sp>
      <p:sp>
        <p:nvSpPr>
          <p:cNvPr id="6" name="Title 6"/>
          <p:cNvSpPr>
            <a:spLocks noGrp="1"/>
          </p:cNvSpPr>
          <p:nvPr>
            <p:ph type="title"/>
          </p:nvPr>
        </p:nvSpPr>
        <p:spPr>
          <a:xfrm>
            <a:off x="0" y="24608"/>
            <a:ext cx="9144000" cy="853934"/>
          </a:xfrm>
        </p:spPr>
        <p:txBody>
          <a:bodyPr/>
          <a:lstStyle/>
          <a:p>
            <a:r>
              <a:rPr lang="en-US"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Shifting the Risk</a:t>
            </a:r>
            <a:br>
              <a:rPr lang="en-US"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endParaRPr lang="en-US" dirty="0"/>
          </a:p>
        </p:txBody>
      </p:sp>
      <p:sp>
        <p:nvSpPr>
          <p:cNvPr id="2" name="TextBox 1"/>
          <p:cNvSpPr txBox="1"/>
          <p:nvPr/>
        </p:nvSpPr>
        <p:spPr>
          <a:xfrm>
            <a:off x="3482109" y="4941841"/>
            <a:ext cx="4978400" cy="1246495"/>
          </a:xfrm>
          <a:prstGeom prst="rect">
            <a:avLst/>
          </a:prstGeom>
          <a:noFill/>
        </p:spPr>
        <p:txBody>
          <a:bodyPr wrap="square" rtlCol="0">
            <a:spAutoFit/>
          </a:bodyPr>
          <a:lstStyle/>
          <a:p>
            <a:pPr algn="ctr"/>
            <a:r>
              <a:rPr lang="en-US" u="sng" dirty="0">
                <a:latin typeface="Arial" panose="020B0604020202020204" pitchFamily="34" charset="0"/>
                <a:cs typeface="Arial" panose="020B0604020202020204" pitchFamily="34" charset="0"/>
              </a:rPr>
              <a:t>2 Ways to Shift the Risk</a:t>
            </a:r>
          </a:p>
          <a:p>
            <a:pPr algn="ctr"/>
            <a:r>
              <a:rPr lang="en-US" strike="dblStrike" dirty="0">
                <a:latin typeface="Arial" panose="020B0604020202020204" pitchFamily="34" charset="0"/>
                <a:cs typeface="Arial" panose="020B0604020202020204" pitchFamily="34" charset="0"/>
              </a:rPr>
              <a:t>Contractual Indemnity </a:t>
            </a:r>
          </a:p>
          <a:p>
            <a:pPr algn="ctr"/>
            <a:r>
              <a:rPr lang="en-US" dirty="0">
                <a:latin typeface="Arial" panose="020B0604020202020204" pitchFamily="34" charset="0"/>
                <a:cs typeface="Arial" panose="020B0604020202020204" pitchFamily="34" charset="0"/>
              </a:rPr>
              <a:t>Additional Insured</a:t>
            </a:r>
          </a:p>
        </p:txBody>
      </p:sp>
    </p:spTree>
    <p:extLst>
      <p:ext uri="{BB962C8B-B14F-4D97-AF65-F5344CB8AC3E}">
        <p14:creationId xmlns:p14="http://schemas.microsoft.com/office/powerpoint/2010/main" val="546811931"/>
      </p:ext>
    </p:extLst>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a:noFill/>
        </p:spPr>
        <p:txBody>
          <a:bodyPr/>
          <a:lstStyle/>
          <a:p>
            <a:fld id="{2D061E49-0B24-4C8D-8721-ED2B84E55F0F}" type="slidenum">
              <a:rPr lang="en-US"/>
              <a:pPr/>
              <a:t>21</a:t>
            </a:fld>
            <a:endParaRPr lang="en-US"/>
          </a:p>
        </p:txBody>
      </p:sp>
      <p:sp>
        <p:nvSpPr>
          <p:cNvPr id="5" name="Title 6"/>
          <p:cNvSpPr txBox="1">
            <a:spLocks/>
          </p:cNvSpPr>
          <p:nvPr/>
        </p:nvSpPr>
        <p:spPr bwMode="auto">
          <a:xfrm>
            <a:off x="0" y="0"/>
            <a:ext cx="9144000" cy="6611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u="sng" kern="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Shifting the Risk: Additional Insured</a:t>
            </a:r>
            <a:endParaRPr lang="en-US" kern="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 name="Rectangle 1"/>
          <p:cNvSpPr/>
          <p:nvPr/>
        </p:nvSpPr>
        <p:spPr>
          <a:xfrm>
            <a:off x="207818" y="1024737"/>
            <a:ext cx="8728363" cy="5478423"/>
          </a:xfrm>
          <a:prstGeom prst="rect">
            <a:avLst/>
          </a:prstGeom>
        </p:spPr>
        <p:txBody>
          <a:bodyPr wrap="square">
            <a:spAutoFit/>
          </a:bodyPr>
          <a:lstStyle/>
          <a:p>
            <a:pPr marL="342900" lvl="1" indent="-342900" fontAlgn="auto">
              <a:spcBef>
                <a:spcPts val="0"/>
              </a:spcBef>
              <a:spcAft>
                <a:spcPts val="0"/>
              </a:spcAft>
              <a:buFontTx/>
              <a:buChar char="-"/>
              <a:defRPr/>
            </a:pPr>
            <a:r>
              <a:rPr lang="en-US" dirty="0">
                <a:latin typeface="Arial" panose="020B0604020202020204" pitchFamily="34" charset="0"/>
                <a:cs typeface="Arial" panose="020B0604020202020204" pitchFamily="34" charset="0"/>
              </a:rPr>
              <a:t>Transfers the risk downstream </a:t>
            </a:r>
          </a:p>
          <a:p>
            <a:pPr marL="800100" lvl="2" indent="-342900" fontAlgn="auto">
              <a:spcBef>
                <a:spcPts val="0"/>
              </a:spcBef>
              <a:spcAft>
                <a:spcPts val="0"/>
              </a:spcAft>
              <a:buFontTx/>
              <a:buChar char="-"/>
              <a:defRPr/>
            </a:pPr>
            <a:r>
              <a:rPr lang="en-US" dirty="0">
                <a:latin typeface="Arial" panose="020B0604020202020204" pitchFamily="34" charset="0"/>
                <a:cs typeface="Arial" panose="020B0604020202020204" pitchFamily="34" charset="0"/>
              </a:rPr>
              <a:t>Owner to GC (but not Builder’s Risk)</a:t>
            </a:r>
          </a:p>
          <a:p>
            <a:pPr marL="800100" lvl="2" indent="-342900" fontAlgn="auto">
              <a:spcBef>
                <a:spcPts val="0"/>
              </a:spcBef>
              <a:spcAft>
                <a:spcPts val="0"/>
              </a:spcAft>
              <a:buFontTx/>
              <a:buChar char="-"/>
              <a:defRPr/>
            </a:pPr>
            <a:r>
              <a:rPr lang="en-US" dirty="0">
                <a:latin typeface="Arial" panose="020B0604020202020204" pitchFamily="34" charset="0"/>
                <a:cs typeface="Arial" panose="020B0604020202020204" pitchFamily="34" charset="0"/>
              </a:rPr>
              <a:t>GC to Sub</a:t>
            </a:r>
          </a:p>
          <a:p>
            <a:pPr marL="800100" lvl="2" indent="-342900" fontAlgn="auto">
              <a:spcBef>
                <a:spcPts val="0"/>
              </a:spcBef>
              <a:spcAft>
                <a:spcPts val="0"/>
              </a:spcAft>
              <a:buFontTx/>
              <a:buChar char="-"/>
              <a:defRPr/>
            </a:pPr>
            <a:r>
              <a:rPr lang="en-US" dirty="0">
                <a:latin typeface="Arial" panose="020B0604020202020204" pitchFamily="34" charset="0"/>
                <a:cs typeface="Arial" panose="020B0604020202020204" pitchFamily="34" charset="0"/>
              </a:rPr>
              <a:t>Sub to Sub-Sub</a:t>
            </a:r>
          </a:p>
          <a:p>
            <a:pPr marL="457200" lvl="2" fontAlgn="auto">
              <a:spcBef>
                <a:spcPts val="0"/>
              </a:spcBef>
              <a:spcAft>
                <a:spcPts val="0"/>
              </a:spcAft>
              <a:defRPr/>
            </a:pPr>
            <a:endParaRPr lang="en-US" dirty="0">
              <a:latin typeface="Arial" panose="020B0604020202020204" pitchFamily="34" charset="0"/>
              <a:cs typeface="Arial" panose="020B0604020202020204" pitchFamily="34" charset="0"/>
            </a:endParaRPr>
          </a:p>
          <a:p>
            <a:pPr marL="342900" lvl="1" indent="-342900" fontAlgn="auto">
              <a:spcBef>
                <a:spcPts val="0"/>
              </a:spcBef>
              <a:spcAft>
                <a:spcPts val="0"/>
              </a:spcAft>
              <a:buFontTx/>
              <a:buChar char="-"/>
              <a:defRPr/>
            </a:pPr>
            <a:r>
              <a:rPr lang="en-US" dirty="0">
                <a:latin typeface="Arial" panose="020B0604020202020204" pitchFamily="34" charset="0"/>
                <a:cs typeface="Arial" panose="020B0604020202020204" pitchFamily="34" charset="0"/>
              </a:rPr>
              <a:t>Contract provision that requires one party to provide </a:t>
            </a:r>
            <a:r>
              <a:rPr lang="en-US" u="sng" dirty="0">
                <a:latin typeface="Arial" panose="020B0604020202020204" pitchFamily="34" charset="0"/>
                <a:cs typeface="Arial" panose="020B0604020202020204" pitchFamily="34" charset="0"/>
              </a:rPr>
              <a:t>insurance coverage </a:t>
            </a:r>
            <a:r>
              <a:rPr lang="en-US" dirty="0">
                <a:latin typeface="Arial" panose="020B0604020202020204" pitchFamily="34" charset="0"/>
                <a:cs typeface="Arial" panose="020B0604020202020204" pitchFamily="34" charset="0"/>
              </a:rPr>
              <a:t>to the other</a:t>
            </a:r>
          </a:p>
          <a:p>
            <a:pPr marL="0" lvl="1" fontAlgn="auto">
              <a:spcBef>
                <a:spcPts val="0"/>
              </a:spcBef>
              <a:spcAft>
                <a:spcPts val="0"/>
              </a:spcAft>
              <a:defRPr/>
            </a:pPr>
            <a:endParaRPr lang="en-US" dirty="0">
              <a:latin typeface="Arial" panose="020B0604020202020204" pitchFamily="34" charset="0"/>
              <a:cs typeface="Arial" panose="020B0604020202020204" pitchFamily="34" charset="0"/>
            </a:endParaRPr>
          </a:p>
          <a:p>
            <a:pPr marL="342900" lvl="1" indent="-342900" fontAlgn="auto">
              <a:spcBef>
                <a:spcPts val="0"/>
              </a:spcBef>
              <a:spcAft>
                <a:spcPts val="0"/>
              </a:spcAft>
              <a:buFontTx/>
              <a:buChar char="-"/>
              <a:defRPr/>
            </a:pPr>
            <a:r>
              <a:rPr lang="en-US" dirty="0">
                <a:latin typeface="Arial" panose="020B0604020202020204" pitchFamily="34" charset="0"/>
                <a:cs typeface="Arial" panose="020B0604020202020204" pitchFamily="34" charset="0"/>
              </a:rPr>
              <a:t>Owner shifts liability to GC’s </a:t>
            </a:r>
            <a:r>
              <a:rPr lang="en-US" dirty="0" err="1">
                <a:latin typeface="Arial" panose="020B0604020202020204" pitchFamily="34" charset="0"/>
                <a:cs typeface="Arial" panose="020B0604020202020204" pitchFamily="34" charset="0"/>
              </a:rPr>
              <a:t>CGL</a:t>
            </a:r>
            <a:r>
              <a:rPr lang="en-US" dirty="0">
                <a:latin typeface="Arial" panose="020B0604020202020204" pitchFamily="34" charset="0"/>
                <a:cs typeface="Arial" panose="020B0604020202020204" pitchFamily="34" charset="0"/>
              </a:rPr>
              <a:t> policy</a:t>
            </a:r>
          </a:p>
          <a:p>
            <a:pPr marL="342900" lvl="1" indent="-342900" fontAlgn="auto">
              <a:spcBef>
                <a:spcPts val="0"/>
              </a:spcBef>
              <a:spcAft>
                <a:spcPts val="0"/>
              </a:spcAft>
              <a:buFontTx/>
              <a:buChar char="-"/>
              <a:defRPr/>
            </a:pPr>
            <a:r>
              <a:rPr lang="en-US" dirty="0">
                <a:latin typeface="Arial" panose="020B0604020202020204" pitchFamily="34" charset="0"/>
                <a:cs typeface="Arial" panose="020B0604020202020204" pitchFamily="34" charset="0"/>
              </a:rPr>
              <a:t>GC shifts liability to Sub’s </a:t>
            </a:r>
            <a:r>
              <a:rPr lang="en-US" dirty="0" err="1">
                <a:latin typeface="Arial" panose="020B0604020202020204" pitchFamily="34" charset="0"/>
                <a:cs typeface="Arial" panose="020B0604020202020204" pitchFamily="34" charset="0"/>
              </a:rPr>
              <a:t>CGL</a:t>
            </a:r>
            <a:r>
              <a:rPr lang="en-US" dirty="0">
                <a:latin typeface="Arial" panose="020B0604020202020204" pitchFamily="34" charset="0"/>
                <a:cs typeface="Arial" panose="020B0604020202020204" pitchFamily="34" charset="0"/>
              </a:rPr>
              <a:t> policy</a:t>
            </a:r>
          </a:p>
          <a:p>
            <a:pPr marL="0" lvl="1" fontAlgn="auto">
              <a:spcBef>
                <a:spcPts val="0"/>
              </a:spcBef>
              <a:spcAft>
                <a:spcPts val="0"/>
              </a:spcAft>
              <a:defRPr/>
            </a:pPr>
            <a:endParaRPr lang="en-US" dirty="0">
              <a:latin typeface="Arial" panose="020B0604020202020204" pitchFamily="34" charset="0"/>
              <a:cs typeface="Arial" panose="020B0604020202020204" pitchFamily="34" charset="0"/>
            </a:endParaRPr>
          </a:p>
          <a:p>
            <a:pPr marL="0" lvl="1" fontAlgn="auto">
              <a:spcBef>
                <a:spcPts val="0"/>
              </a:spcBef>
              <a:spcAft>
                <a:spcPts val="0"/>
              </a:spcAft>
              <a:defRPr/>
            </a:pPr>
            <a:endParaRPr lang="en-US" dirty="0">
              <a:latin typeface="Arial" panose="020B0604020202020204" pitchFamily="34" charset="0"/>
              <a:cs typeface="Arial" panose="020B0604020202020204" pitchFamily="34" charset="0"/>
            </a:endParaRPr>
          </a:p>
          <a:p>
            <a:pPr marL="0" lvl="1" fontAlgn="auto">
              <a:spcBef>
                <a:spcPts val="0"/>
              </a:spcBef>
              <a:spcAft>
                <a:spcPts val="0"/>
              </a:spcAft>
              <a:defRPr/>
            </a:pPr>
            <a:endParaRPr lang="en-US" dirty="0">
              <a:latin typeface="Arial" panose="020B0604020202020204" pitchFamily="34" charset="0"/>
              <a:cs typeface="Arial" panose="020B0604020202020204" pitchFamily="34" charset="0"/>
            </a:endParaRPr>
          </a:p>
          <a:p>
            <a:pPr marL="285750" lvl="1" indent="-285750" fontAlgn="auto">
              <a:spcBef>
                <a:spcPts val="0"/>
              </a:spcBef>
              <a:spcAft>
                <a:spcPts val="0"/>
              </a:spcAft>
              <a:buFontTx/>
              <a:buChar char="-"/>
              <a:defRP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4144425"/>
      </p:ext>
    </p:extLst>
  </p:cSld>
  <p:clrMapOvr>
    <a:masterClrMapping/>
  </p:clrMapOvr>
  <p:transition spd="med">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Line 7"/>
          <p:cNvSpPr>
            <a:spLocks noChangeShapeType="1"/>
          </p:cNvSpPr>
          <p:nvPr/>
        </p:nvSpPr>
        <p:spPr bwMode="auto">
          <a:xfrm flipH="1">
            <a:off x="1121846" y="3175961"/>
            <a:ext cx="2739" cy="2107142"/>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51204" name="Rectangle 3"/>
          <p:cNvSpPr>
            <a:spLocks noGrp="1" noChangeArrowheads="1"/>
          </p:cNvSpPr>
          <p:nvPr>
            <p:ph idx="1"/>
          </p:nvPr>
        </p:nvSpPr>
        <p:spPr>
          <a:xfrm>
            <a:off x="127000" y="950383"/>
            <a:ext cx="9144000" cy="5431367"/>
          </a:xfrm>
        </p:spPr>
        <p:txBody>
          <a:bodyPr/>
          <a:lstStyle/>
          <a:p>
            <a:pPr lvl="4" eaLnBrk="1" hangingPunct="1">
              <a:buFont typeface="Wingdings" pitchFamily="2" charset="2"/>
              <a:buNone/>
            </a:pPr>
            <a:r>
              <a:rPr lang="en-US" dirty="0"/>
              <a:t>   </a:t>
            </a:r>
          </a:p>
          <a:p>
            <a:pPr lvl="4" eaLnBrk="1" hangingPunct="1">
              <a:buFont typeface="Wingdings" pitchFamily="2" charset="2"/>
              <a:buNone/>
            </a:pPr>
            <a:endParaRPr lang="en-US" dirty="0"/>
          </a:p>
        </p:txBody>
      </p:sp>
      <p:sp>
        <p:nvSpPr>
          <p:cNvPr id="51202" name="Slide Number Placeholder 5"/>
          <p:cNvSpPr>
            <a:spLocks noGrp="1"/>
          </p:cNvSpPr>
          <p:nvPr>
            <p:ph type="sldNum" sz="quarter" idx="12"/>
          </p:nvPr>
        </p:nvSpPr>
        <p:spPr>
          <a:noFill/>
        </p:spPr>
        <p:txBody>
          <a:bodyPr/>
          <a:lstStyle/>
          <a:p>
            <a:fld id="{379AACC5-0723-4220-A9C0-F73AE3CC1015}" type="slidenum">
              <a:rPr lang="en-US"/>
              <a:pPr/>
              <a:t>22</a:t>
            </a:fld>
            <a:endParaRPr lang="en-US"/>
          </a:p>
        </p:txBody>
      </p:sp>
      <p:sp>
        <p:nvSpPr>
          <p:cNvPr id="51205" name="Rectangle 4"/>
          <p:cNvSpPr>
            <a:spLocks noChangeArrowheads="1"/>
          </p:cNvSpPr>
          <p:nvPr/>
        </p:nvSpPr>
        <p:spPr bwMode="auto">
          <a:xfrm>
            <a:off x="-13445" y="1895430"/>
            <a:ext cx="3200400" cy="1232646"/>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eaLnBrk="1" hangingPunct="1"/>
            <a:r>
              <a:rPr lang="en-US" sz="2000" b="1" dirty="0">
                <a:solidFill>
                  <a:schemeClr val="bg2"/>
                </a:solidFill>
                <a:latin typeface="Garamond" pitchFamily="18" charset="0"/>
                <a:cs typeface="Arial" charset="0"/>
              </a:rPr>
              <a:t>GC</a:t>
            </a:r>
          </a:p>
          <a:p>
            <a:pPr algn="ctr" eaLnBrk="1" hangingPunct="1"/>
            <a:r>
              <a:rPr lang="en-US" sz="1600" b="1" dirty="0">
                <a:solidFill>
                  <a:schemeClr val="bg2"/>
                </a:solidFill>
                <a:latin typeface="Garamond" pitchFamily="18" charset="0"/>
                <a:cs typeface="Arial" charset="0"/>
              </a:rPr>
              <a:t>(</a:t>
            </a:r>
            <a:r>
              <a:rPr lang="en-US" sz="2000" b="1" u="sng" dirty="0">
                <a:solidFill>
                  <a:srgbClr val="FF0000"/>
                </a:solidFill>
                <a:effectLst>
                  <a:outerShdw blurRad="38100" dist="38100" dir="2700000" algn="tl">
                    <a:srgbClr val="000000">
                      <a:alpha val="43137"/>
                    </a:srgbClr>
                  </a:outerShdw>
                </a:effectLst>
                <a:latin typeface="Garamond" pitchFamily="18" charset="0"/>
                <a:cs typeface="Arial" charset="0"/>
              </a:rPr>
              <a:t>ADDITIONAL</a:t>
            </a:r>
            <a:r>
              <a:rPr lang="en-US" sz="2000" b="1" dirty="0">
                <a:solidFill>
                  <a:srgbClr val="FF0000"/>
                </a:solidFill>
                <a:effectLst>
                  <a:outerShdw blurRad="38100" dist="38100" dir="2700000" algn="tl">
                    <a:srgbClr val="000000">
                      <a:alpha val="43137"/>
                    </a:srgbClr>
                  </a:outerShdw>
                </a:effectLst>
                <a:latin typeface="Garamond" pitchFamily="18" charset="0"/>
                <a:cs typeface="Arial" charset="0"/>
              </a:rPr>
              <a:t> INSURED</a:t>
            </a:r>
            <a:r>
              <a:rPr lang="en-US" sz="1600" b="1" dirty="0">
                <a:solidFill>
                  <a:schemeClr val="bg2"/>
                </a:solidFill>
                <a:latin typeface="Garamond" pitchFamily="18" charset="0"/>
                <a:cs typeface="Arial" charset="0"/>
              </a:rPr>
              <a:t>)</a:t>
            </a:r>
          </a:p>
        </p:txBody>
      </p:sp>
      <p:cxnSp>
        <p:nvCxnSpPr>
          <p:cNvPr id="51207" name="AutoShape 6"/>
          <p:cNvCxnSpPr>
            <a:cxnSpLocks noChangeShapeType="1"/>
          </p:cNvCxnSpPr>
          <p:nvPr/>
        </p:nvCxnSpPr>
        <p:spPr bwMode="auto">
          <a:xfrm>
            <a:off x="4762500" y="1447800"/>
            <a:ext cx="0" cy="0"/>
          </a:xfrm>
          <a:prstGeom prst="straightConnector1">
            <a:avLst/>
          </a:prstGeom>
          <a:noFill/>
          <a:ln w="9525">
            <a:solidFill>
              <a:schemeClr val="tx1"/>
            </a:solidFill>
            <a:round/>
            <a:headEnd/>
            <a:tailEnd/>
          </a:ln>
        </p:spPr>
      </p:cxnSp>
      <p:sp>
        <p:nvSpPr>
          <p:cNvPr id="51209" name="Line 8"/>
          <p:cNvSpPr>
            <a:spLocks noChangeShapeType="1"/>
          </p:cNvSpPr>
          <p:nvPr/>
        </p:nvSpPr>
        <p:spPr bwMode="auto">
          <a:xfrm>
            <a:off x="7755353" y="3179609"/>
            <a:ext cx="55147" cy="2063353"/>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51211" name="Rectangle 10"/>
          <p:cNvSpPr>
            <a:spLocks noChangeArrowheads="1"/>
          </p:cNvSpPr>
          <p:nvPr/>
        </p:nvSpPr>
        <p:spPr bwMode="auto">
          <a:xfrm>
            <a:off x="3561976" y="681219"/>
            <a:ext cx="2209800" cy="1663294"/>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pPr algn="ctr" eaLnBrk="1" hangingPunct="1"/>
            <a:r>
              <a:rPr lang="en-US" sz="2000" b="1" dirty="0">
                <a:solidFill>
                  <a:schemeClr val="bg2"/>
                </a:solidFill>
                <a:latin typeface="Garamond" pitchFamily="18" charset="0"/>
                <a:cs typeface="Arial" charset="0"/>
              </a:rPr>
              <a:t>SUBCONTRACT</a:t>
            </a:r>
          </a:p>
          <a:p>
            <a:pPr algn="ctr" eaLnBrk="1" hangingPunct="1"/>
            <a:r>
              <a:rPr lang="en-US" sz="2000" b="1" dirty="0">
                <a:solidFill>
                  <a:schemeClr val="bg2"/>
                </a:solidFill>
                <a:latin typeface="Garamond" pitchFamily="18" charset="0"/>
                <a:cs typeface="Arial" charset="0"/>
              </a:rPr>
              <a:t>Requires </a:t>
            </a:r>
          </a:p>
          <a:p>
            <a:pPr algn="ctr" eaLnBrk="1" hangingPunct="1"/>
            <a:r>
              <a:rPr lang="en-US" sz="2000" b="1" dirty="0">
                <a:solidFill>
                  <a:schemeClr val="bg2"/>
                </a:solidFill>
                <a:latin typeface="Garamond" pitchFamily="18" charset="0"/>
                <a:cs typeface="Arial" charset="0"/>
              </a:rPr>
              <a:t>GC be named as an </a:t>
            </a:r>
          </a:p>
          <a:p>
            <a:pPr algn="ctr" eaLnBrk="1" hangingPunct="1"/>
            <a:r>
              <a:rPr lang="en-US" sz="2000" b="1" dirty="0">
                <a:solidFill>
                  <a:srgbClr val="FF0000"/>
                </a:solidFill>
                <a:latin typeface="Garamond" pitchFamily="18" charset="0"/>
                <a:cs typeface="Arial" charset="0"/>
              </a:rPr>
              <a:t>Additional Insured </a:t>
            </a:r>
          </a:p>
        </p:txBody>
      </p:sp>
      <p:sp>
        <p:nvSpPr>
          <p:cNvPr id="51212" name="Rectangle 11"/>
          <p:cNvSpPr>
            <a:spLocks noChangeArrowheads="1"/>
          </p:cNvSpPr>
          <p:nvPr/>
        </p:nvSpPr>
        <p:spPr bwMode="auto">
          <a:xfrm>
            <a:off x="6477000" y="1917834"/>
            <a:ext cx="2667000" cy="1232646"/>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eaLnBrk="1" hangingPunct="1"/>
            <a:r>
              <a:rPr lang="en-US" sz="2000" b="1" dirty="0">
                <a:solidFill>
                  <a:schemeClr val="bg2"/>
                </a:solidFill>
                <a:latin typeface="Garamond" pitchFamily="18" charset="0"/>
                <a:cs typeface="Arial" charset="0"/>
              </a:rPr>
              <a:t>SUB</a:t>
            </a:r>
          </a:p>
          <a:p>
            <a:pPr algn="ctr" eaLnBrk="1" hangingPunct="1"/>
            <a:r>
              <a:rPr lang="en-US" sz="2000" b="1" dirty="0">
                <a:solidFill>
                  <a:schemeClr val="bg2"/>
                </a:solidFill>
                <a:latin typeface="Garamond" pitchFamily="18" charset="0"/>
                <a:cs typeface="Arial" charset="0"/>
              </a:rPr>
              <a:t>(</a:t>
            </a:r>
            <a:r>
              <a:rPr lang="en-US" sz="2000" b="1" u="sng" dirty="0">
                <a:solidFill>
                  <a:srgbClr val="FF0000"/>
                </a:solidFill>
                <a:latin typeface="Garamond" pitchFamily="18" charset="0"/>
                <a:cs typeface="Arial" charset="0"/>
              </a:rPr>
              <a:t>NAMED</a:t>
            </a:r>
            <a:r>
              <a:rPr lang="en-US" sz="2000" b="1" dirty="0">
                <a:solidFill>
                  <a:srgbClr val="FF0000"/>
                </a:solidFill>
                <a:latin typeface="Garamond" pitchFamily="18" charset="0"/>
                <a:cs typeface="Arial" charset="0"/>
              </a:rPr>
              <a:t> INSURED</a:t>
            </a:r>
            <a:r>
              <a:rPr lang="en-US" sz="2000" b="1" dirty="0">
                <a:solidFill>
                  <a:schemeClr val="bg2"/>
                </a:solidFill>
                <a:latin typeface="Garamond" pitchFamily="18" charset="0"/>
                <a:cs typeface="Arial" charset="0"/>
              </a:rPr>
              <a:t>)</a:t>
            </a:r>
          </a:p>
        </p:txBody>
      </p:sp>
      <p:sp>
        <p:nvSpPr>
          <p:cNvPr id="51213" name="Rectangle 12"/>
          <p:cNvSpPr>
            <a:spLocks noChangeArrowheads="1"/>
          </p:cNvSpPr>
          <p:nvPr/>
        </p:nvSpPr>
        <p:spPr bwMode="auto">
          <a:xfrm>
            <a:off x="127000" y="5250188"/>
            <a:ext cx="2209800" cy="7620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pPr algn="ctr" eaLnBrk="1" hangingPunct="1"/>
            <a:r>
              <a:rPr lang="en-US" sz="2000" b="1" dirty="0">
                <a:solidFill>
                  <a:schemeClr val="bg2"/>
                </a:solidFill>
                <a:latin typeface="Garamond" pitchFamily="18" charset="0"/>
                <a:cs typeface="Arial" charset="0"/>
              </a:rPr>
              <a:t>GC’s </a:t>
            </a:r>
            <a:r>
              <a:rPr lang="en-US" sz="2000" b="1" dirty="0" err="1">
                <a:solidFill>
                  <a:schemeClr val="bg2"/>
                </a:solidFill>
                <a:latin typeface="Garamond" pitchFamily="18" charset="0"/>
                <a:cs typeface="Arial" charset="0"/>
              </a:rPr>
              <a:t>CGL</a:t>
            </a:r>
            <a:r>
              <a:rPr lang="en-US" sz="2000" b="1" dirty="0">
                <a:solidFill>
                  <a:schemeClr val="bg2"/>
                </a:solidFill>
                <a:latin typeface="Garamond" pitchFamily="18" charset="0"/>
                <a:cs typeface="Arial" charset="0"/>
              </a:rPr>
              <a:t> Policy </a:t>
            </a:r>
          </a:p>
        </p:txBody>
      </p:sp>
      <p:sp>
        <p:nvSpPr>
          <p:cNvPr id="15" name="Rectangle 12"/>
          <p:cNvSpPr>
            <a:spLocks noChangeArrowheads="1"/>
          </p:cNvSpPr>
          <p:nvPr/>
        </p:nvSpPr>
        <p:spPr bwMode="auto">
          <a:xfrm>
            <a:off x="6807200" y="5250188"/>
            <a:ext cx="2209800" cy="1131562"/>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eaLnBrk="1" hangingPunct="1"/>
            <a:r>
              <a:rPr lang="en-US" sz="2000" b="1" dirty="0" err="1">
                <a:solidFill>
                  <a:schemeClr val="bg2"/>
                </a:solidFill>
                <a:latin typeface="Garamond" pitchFamily="18" charset="0"/>
                <a:cs typeface="Arial" charset="0"/>
              </a:rPr>
              <a:t>SUB’s</a:t>
            </a:r>
            <a:r>
              <a:rPr lang="en-US" sz="2000" b="1" dirty="0">
                <a:solidFill>
                  <a:schemeClr val="bg2"/>
                </a:solidFill>
                <a:latin typeface="Garamond" pitchFamily="18" charset="0"/>
                <a:cs typeface="Arial" charset="0"/>
              </a:rPr>
              <a:t> </a:t>
            </a:r>
          </a:p>
          <a:p>
            <a:pPr algn="ctr" eaLnBrk="1" hangingPunct="1"/>
            <a:r>
              <a:rPr lang="en-US" sz="2000" b="1" dirty="0" err="1">
                <a:solidFill>
                  <a:schemeClr val="bg2"/>
                </a:solidFill>
                <a:latin typeface="Garamond" pitchFamily="18" charset="0"/>
                <a:cs typeface="Arial" charset="0"/>
              </a:rPr>
              <a:t>CGL</a:t>
            </a:r>
            <a:r>
              <a:rPr lang="en-US" sz="2000" b="1" dirty="0">
                <a:solidFill>
                  <a:schemeClr val="bg2"/>
                </a:solidFill>
                <a:latin typeface="Garamond" pitchFamily="18" charset="0"/>
                <a:cs typeface="Arial" charset="0"/>
              </a:rPr>
              <a:t> Policy</a:t>
            </a:r>
          </a:p>
          <a:p>
            <a:pPr algn="ctr" eaLnBrk="1" hangingPunct="1"/>
            <a:r>
              <a:rPr lang="en-US" sz="2000" b="1" dirty="0">
                <a:solidFill>
                  <a:schemeClr val="bg2"/>
                </a:solidFill>
                <a:latin typeface="Garamond" pitchFamily="18" charset="0"/>
                <a:cs typeface="Arial" charset="0"/>
              </a:rPr>
              <a:t>(</a:t>
            </a:r>
            <a:r>
              <a:rPr lang="en-US" sz="2000" b="1" dirty="0">
                <a:solidFill>
                  <a:srgbClr val="FF0000"/>
                </a:solidFill>
                <a:latin typeface="Garamond" pitchFamily="18" charset="0"/>
                <a:cs typeface="Arial" charset="0"/>
              </a:rPr>
              <a:t>GC’s AI Policy</a:t>
            </a:r>
            <a:r>
              <a:rPr lang="en-US" sz="2000" b="1" dirty="0">
                <a:solidFill>
                  <a:schemeClr val="bg2"/>
                </a:solidFill>
                <a:latin typeface="Garamond" pitchFamily="18" charset="0"/>
                <a:cs typeface="Arial" charset="0"/>
              </a:rPr>
              <a:t>)</a:t>
            </a:r>
          </a:p>
        </p:txBody>
      </p:sp>
      <p:sp>
        <p:nvSpPr>
          <p:cNvPr id="17" name="Line 9"/>
          <p:cNvSpPr>
            <a:spLocks noChangeShapeType="1"/>
          </p:cNvSpPr>
          <p:nvPr/>
        </p:nvSpPr>
        <p:spPr bwMode="auto">
          <a:xfrm flipV="1">
            <a:off x="3186954" y="708985"/>
            <a:ext cx="375021" cy="1208848"/>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endParaRPr lang="en-US"/>
          </a:p>
        </p:txBody>
      </p:sp>
      <p:sp>
        <p:nvSpPr>
          <p:cNvPr id="18" name="Line 9"/>
          <p:cNvSpPr>
            <a:spLocks noChangeShapeType="1"/>
          </p:cNvSpPr>
          <p:nvPr/>
        </p:nvSpPr>
        <p:spPr bwMode="auto">
          <a:xfrm flipH="1" flipV="1">
            <a:off x="5771776" y="701666"/>
            <a:ext cx="705224" cy="1302624"/>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endParaRPr lang="en-US"/>
          </a:p>
        </p:txBody>
      </p:sp>
      <p:cxnSp>
        <p:nvCxnSpPr>
          <p:cNvPr id="3" name="Straight Arrow Connector 2"/>
          <p:cNvCxnSpPr/>
          <p:nvPr/>
        </p:nvCxnSpPr>
        <p:spPr bwMode="auto">
          <a:xfrm>
            <a:off x="3042024" y="3020291"/>
            <a:ext cx="3996085" cy="2412495"/>
          </a:xfrm>
          <a:prstGeom prst="straightConnector1">
            <a:avLst/>
          </a:prstGeom>
          <a:ln w="76200">
            <a:headEnd type="none" w="med" len="med"/>
            <a:tailEnd type="triangle"/>
          </a:ln>
        </p:spPr>
        <p:style>
          <a:lnRef idx="3">
            <a:schemeClr val="accent6"/>
          </a:lnRef>
          <a:fillRef idx="0">
            <a:schemeClr val="accent6"/>
          </a:fillRef>
          <a:effectRef idx="2">
            <a:schemeClr val="accent6"/>
          </a:effectRef>
          <a:fontRef idx="minor">
            <a:schemeClr val="tx1"/>
          </a:fontRef>
        </p:style>
      </p:cxnSp>
      <p:sp>
        <p:nvSpPr>
          <p:cNvPr id="19" name="Title 6"/>
          <p:cNvSpPr txBox="1">
            <a:spLocks/>
          </p:cNvSpPr>
          <p:nvPr/>
        </p:nvSpPr>
        <p:spPr bwMode="auto">
          <a:xfrm>
            <a:off x="0" y="0"/>
            <a:ext cx="9144000" cy="6611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u="sng" kern="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Shifting the Risk: Additional Insured</a:t>
            </a:r>
            <a:endParaRPr lang="en-US" kern="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244518889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3"/>
          <p:cNvSpPr>
            <a:spLocks noGrp="1" noChangeArrowheads="1"/>
          </p:cNvSpPr>
          <p:nvPr>
            <p:ph idx="1"/>
          </p:nvPr>
        </p:nvSpPr>
        <p:spPr>
          <a:xfrm>
            <a:off x="1" y="887506"/>
            <a:ext cx="9144000" cy="5494244"/>
          </a:xfrm>
        </p:spPr>
        <p:txBody>
          <a:bodyPr/>
          <a:lstStyle/>
          <a:p>
            <a:pPr eaLnBrk="1" hangingPunct="1"/>
            <a:r>
              <a:rPr lang="en-US" sz="2800" dirty="0"/>
              <a:t>Shifts the risk to the party undertaking the activities </a:t>
            </a:r>
          </a:p>
          <a:p>
            <a:pPr lvl="1" eaLnBrk="1" hangingPunct="1"/>
            <a:r>
              <a:rPr lang="en-US" sz="2400" dirty="0"/>
              <a:t>GC shifts risk to the Subs</a:t>
            </a:r>
          </a:p>
          <a:p>
            <a:pPr eaLnBrk="1" hangingPunct="1"/>
            <a:r>
              <a:rPr lang="en-US" sz="2800" dirty="0"/>
              <a:t>Reinforces indemnity provision</a:t>
            </a:r>
          </a:p>
          <a:p>
            <a:pPr eaLnBrk="1" hangingPunct="1"/>
            <a:r>
              <a:rPr lang="en-US" sz="2800" dirty="0"/>
              <a:t>Provides AI </a:t>
            </a:r>
            <a:r>
              <a:rPr lang="en-US" sz="2800" b="1" dirty="0"/>
              <a:t>Direct Rights </a:t>
            </a:r>
            <a:r>
              <a:rPr lang="en-US" sz="2800" dirty="0"/>
              <a:t>under the Sub’s/AI policy</a:t>
            </a:r>
          </a:p>
          <a:p>
            <a:pPr eaLnBrk="1" hangingPunct="1"/>
            <a:r>
              <a:rPr lang="en-US" sz="2800" dirty="0"/>
              <a:t>AI has right to Contemporaneous Defense </a:t>
            </a:r>
          </a:p>
          <a:p>
            <a:pPr lvl="1" eaLnBrk="1" hangingPunct="1"/>
            <a:r>
              <a:rPr lang="en-US" sz="2400" dirty="0"/>
              <a:t>Supplementary Payments Provision</a:t>
            </a:r>
          </a:p>
          <a:p>
            <a:pPr lvl="2" eaLnBrk="1" hangingPunct="1">
              <a:lnSpc>
                <a:spcPct val="90000"/>
              </a:lnSpc>
            </a:pPr>
            <a:r>
              <a:rPr lang="en-US" sz="2000" dirty="0">
                <a:solidFill>
                  <a:srgbClr val="FF0000"/>
                </a:solidFill>
              </a:rPr>
              <a:t>These payments do not reduce available policy limits</a:t>
            </a:r>
          </a:p>
          <a:p>
            <a:pPr eaLnBrk="1" hangingPunct="1">
              <a:lnSpc>
                <a:spcPct val="90000"/>
              </a:lnSpc>
            </a:pPr>
            <a:r>
              <a:rPr lang="en-US" sz="2800" dirty="0"/>
              <a:t>Added as AI by Blanket or by Schedule </a:t>
            </a:r>
          </a:p>
          <a:p>
            <a:pPr lvl="1" eaLnBrk="1" hangingPunct="1">
              <a:lnSpc>
                <a:spcPct val="90000"/>
              </a:lnSpc>
            </a:pPr>
            <a:r>
              <a:rPr lang="en-US" sz="2400" dirty="0"/>
              <a:t>Blanket – Any person or entity that the insured [Sub] has agreed or is required by the </a:t>
            </a:r>
            <a:r>
              <a:rPr lang="en-US" sz="2400" dirty="0">
                <a:solidFill>
                  <a:srgbClr val="FF0000"/>
                </a:solidFill>
              </a:rPr>
              <a:t>Subcontract</a:t>
            </a:r>
            <a:r>
              <a:rPr lang="en-US" sz="2400" dirty="0"/>
              <a:t> to add as an AI</a:t>
            </a:r>
          </a:p>
          <a:p>
            <a:pPr lvl="1" eaLnBrk="1" hangingPunct="1">
              <a:lnSpc>
                <a:spcPct val="90000"/>
              </a:lnSpc>
            </a:pPr>
            <a:r>
              <a:rPr lang="en-US" sz="2400" dirty="0"/>
              <a:t>Schedule - Person or Entity is specifically listed as an AI, and could be limited by listed project/job</a:t>
            </a:r>
          </a:p>
          <a:p>
            <a:pPr lvl="1" eaLnBrk="1" hangingPunct="1">
              <a:lnSpc>
                <a:spcPct val="90000"/>
              </a:lnSpc>
            </a:pPr>
            <a:endParaRPr lang="en-US" dirty="0"/>
          </a:p>
          <a:p>
            <a:pPr eaLnBrk="1" hangingPunct="1"/>
            <a:endParaRPr lang="en-US" sz="2600" dirty="0"/>
          </a:p>
          <a:p>
            <a:pPr lvl="1" eaLnBrk="1" hangingPunct="1"/>
            <a:endParaRPr lang="en-US" sz="2600" dirty="0"/>
          </a:p>
        </p:txBody>
      </p:sp>
      <p:sp>
        <p:nvSpPr>
          <p:cNvPr id="53250" name="Slide Number Placeholder 5"/>
          <p:cNvSpPr>
            <a:spLocks noGrp="1"/>
          </p:cNvSpPr>
          <p:nvPr>
            <p:ph type="sldNum" sz="quarter" idx="12"/>
          </p:nvPr>
        </p:nvSpPr>
        <p:spPr>
          <a:noFill/>
        </p:spPr>
        <p:txBody>
          <a:bodyPr/>
          <a:lstStyle/>
          <a:p>
            <a:fld id="{A7A22625-D467-437D-8C06-A507F1FD49E1}" type="slidenum">
              <a:rPr lang="en-US"/>
              <a:pPr/>
              <a:t>23</a:t>
            </a:fld>
            <a:endParaRPr lang="en-US"/>
          </a:p>
        </p:txBody>
      </p:sp>
      <p:sp>
        <p:nvSpPr>
          <p:cNvPr id="5" name="Title 6"/>
          <p:cNvSpPr txBox="1">
            <a:spLocks/>
          </p:cNvSpPr>
          <p:nvPr/>
        </p:nvSpPr>
        <p:spPr bwMode="auto">
          <a:xfrm>
            <a:off x="0" y="0"/>
            <a:ext cx="9144000" cy="6611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u="sng" kern="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Shifting the Risk: Additional Insured</a:t>
            </a:r>
            <a:endParaRPr lang="en-US" kern="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799972125"/>
      </p:ext>
    </p:extLst>
  </p:cSld>
  <p:clrMapOvr>
    <a:masterClrMapping/>
  </p:clrMapOvr>
  <p:transition spd="med">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3"/>
          <p:cNvSpPr>
            <a:spLocks noGrp="1" noChangeArrowheads="1"/>
          </p:cNvSpPr>
          <p:nvPr>
            <p:ph idx="1"/>
          </p:nvPr>
        </p:nvSpPr>
        <p:spPr>
          <a:xfrm>
            <a:off x="9236" y="663388"/>
            <a:ext cx="9144000" cy="5718363"/>
          </a:xfrm>
        </p:spPr>
        <p:txBody>
          <a:bodyPr/>
          <a:lstStyle/>
          <a:p>
            <a:pPr eaLnBrk="1" hangingPunct="1">
              <a:lnSpc>
                <a:spcPct val="110000"/>
              </a:lnSpc>
            </a:pPr>
            <a:r>
              <a:rPr lang="en-US" sz="2800" dirty="0"/>
              <a:t>AI Endorsement in place when damage occurred?</a:t>
            </a:r>
          </a:p>
          <a:p>
            <a:pPr eaLnBrk="1" hangingPunct="1">
              <a:lnSpc>
                <a:spcPct val="110000"/>
              </a:lnSpc>
            </a:pPr>
            <a:r>
              <a:rPr lang="en-US" sz="2800" dirty="0"/>
              <a:t>Priority of Coverage</a:t>
            </a:r>
          </a:p>
          <a:p>
            <a:pPr lvl="1" eaLnBrk="1" hangingPunct="1">
              <a:lnSpc>
                <a:spcPct val="110000"/>
              </a:lnSpc>
            </a:pPr>
            <a:r>
              <a:rPr lang="en-US" sz="2400" dirty="0"/>
              <a:t>AI policy primary or excess to the AI’s own policies? Who pays first?</a:t>
            </a:r>
          </a:p>
          <a:p>
            <a:pPr lvl="1" eaLnBrk="1" hangingPunct="1">
              <a:lnSpc>
                <a:spcPct val="110000"/>
              </a:lnSpc>
            </a:pPr>
            <a:r>
              <a:rPr lang="en-US" sz="2400" dirty="0"/>
              <a:t>Usually primary – means that look to AI policies [Sub’s] first that to your own [GC’s]</a:t>
            </a:r>
          </a:p>
          <a:p>
            <a:pPr eaLnBrk="1" hangingPunct="1">
              <a:lnSpc>
                <a:spcPct val="110000"/>
              </a:lnSpc>
            </a:pPr>
            <a:r>
              <a:rPr lang="en-US" sz="2800" dirty="0"/>
              <a:t>Allocation among multiple AI carriers</a:t>
            </a:r>
          </a:p>
          <a:p>
            <a:pPr lvl="1" eaLnBrk="1" hangingPunct="1">
              <a:lnSpc>
                <a:spcPct val="110000"/>
              </a:lnSpc>
            </a:pPr>
            <a:r>
              <a:rPr lang="en-US" sz="2600" dirty="0"/>
              <a:t>Roofer, Plumber, and Chief Bottle Washer… </a:t>
            </a:r>
          </a:p>
          <a:p>
            <a:pPr lvl="1" eaLnBrk="1" hangingPunct="1">
              <a:lnSpc>
                <a:spcPct val="110000"/>
              </a:lnSpc>
            </a:pPr>
            <a:r>
              <a:rPr lang="en-US" sz="2600" dirty="0"/>
              <a:t>Who pays “what”, “when” and on “what” basis?</a:t>
            </a:r>
          </a:p>
          <a:p>
            <a:pPr eaLnBrk="1" hangingPunct="1">
              <a:lnSpc>
                <a:spcPct val="110000"/>
              </a:lnSpc>
            </a:pPr>
            <a:r>
              <a:rPr lang="en-US" sz="3000" dirty="0"/>
              <a:t>Contribution - for indemnity obligations</a:t>
            </a:r>
          </a:p>
          <a:p>
            <a:pPr lvl="1" eaLnBrk="1" hangingPunct="1">
              <a:lnSpc>
                <a:spcPct val="110000"/>
              </a:lnSpc>
            </a:pPr>
            <a:r>
              <a:rPr lang="en-US" sz="2600" dirty="0"/>
              <a:t>Rights to recovery/off set on the “when” and the “what”</a:t>
            </a:r>
          </a:p>
          <a:p>
            <a:r>
              <a:rPr lang="en-US" sz="2400" dirty="0"/>
              <a:t>Florida: No contribution for defense (carriers at the same level)</a:t>
            </a:r>
          </a:p>
          <a:p>
            <a:pPr lvl="1" eaLnBrk="1" hangingPunct="1">
              <a:lnSpc>
                <a:spcPct val="110000"/>
              </a:lnSpc>
            </a:pPr>
            <a:endParaRPr lang="en-US" sz="2600" dirty="0"/>
          </a:p>
          <a:p>
            <a:pPr lvl="2" eaLnBrk="1" hangingPunct="1">
              <a:lnSpc>
                <a:spcPct val="110000"/>
              </a:lnSpc>
            </a:pPr>
            <a:endParaRPr lang="en-US" sz="2200" dirty="0"/>
          </a:p>
          <a:p>
            <a:pPr lvl="1" eaLnBrk="1" hangingPunct="1"/>
            <a:endParaRPr lang="en-US" sz="2600" dirty="0"/>
          </a:p>
        </p:txBody>
      </p:sp>
      <p:sp>
        <p:nvSpPr>
          <p:cNvPr id="53250" name="Slide Number Placeholder 5"/>
          <p:cNvSpPr>
            <a:spLocks noGrp="1"/>
          </p:cNvSpPr>
          <p:nvPr>
            <p:ph type="sldNum" sz="quarter" idx="12"/>
          </p:nvPr>
        </p:nvSpPr>
        <p:spPr>
          <a:noFill/>
        </p:spPr>
        <p:txBody>
          <a:bodyPr/>
          <a:lstStyle/>
          <a:p>
            <a:fld id="{A7A22625-D467-437D-8C06-A507F1FD49E1}" type="slidenum">
              <a:rPr lang="en-US" b="1"/>
              <a:pPr/>
              <a:t>24</a:t>
            </a:fld>
            <a:endParaRPr lang="en-US" b="1" dirty="0"/>
          </a:p>
        </p:txBody>
      </p:sp>
      <p:sp>
        <p:nvSpPr>
          <p:cNvPr id="6" name="Title 6"/>
          <p:cNvSpPr txBox="1">
            <a:spLocks/>
          </p:cNvSpPr>
          <p:nvPr/>
        </p:nvSpPr>
        <p:spPr bwMode="auto">
          <a:xfrm>
            <a:off x="0" y="0"/>
            <a:ext cx="9144000" cy="66110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chemeClr val="bg1"/>
                </a:solidFill>
                <a:latin typeface="+mj-lt"/>
                <a:ea typeface="+mj-ea"/>
                <a:cs typeface="+mj-cs"/>
              </a:defRPr>
            </a:lvl1pPr>
            <a:lvl2pPr algn="ctr" rtl="0" eaLnBrk="0" fontAlgn="base" hangingPunct="0">
              <a:spcBef>
                <a:spcPct val="0"/>
              </a:spcBef>
              <a:spcAft>
                <a:spcPct val="0"/>
              </a:spcAft>
              <a:defRPr sz="3200" b="1">
                <a:solidFill>
                  <a:schemeClr val="bg1"/>
                </a:solidFill>
                <a:latin typeface="Arial" charset="0"/>
              </a:defRPr>
            </a:lvl2pPr>
            <a:lvl3pPr algn="ctr" rtl="0" eaLnBrk="0" fontAlgn="base" hangingPunct="0">
              <a:spcBef>
                <a:spcPct val="0"/>
              </a:spcBef>
              <a:spcAft>
                <a:spcPct val="0"/>
              </a:spcAft>
              <a:defRPr sz="3200" b="1">
                <a:solidFill>
                  <a:schemeClr val="bg1"/>
                </a:solidFill>
                <a:latin typeface="Arial" charset="0"/>
              </a:defRPr>
            </a:lvl3pPr>
            <a:lvl4pPr algn="ctr" rtl="0" eaLnBrk="0" fontAlgn="base" hangingPunct="0">
              <a:spcBef>
                <a:spcPct val="0"/>
              </a:spcBef>
              <a:spcAft>
                <a:spcPct val="0"/>
              </a:spcAft>
              <a:defRPr sz="3200" b="1">
                <a:solidFill>
                  <a:schemeClr val="bg1"/>
                </a:solidFill>
                <a:latin typeface="Arial" charset="0"/>
              </a:defRPr>
            </a:lvl4pPr>
            <a:lvl5pPr algn="ctr" rtl="0" eaLnBrk="0" fontAlgn="base" hangingPunct="0">
              <a:spcBef>
                <a:spcPct val="0"/>
              </a:spcBef>
              <a:spcAft>
                <a:spcPct val="0"/>
              </a:spcAft>
              <a:defRPr sz="3200" b="1">
                <a:solidFill>
                  <a:schemeClr val="bg1"/>
                </a:solidFill>
                <a:latin typeface="Arial"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a:lstStyle>
          <a:p>
            <a:r>
              <a:rPr lang="en-US" u="sng" kern="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Shifting the Risk: Additional Insured</a:t>
            </a:r>
            <a:endParaRPr lang="en-US" kern="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397205566"/>
      </p:ext>
    </p:extLst>
  </p:cSld>
  <p:clrMapOvr>
    <a:masterClrMapping/>
  </p:clrMapOvr>
  <p:transition spd="med">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8067"/>
          </a:xfrm>
        </p:spPr>
        <p:txBody>
          <a:bodyPr/>
          <a:lstStyle/>
          <a:p>
            <a:r>
              <a:rPr lang="en-US" dirty="0"/>
              <a:t>Standard ISO AI Forms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87491629"/>
              </p:ext>
            </p:extLst>
          </p:nvPr>
        </p:nvGraphicFramePr>
        <p:xfrm>
          <a:off x="0" y="677863"/>
          <a:ext cx="9144000" cy="3020887"/>
        </p:xfrm>
        <a:graphic>
          <a:graphicData uri="http://schemas.openxmlformats.org/drawingml/2006/table">
            <a:tbl>
              <a:tblPr firstRow="1" bandRow="1">
                <a:tableStyleId>{5C22544A-7EE6-4342-B048-85BDC9FD1C3A}</a:tableStyleId>
              </a:tblPr>
              <a:tblGrid>
                <a:gridCol w="1681018">
                  <a:extLst>
                    <a:ext uri="{9D8B030D-6E8A-4147-A177-3AD203B41FA5}">
                      <a16:colId xmlns:a16="http://schemas.microsoft.com/office/drawing/2014/main" val="20000"/>
                    </a:ext>
                  </a:extLst>
                </a:gridCol>
                <a:gridCol w="1366982">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gridCol w="1524000">
                  <a:extLst>
                    <a:ext uri="{9D8B030D-6E8A-4147-A177-3AD203B41FA5}">
                      <a16:colId xmlns:a16="http://schemas.microsoft.com/office/drawing/2014/main" val="20004"/>
                    </a:ext>
                  </a:extLst>
                </a:gridCol>
                <a:gridCol w="1524000">
                  <a:extLst>
                    <a:ext uri="{9D8B030D-6E8A-4147-A177-3AD203B41FA5}">
                      <a16:colId xmlns:a16="http://schemas.microsoft.com/office/drawing/2014/main" val="20005"/>
                    </a:ext>
                  </a:extLst>
                </a:gridCol>
              </a:tblGrid>
              <a:tr h="568231">
                <a:tc>
                  <a:txBody>
                    <a:bodyPr/>
                    <a:lstStyle/>
                    <a:p>
                      <a:endParaRPr lang="en-US" dirty="0"/>
                    </a:p>
                  </a:txBody>
                  <a:tcPr/>
                </a:tc>
                <a:tc>
                  <a:txBody>
                    <a:bodyPr/>
                    <a:lstStyle/>
                    <a:p>
                      <a:r>
                        <a:rPr lang="en-US" dirty="0"/>
                        <a:t>1985</a:t>
                      </a:r>
                    </a:p>
                  </a:txBody>
                  <a:tcPr/>
                </a:tc>
                <a:tc>
                  <a:txBody>
                    <a:bodyPr/>
                    <a:lstStyle/>
                    <a:p>
                      <a:r>
                        <a:rPr lang="en-US" dirty="0"/>
                        <a:t>1993</a:t>
                      </a:r>
                    </a:p>
                  </a:txBody>
                  <a:tcPr/>
                </a:tc>
                <a:tc>
                  <a:txBody>
                    <a:bodyPr/>
                    <a:lstStyle/>
                    <a:p>
                      <a:r>
                        <a:rPr lang="en-US" dirty="0"/>
                        <a:t>2001</a:t>
                      </a:r>
                    </a:p>
                  </a:txBody>
                  <a:tcPr/>
                </a:tc>
                <a:tc>
                  <a:txBody>
                    <a:bodyPr/>
                    <a:lstStyle/>
                    <a:p>
                      <a:r>
                        <a:rPr lang="en-US" dirty="0"/>
                        <a:t>2004</a:t>
                      </a:r>
                    </a:p>
                  </a:txBody>
                  <a:tcPr/>
                </a:tc>
                <a:tc>
                  <a:txBody>
                    <a:bodyPr/>
                    <a:lstStyle/>
                    <a:p>
                      <a:r>
                        <a:rPr lang="en-US" dirty="0">
                          <a:solidFill>
                            <a:srgbClr val="FF0000"/>
                          </a:solidFill>
                        </a:rPr>
                        <a:t>2013</a:t>
                      </a:r>
                    </a:p>
                  </a:txBody>
                  <a:tcPr/>
                </a:tc>
                <a:extLst>
                  <a:ext uri="{0D108BD9-81ED-4DB2-BD59-A6C34878D82A}">
                    <a16:rowId xmlns:a16="http://schemas.microsoft.com/office/drawing/2014/main" val="10000"/>
                  </a:ext>
                </a:extLst>
              </a:tr>
              <a:tr h="1226328">
                <a:tc>
                  <a:txBody>
                    <a:bodyPr/>
                    <a:lstStyle/>
                    <a:p>
                      <a:r>
                        <a:rPr lang="en-US" dirty="0"/>
                        <a:t>On Going/During Operations</a:t>
                      </a:r>
                    </a:p>
                  </a:txBody>
                  <a:tcPr/>
                </a:tc>
                <a:tc>
                  <a:txBody>
                    <a:bodyPr/>
                    <a:lstStyle/>
                    <a:p>
                      <a:r>
                        <a:rPr lang="en-US" sz="1600" dirty="0"/>
                        <a:t>20 10 (11/85)</a:t>
                      </a:r>
                    </a:p>
                  </a:txBody>
                  <a:tcPr/>
                </a:tc>
                <a:tc>
                  <a:txBody>
                    <a:bodyPr/>
                    <a:lstStyle/>
                    <a:p>
                      <a:r>
                        <a:rPr lang="en-US" sz="1600" dirty="0"/>
                        <a:t>20 10 (10/93)</a:t>
                      </a:r>
                    </a:p>
                  </a:txBody>
                  <a:tcPr/>
                </a:tc>
                <a:tc>
                  <a:txBody>
                    <a:bodyPr/>
                    <a:lstStyle/>
                    <a:p>
                      <a:r>
                        <a:rPr lang="en-US" sz="1600" dirty="0"/>
                        <a:t>20 10 (10/01)</a:t>
                      </a:r>
                    </a:p>
                  </a:txBody>
                  <a:tcPr/>
                </a:tc>
                <a:tc>
                  <a:txBody>
                    <a:bodyPr/>
                    <a:lstStyle/>
                    <a:p>
                      <a:r>
                        <a:rPr lang="en-US" sz="1600" dirty="0"/>
                        <a:t>20 10 (07/04)</a:t>
                      </a:r>
                    </a:p>
                    <a:p>
                      <a:r>
                        <a:rPr lang="en-US" sz="1600" dirty="0"/>
                        <a:t>“caused in whole or in part by”</a:t>
                      </a:r>
                    </a:p>
                  </a:txBody>
                  <a:tcPr/>
                </a:tc>
                <a:tc>
                  <a:txBody>
                    <a:bodyPr/>
                    <a:lstStyle/>
                    <a:p>
                      <a:r>
                        <a:rPr lang="en-US" sz="1600" dirty="0">
                          <a:solidFill>
                            <a:srgbClr val="FF0000"/>
                          </a:solidFill>
                        </a:rPr>
                        <a:t>20 10 (04/13)</a:t>
                      </a:r>
                    </a:p>
                  </a:txBody>
                  <a:tcPr/>
                </a:tc>
                <a:extLst>
                  <a:ext uri="{0D108BD9-81ED-4DB2-BD59-A6C34878D82A}">
                    <a16:rowId xmlns:a16="http://schemas.microsoft.com/office/drawing/2014/main" val="10001"/>
                  </a:ext>
                </a:extLst>
              </a:tr>
              <a:tr h="1226328">
                <a:tc>
                  <a:txBody>
                    <a:bodyPr/>
                    <a:lstStyle/>
                    <a:p>
                      <a:r>
                        <a:rPr lang="en-US" dirty="0"/>
                        <a:t>Completed Operations (</a:t>
                      </a:r>
                      <a:r>
                        <a:rPr lang="en-US" dirty="0" err="1"/>
                        <a:t>PCOH</a:t>
                      </a:r>
                      <a:r>
                        <a:rPr lang="en-US" dirty="0"/>
                        <a:t>)</a:t>
                      </a:r>
                    </a:p>
                  </a:txBody>
                  <a:tcPr/>
                </a:tc>
                <a:tc>
                  <a:txBody>
                    <a:bodyPr/>
                    <a:lstStyle/>
                    <a:p>
                      <a:r>
                        <a:rPr lang="en-US" sz="1600" dirty="0"/>
                        <a:t>YES</a:t>
                      </a:r>
                    </a:p>
                  </a:txBody>
                  <a:tcPr/>
                </a:tc>
                <a:tc>
                  <a:txBody>
                    <a:bodyPr/>
                    <a:lstStyle/>
                    <a:p>
                      <a:r>
                        <a:rPr lang="en-US" sz="1600" dirty="0"/>
                        <a:t>NO</a:t>
                      </a:r>
                    </a:p>
                  </a:txBody>
                  <a:tcPr/>
                </a:tc>
                <a:tc>
                  <a:txBody>
                    <a:bodyPr/>
                    <a:lstStyle/>
                    <a:p>
                      <a:r>
                        <a:rPr lang="en-US" sz="1600" dirty="0"/>
                        <a:t>20</a:t>
                      </a:r>
                      <a:r>
                        <a:rPr lang="en-US" sz="1600" baseline="0" dirty="0"/>
                        <a:t> 37 (10/01)</a:t>
                      </a:r>
                      <a:endParaRPr lang="en-US" sz="1600" dirty="0"/>
                    </a:p>
                  </a:txBody>
                  <a:tcPr/>
                </a:tc>
                <a:tc>
                  <a:txBody>
                    <a:bodyPr/>
                    <a:lstStyle/>
                    <a:p>
                      <a:r>
                        <a:rPr lang="en-US" sz="1600" dirty="0"/>
                        <a:t>20 37 (07/04)</a:t>
                      </a:r>
                    </a:p>
                    <a:p>
                      <a:r>
                        <a:rPr lang="en-US" sz="1600" dirty="0"/>
                        <a:t>“caused</a:t>
                      </a:r>
                      <a:r>
                        <a:rPr lang="en-US" sz="1600" baseline="0" dirty="0"/>
                        <a:t> in whole or in part by”</a:t>
                      </a:r>
                      <a:endParaRPr lang="en-US" sz="1600" dirty="0"/>
                    </a:p>
                  </a:txBody>
                  <a:tcPr/>
                </a:tc>
                <a:tc>
                  <a:txBody>
                    <a:bodyPr/>
                    <a:lstStyle/>
                    <a:p>
                      <a:r>
                        <a:rPr lang="en-US" sz="1600" dirty="0">
                          <a:solidFill>
                            <a:srgbClr val="FF0000"/>
                          </a:solidFill>
                        </a:rPr>
                        <a:t>20 37 (04/13)</a:t>
                      </a:r>
                    </a:p>
                  </a:txBody>
                  <a:tcPr/>
                </a:tc>
                <a:extLst>
                  <a:ext uri="{0D108BD9-81ED-4DB2-BD59-A6C34878D82A}">
                    <a16:rowId xmlns:a16="http://schemas.microsoft.com/office/drawing/2014/main" val="10002"/>
                  </a:ext>
                </a:extLst>
              </a:tr>
            </a:tbl>
          </a:graphicData>
        </a:graphic>
      </p:graphicFrame>
      <p:sp>
        <p:nvSpPr>
          <p:cNvPr id="4" name="Slide Number Placeholder 3"/>
          <p:cNvSpPr>
            <a:spLocks noGrp="1"/>
          </p:cNvSpPr>
          <p:nvPr>
            <p:ph type="sldNum" sz="quarter" idx="12"/>
          </p:nvPr>
        </p:nvSpPr>
        <p:spPr/>
        <p:txBody>
          <a:bodyPr/>
          <a:lstStyle/>
          <a:p>
            <a:pPr>
              <a:defRPr/>
            </a:pPr>
            <a:fld id="{9406E106-BDEA-4306-A8FE-1611DA41CFB9}" type="slidenum">
              <a:rPr lang="en-US" smtClean="0"/>
              <a:pPr>
                <a:defRPr/>
              </a:pPr>
              <a:t>25</a:t>
            </a:fld>
            <a:endParaRPr lang="en-US"/>
          </a:p>
        </p:txBody>
      </p:sp>
      <p:sp>
        <p:nvSpPr>
          <p:cNvPr id="6" name="Rectangle 5"/>
          <p:cNvSpPr/>
          <p:nvPr/>
        </p:nvSpPr>
        <p:spPr>
          <a:xfrm>
            <a:off x="166316" y="3919842"/>
            <a:ext cx="8884024" cy="2785378"/>
          </a:xfrm>
          <a:prstGeom prst="rect">
            <a:avLst/>
          </a:prstGeom>
        </p:spPr>
        <p:txBody>
          <a:bodyPr wrap="square">
            <a:spAutoFit/>
          </a:bodyPr>
          <a:lstStyle/>
          <a:p>
            <a:pPr marL="457200" indent="-457200">
              <a:buAutoNum type="arabicParenBoth"/>
            </a:pPr>
            <a:r>
              <a:rPr lang="en-US" dirty="0">
                <a:latin typeface="Arial" panose="020B0604020202020204" pitchFamily="34" charset="0"/>
                <a:cs typeface="Arial" panose="020B0604020202020204" pitchFamily="34" charset="0"/>
              </a:rPr>
              <a:t>CG 20 10 (11/85) or its equivalent</a:t>
            </a:r>
          </a:p>
          <a:p>
            <a:endParaRPr lang="en-US" dirty="0">
              <a:latin typeface="Arial" panose="020B0604020202020204" pitchFamily="34" charset="0"/>
              <a:cs typeface="Arial" panose="020B0604020202020204" pitchFamily="34" charset="0"/>
            </a:endParaRPr>
          </a:p>
          <a:p>
            <a:r>
              <a:rPr lang="en-US" u="sng" dirty="0">
                <a:latin typeface="Arial" panose="020B0604020202020204" pitchFamily="34" charset="0"/>
                <a:cs typeface="Arial" panose="020B0604020202020204" pitchFamily="34" charset="0"/>
              </a:rPr>
              <a:t>OR</a:t>
            </a: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(2) a combination of </a:t>
            </a:r>
          </a:p>
          <a:p>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i</a:t>
            </a:r>
            <a:r>
              <a:rPr lang="en-US" dirty="0">
                <a:latin typeface="Arial" panose="020B0604020202020204" pitchFamily="34" charset="0"/>
                <a:cs typeface="Arial" panose="020B0604020202020204" pitchFamily="34" charset="0"/>
              </a:rPr>
              <a:t>) CG 20 10 (04/13) </a:t>
            </a:r>
            <a:r>
              <a:rPr lang="en-US" u="sng" dirty="0">
                <a:latin typeface="Arial" panose="020B0604020202020204" pitchFamily="34" charset="0"/>
                <a:cs typeface="Arial" panose="020B0604020202020204" pitchFamily="34" charset="0"/>
              </a:rPr>
              <a:t>AND</a:t>
            </a:r>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	ii) CG 20 37 (04/13)</a:t>
            </a:r>
          </a:p>
        </p:txBody>
      </p:sp>
    </p:spTree>
    <p:extLst>
      <p:ext uri="{BB962C8B-B14F-4D97-AF65-F5344CB8AC3E}">
        <p14:creationId xmlns:p14="http://schemas.microsoft.com/office/powerpoint/2010/main" val="2370974292"/>
      </p:ext>
    </p:extLst>
  </p:cSld>
  <p:clrMapOvr>
    <a:masterClrMapping/>
  </p:clrMapOvr>
  <p:transition spd="med">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04398"/>
            <a:ext cx="9051636" cy="4054074"/>
          </a:xfrm>
        </p:spPr>
        <p:txBody>
          <a:bodyPr/>
          <a:lstStyle/>
          <a:p>
            <a:r>
              <a:rPr lang="en-US" sz="2200" b="1" dirty="0">
                <a:latin typeface="Arial" panose="020B0604020202020204" pitchFamily="34" charset="0"/>
                <a:cs typeface="Arial" panose="020B0604020202020204" pitchFamily="34" charset="0"/>
              </a:rPr>
              <a:t>Ongoing / During Operations</a:t>
            </a:r>
          </a:p>
          <a:p>
            <a:pPr lvl="1"/>
            <a:r>
              <a:rPr lang="en-US" sz="2200" dirty="0">
                <a:latin typeface="Arial" panose="020B0604020202020204" pitchFamily="34" charset="0"/>
                <a:cs typeface="Arial" panose="020B0604020202020204" pitchFamily="34" charset="0"/>
              </a:rPr>
              <a:t>NOT defined in Policies</a:t>
            </a:r>
          </a:p>
          <a:p>
            <a:r>
              <a:rPr lang="en-US" sz="2200" b="1" dirty="0" err="1">
                <a:latin typeface="Arial" panose="020B0604020202020204" pitchFamily="34" charset="0"/>
                <a:cs typeface="Arial" panose="020B0604020202020204" pitchFamily="34" charset="0"/>
              </a:rPr>
              <a:t>PCOH</a:t>
            </a:r>
            <a:r>
              <a:rPr lang="en-US" sz="2200" b="1" dirty="0">
                <a:latin typeface="Arial" panose="020B0604020202020204" pitchFamily="34" charset="0"/>
                <a:cs typeface="Arial" panose="020B0604020202020204" pitchFamily="34" charset="0"/>
              </a:rPr>
              <a:t> </a:t>
            </a:r>
            <a:r>
              <a:rPr lang="en-US" sz="1900" b="1" dirty="0">
                <a:latin typeface="Arial" panose="020B0604020202020204" pitchFamily="34" charset="0"/>
                <a:cs typeface="Arial" panose="020B0604020202020204" pitchFamily="34" charset="0"/>
              </a:rPr>
              <a:t>(Products Completed Operations Hazard)</a:t>
            </a:r>
          </a:p>
          <a:p>
            <a:pPr lvl="1"/>
            <a:r>
              <a:rPr lang="en-US" sz="2200" dirty="0">
                <a:latin typeface="Arial" panose="020B0604020202020204" pitchFamily="34" charset="0"/>
                <a:cs typeface="Arial" panose="020B0604020202020204" pitchFamily="34" charset="0"/>
              </a:rPr>
              <a:t>AKA Completed Ops</a:t>
            </a:r>
          </a:p>
          <a:p>
            <a:pPr lvl="1"/>
            <a:r>
              <a:rPr lang="en-US" sz="2200" dirty="0">
                <a:latin typeface="Arial" panose="020B0604020202020204" pitchFamily="34" charset="0"/>
                <a:cs typeface="Arial" panose="020B0604020202020204" pitchFamily="34" charset="0"/>
              </a:rPr>
              <a:t>Defined in Policies</a:t>
            </a:r>
          </a:p>
          <a:p>
            <a:pPr lvl="1"/>
            <a:r>
              <a:rPr lang="en-US" sz="2200" dirty="0">
                <a:latin typeface="Arial" panose="020B0604020202020204" pitchFamily="34" charset="0"/>
                <a:cs typeface="Arial" panose="020B0604020202020204" pitchFamily="34" charset="0"/>
              </a:rPr>
              <a:t>DOES NOT = Substantial Completion</a:t>
            </a:r>
          </a:p>
          <a:p>
            <a:pPr lvl="1"/>
            <a:r>
              <a:rPr lang="en-US" sz="2200" dirty="0">
                <a:latin typeface="Arial" panose="020B0604020202020204" pitchFamily="34" charset="0"/>
                <a:cs typeface="Arial" panose="020B0604020202020204" pitchFamily="34" charset="0"/>
              </a:rPr>
              <a:t>DOES NOT = Certificate of Occupancy</a:t>
            </a:r>
          </a:p>
          <a:p>
            <a:pPr marL="457200" lvl="1" indent="0">
              <a:buNone/>
            </a:pPr>
            <a:endParaRPr lang="en-US" sz="2000" dirty="0">
              <a:latin typeface="Arial" panose="020B0604020202020204" pitchFamily="34" charset="0"/>
              <a:cs typeface="Arial" panose="020B0604020202020204" pitchFamily="34" charset="0"/>
            </a:endParaRPr>
          </a:p>
          <a:p>
            <a:pPr marL="0" indent="0">
              <a:buNone/>
            </a:pPr>
            <a:endParaRPr lang="en-US" sz="1600" b="1" dirty="0"/>
          </a:p>
          <a:p>
            <a:pPr marL="0" indent="0">
              <a:buNone/>
            </a:pPr>
            <a:endParaRPr lang="en-US" sz="1600" b="1" dirty="0"/>
          </a:p>
          <a:p>
            <a:pPr marL="0" indent="0">
              <a:buNone/>
            </a:pPr>
            <a:endParaRPr lang="en-US" sz="1600" b="1" dirty="0"/>
          </a:p>
          <a:p>
            <a:pPr marL="0" indent="0">
              <a:buNone/>
            </a:pPr>
            <a:endParaRPr lang="en-US" sz="1600" b="1" dirty="0"/>
          </a:p>
          <a:p>
            <a:pPr marL="0" indent="0">
              <a:buNone/>
            </a:pPr>
            <a:endParaRPr lang="en-US" sz="1600" dirty="0"/>
          </a:p>
          <a:p>
            <a:pPr marL="0" indent="0">
              <a:buNone/>
            </a:pPr>
            <a:endParaRPr lang="en-US" sz="1600" dirty="0"/>
          </a:p>
        </p:txBody>
      </p:sp>
      <p:sp>
        <p:nvSpPr>
          <p:cNvPr id="4" name="Slide Number Placeholder 3"/>
          <p:cNvSpPr>
            <a:spLocks noGrp="1"/>
          </p:cNvSpPr>
          <p:nvPr>
            <p:ph type="sldNum" sz="quarter" idx="12"/>
          </p:nvPr>
        </p:nvSpPr>
        <p:spPr/>
        <p:txBody>
          <a:bodyPr/>
          <a:lstStyle/>
          <a:p>
            <a:pPr>
              <a:defRPr/>
            </a:pPr>
            <a:fld id="{9406E106-BDEA-4306-A8FE-1611DA41CFB9}" type="slidenum">
              <a:rPr lang="en-US" smtClean="0"/>
              <a:pPr>
                <a:defRPr/>
              </a:pPr>
              <a:t>26</a:t>
            </a:fld>
            <a:endParaRPr lang="en-US" dirty="0"/>
          </a:p>
        </p:txBody>
      </p:sp>
      <p:sp>
        <p:nvSpPr>
          <p:cNvPr id="8" name="Rectangle 7"/>
          <p:cNvSpPr/>
          <p:nvPr/>
        </p:nvSpPr>
        <p:spPr bwMode="auto">
          <a:xfrm>
            <a:off x="1" y="4220471"/>
            <a:ext cx="923636" cy="8774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1/1/17</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Policy Start</a:t>
            </a:r>
          </a:p>
        </p:txBody>
      </p:sp>
      <p:sp>
        <p:nvSpPr>
          <p:cNvPr id="10" name="Rectangle 9"/>
          <p:cNvSpPr/>
          <p:nvPr/>
        </p:nvSpPr>
        <p:spPr bwMode="auto">
          <a:xfrm>
            <a:off x="4620322" y="4220471"/>
            <a:ext cx="1034473" cy="877456"/>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1/1/18</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Policy End</a:t>
            </a:r>
          </a:p>
        </p:txBody>
      </p:sp>
      <p:sp>
        <p:nvSpPr>
          <p:cNvPr id="11" name="Rectangle 10"/>
          <p:cNvSpPr/>
          <p:nvPr/>
        </p:nvSpPr>
        <p:spPr bwMode="auto">
          <a:xfrm>
            <a:off x="1012751" y="4655813"/>
            <a:ext cx="1087752" cy="877456"/>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dirty="0">
                <a:solidFill>
                  <a:schemeClr val="bg1"/>
                </a:solidFill>
                <a:latin typeface="Arial" panose="020B0604020202020204" pitchFamily="34" charset="0"/>
                <a:cs typeface="Arial" panose="020B0604020202020204" pitchFamily="34" charset="0"/>
              </a:rPr>
              <a:t>2/4</a:t>
            </a:r>
            <a:r>
              <a:rPr kumimoji="0" 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/17</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Contract</a:t>
            </a:r>
          </a:p>
        </p:txBody>
      </p:sp>
      <p:sp>
        <p:nvSpPr>
          <p:cNvPr id="12" name="Rectangle 11"/>
          <p:cNvSpPr/>
          <p:nvPr/>
        </p:nvSpPr>
        <p:spPr bwMode="auto">
          <a:xfrm>
            <a:off x="3421735" y="4659199"/>
            <a:ext cx="1034473" cy="877456"/>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dirty="0">
                <a:solidFill>
                  <a:schemeClr val="bg1"/>
                </a:solidFill>
                <a:latin typeface="Arial" panose="020B0604020202020204" pitchFamily="34" charset="0"/>
                <a:cs typeface="Arial" panose="020B0604020202020204" pitchFamily="34" charset="0"/>
              </a:rPr>
              <a:t>12/1/17</a:t>
            </a:r>
          </a:p>
          <a:p>
            <a:pPr marL="0" marR="0" indent="0" algn="ctr" defTabSz="914400" rtl="0" eaLnBrk="0" fontAlgn="base" latinLnBrk="0" hangingPunct="0">
              <a:lnSpc>
                <a:spcPct val="100000"/>
              </a:lnSpc>
              <a:spcBef>
                <a:spcPct val="0"/>
              </a:spcBef>
              <a:spcAft>
                <a:spcPct val="0"/>
              </a:spcAft>
              <a:buClrTx/>
              <a:buSzTx/>
              <a:buFontTx/>
              <a:buNone/>
              <a:tabLst/>
            </a:pPr>
            <a:r>
              <a:rPr lang="en-US" sz="1800" dirty="0" err="1">
                <a:solidFill>
                  <a:schemeClr val="bg1"/>
                </a:solidFill>
                <a:latin typeface="Arial" panose="020B0604020202020204" pitchFamily="34" charset="0"/>
                <a:cs typeface="Arial" panose="020B0604020202020204" pitchFamily="34" charset="0"/>
              </a:rPr>
              <a:t>PCOH</a:t>
            </a:r>
            <a:r>
              <a:rPr lang="en-US" sz="1800" dirty="0">
                <a:solidFill>
                  <a:schemeClr val="bg1"/>
                </a:solidFill>
                <a:latin typeface="Arial" panose="020B0604020202020204" pitchFamily="34" charset="0"/>
                <a:cs typeface="Arial" panose="020B0604020202020204" pitchFamily="34" charset="0"/>
              </a:rPr>
              <a:t> Start</a:t>
            </a:r>
            <a:endParaRPr kumimoji="0" 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p:txBody>
      </p:sp>
      <p:sp>
        <p:nvSpPr>
          <p:cNvPr id="13" name="Rectangle 12"/>
          <p:cNvSpPr/>
          <p:nvPr/>
        </p:nvSpPr>
        <p:spPr bwMode="auto">
          <a:xfrm>
            <a:off x="6212570" y="4345412"/>
            <a:ext cx="1034473" cy="1173018"/>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Final CO issued</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800" i="0" u="none" strike="noStrike" normalizeH="0" baseline="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3/15/18</a:t>
            </a:r>
          </a:p>
        </p:txBody>
      </p:sp>
      <p:sp>
        <p:nvSpPr>
          <p:cNvPr id="14" name="Rectangle 13"/>
          <p:cNvSpPr/>
          <p:nvPr/>
        </p:nvSpPr>
        <p:spPr>
          <a:xfrm>
            <a:off x="2775325" y="0"/>
            <a:ext cx="3278718" cy="477054"/>
          </a:xfrm>
          <a:prstGeom prst="rect">
            <a:avLst/>
          </a:prstGeom>
        </p:spPr>
        <p:txBody>
          <a:bodyPr wrap="none">
            <a:spAutoFit/>
          </a:bodyPr>
          <a:lstStyle/>
          <a:p>
            <a:r>
              <a:rPr lang="en-US" b="1">
                <a:latin typeface="Arial" panose="020B0604020202020204" pitchFamily="34" charset="0"/>
                <a:cs typeface="Arial" panose="020B0604020202020204" pitchFamily="34" charset="0"/>
              </a:rPr>
              <a:t>During Ops v. PCOH</a:t>
            </a:r>
            <a:endParaRPr lang="en-US" b="1" dirty="0">
              <a:latin typeface="Arial" panose="020B0604020202020204" pitchFamily="34" charset="0"/>
              <a:cs typeface="Arial" panose="020B0604020202020204" pitchFamily="34" charset="0"/>
            </a:endParaRPr>
          </a:p>
        </p:txBody>
      </p:sp>
      <p:pic>
        <p:nvPicPr>
          <p:cNvPr id="16" name="Picture 15"/>
          <p:cNvPicPr>
            <a:picLocks noChangeAspect="1"/>
          </p:cNvPicPr>
          <p:nvPr/>
        </p:nvPicPr>
        <p:blipFill>
          <a:blip r:embed="rId3"/>
          <a:stretch>
            <a:fillRect/>
          </a:stretch>
        </p:blipFill>
        <p:spPr>
          <a:xfrm>
            <a:off x="6212570" y="304944"/>
            <a:ext cx="2931430" cy="4026910"/>
          </a:xfrm>
          <a:prstGeom prst="rect">
            <a:avLst/>
          </a:prstGeom>
        </p:spPr>
      </p:pic>
      <p:sp>
        <p:nvSpPr>
          <p:cNvPr id="17" name="Rectangle 16"/>
          <p:cNvSpPr/>
          <p:nvPr/>
        </p:nvSpPr>
        <p:spPr bwMode="auto">
          <a:xfrm>
            <a:off x="0" y="5863999"/>
            <a:ext cx="9144000" cy="200197"/>
          </a:xfrm>
          <a:prstGeom prst="rect">
            <a:avLst/>
          </a:prstGeom>
          <a:ln>
            <a:headEnd type="none" w="med" len="med"/>
            <a:tailEnd type="none" w="med" len="med"/>
          </a:ln>
        </p:spPr>
        <p:style>
          <a:lnRef idx="3">
            <a:schemeClr val="lt1"/>
          </a:lnRef>
          <a:fillRef idx="1">
            <a:schemeClr val="dk1"/>
          </a:fillRef>
          <a:effectRef idx="1">
            <a:schemeClr val="dk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a:ln>
                <a:noFill/>
              </a:ln>
              <a:solidFill>
                <a:schemeClr val="bg1"/>
              </a:solidFill>
              <a:effectLst/>
              <a:latin typeface="Times" pitchFamily="18" charset="0"/>
            </a:endParaRPr>
          </a:p>
        </p:txBody>
      </p:sp>
      <p:cxnSp>
        <p:nvCxnSpPr>
          <p:cNvPr id="19" name="Straight Arrow Connector 18"/>
          <p:cNvCxnSpPr/>
          <p:nvPr/>
        </p:nvCxnSpPr>
        <p:spPr bwMode="auto">
          <a:xfrm>
            <a:off x="142367" y="5113818"/>
            <a:ext cx="0" cy="750181"/>
          </a:xfrm>
          <a:prstGeom prst="straightConnector1">
            <a:avLst/>
          </a:prstGeom>
          <a:ln>
            <a:headEnd type="none" w="med" len="med"/>
            <a:tailEnd type="triangle"/>
          </a:ln>
        </p:spPr>
        <p:style>
          <a:lnRef idx="3">
            <a:schemeClr val="accent5"/>
          </a:lnRef>
          <a:fillRef idx="0">
            <a:schemeClr val="accent5"/>
          </a:fillRef>
          <a:effectRef idx="2">
            <a:schemeClr val="accent5"/>
          </a:effectRef>
          <a:fontRef idx="minor">
            <a:schemeClr val="tx1"/>
          </a:fontRef>
        </p:style>
      </p:cxnSp>
      <p:cxnSp>
        <p:nvCxnSpPr>
          <p:cNvPr id="20" name="Straight Arrow Connector 19"/>
          <p:cNvCxnSpPr/>
          <p:nvPr/>
        </p:nvCxnSpPr>
        <p:spPr bwMode="auto">
          <a:xfrm>
            <a:off x="5137558" y="5113817"/>
            <a:ext cx="0" cy="750181"/>
          </a:xfrm>
          <a:prstGeom prst="straightConnector1">
            <a:avLst/>
          </a:prstGeom>
          <a:ln>
            <a:headEnd type="none" w="med" len="med"/>
            <a:tailEnd type="triangle"/>
          </a:ln>
        </p:spPr>
        <p:style>
          <a:lnRef idx="3">
            <a:schemeClr val="accent5"/>
          </a:lnRef>
          <a:fillRef idx="0">
            <a:schemeClr val="accent5"/>
          </a:fillRef>
          <a:effectRef idx="2">
            <a:schemeClr val="accent5"/>
          </a:effectRef>
          <a:fontRef idx="minor">
            <a:schemeClr val="tx1"/>
          </a:fontRef>
        </p:style>
      </p:cxnSp>
      <p:cxnSp>
        <p:nvCxnSpPr>
          <p:cNvPr id="21" name="Straight Arrow Connector 20"/>
          <p:cNvCxnSpPr/>
          <p:nvPr/>
        </p:nvCxnSpPr>
        <p:spPr bwMode="auto">
          <a:xfrm>
            <a:off x="1395583" y="5534962"/>
            <a:ext cx="6087" cy="325651"/>
          </a:xfrm>
          <a:prstGeom prst="straightConnector1">
            <a:avLst/>
          </a:prstGeom>
          <a:ln>
            <a:headEnd type="none" w="med" len="med"/>
            <a:tailEnd type="triangle"/>
          </a:ln>
        </p:spPr>
        <p:style>
          <a:lnRef idx="3">
            <a:schemeClr val="accent6"/>
          </a:lnRef>
          <a:fillRef idx="0">
            <a:schemeClr val="accent6"/>
          </a:fillRef>
          <a:effectRef idx="2">
            <a:schemeClr val="accent6"/>
          </a:effectRef>
          <a:fontRef idx="minor">
            <a:schemeClr val="tx1"/>
          </a:fontRef>
        </p:style>
      </p:cxnSp>
      <p:cxnSp>
        <p:nvCxnSpPr>
          <p:cNvPr id="26" name="Straight Arrow Connector 25"/>
          <p:cNvCxnSpPr/>
          <p:nvPr/>
        </p:nvCxnSpPr>
        <p:spPr bwMode="auto">
          <a:xfrm>
            <a:off x="3907269" y="5566143"/>
            <a:ext cx="4957" cy="327343"/>
          </a:xfrm>
          <a:prstGeom prst="straightConnector1">
            <a:avLst/>
          </a:prstGeom>
          <a:ln>
            <a:headEnd type="none" w="med" len="med"/>
            <a:tailEnd type="triangle"/>
          </a:ln>
        </p:spPr>
        <p:style>
          <a:lnRef idx="3">
            <a:schemeClr val="accent4"/>
          </a:lnRef>
          <a:fillRef idx="0">
            <a:schemeClr val="accent4"/>
          </a:fillRef>
          <a:effectRef idx="2">
            <a:schemeClr val="accent4"/>
          </a:effectRef>
          <a:fontRef idx="minor">
            <a:schemeClr val="tx1"/>
          </a:fontRef>
        </p:style>
      </p:cxnSp>
      <p:cxnSp>
        <p:nvCxnSpPr>
          <p:cNvPr id="27" name="Straight Arrow Connector 26"/>
          <p:cNvCxnSpPr/>
          <p:nvPr/>
        </p:nvCxnSpPr>
        <p:spPr bwMode="auto">
          <a:xfrm>
            <a:off x="6701839" y="5501294"/>
            <a:ext cx="129" cy="364748"/>
          </a:xfrm>
          <a:prstGeom prst="straightConnector1">
            <a:avLst/>
          </a:prstGeom>
          <a:ln>
            <a:headEnd type="none" w="med" len="med"/>
            <a:tailEnd type="triangle"/>
          </a:ln>
        </p:spPr>
        <p:style>
          <a:lnRef idx="3">
            <a:schemeClr val="dk1"/>
          </a:lnRef>
          <a:fillRef idx="0">
            <a:schemeClr val="dk1"/>
          </a:fillRef>
          <a:effectRef idx="2">
            <a:schemeClr val="dk1"/>
          </a:effectRef>
          <a:fontRef idx="minor">
            <a:schemeClr val="tx1"/>
          </a:fontRef>
        </p:style>
      </p:cxnSp>
      <p:sp>
        <p:nvSpPr>
          <p:cNvPr id="30" name="Rectangle 29"/>
          <p:cNvSpPr/>
          <p:nvPr/>
        </p:nvSpPr>
        <p:spPr bwMode="auto">
          <a:xfrm>
            <a:off x="1528444" y="6103453"/>
            <a:ext cx="2378825" cy="327344"/>
          </a:xfrm>
          <a:prstGeom prst="rect">
            <a:avLst/>
          </a:prstGeom>
          <a:ln>
            <a:headEnd type="none" w="med" len="med"/>
            <a:tailEnd type="none" w="med" len="med"/>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During Operations</a:t>
            </a:r>
          </a:p>
        </p:txBody>
      </p:sp>
      <p:sp>
        <p:nvSpPr>
          <p:cNvPr id="33" name="Rectangle 32"/>
          <p:cNvSpPr/>
          <p:nvPr/>
        </p:nvSpPr>
        <p:spPr bwMode="auto">
          <a:xfrm>
            <a:off x="3906382" y="6106427"/>
            <a:ext cx="5237617" cy="324370"/>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err="1">
                <a:ln>
                  <a:noFill/>
                </a:ln>
                <a:solidFill>
                  <a:schemeClr val="bg1"/>
                </a:solidFill>
                <a:effectLst/>
                <a:latin typeface="Arial" panose="020B0604020202020204" pitchFamily="34" charset="0"/>
                <a:cs typeface="Arial" panose="020B0604020202020204" pitchFamily="34" charset="0"/>
              </a:rPr>
              <a:t>PCOH</a:t>
            </a:r>
            <a:r>
              <a:rPr kumimoji="0" lang="en-US" sz="16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a:t>
            </a:r>
            <a:r>
              <a:rPr kumimoji="0" lang="en-US" sz="1600" b="0" i="0" u="none" strike="noStrike" cap="none" normalizeH="0" baseline="0" dirty="0">
                <a:ln>
                  <a:noFill/>
                </a:ln>
                <a:solidFill>
                  <a:schemeClr val="bg1"/>
                </a:solidFill>
                <a:effectLst/>
                <a:latin typeface="Arial" panose="020B0604020202020204" pitchFamily="34" charset="0"/>
                <a:cs typeface="Arial" panose="020B0604020202020204" pitchFamily="34" charset="0"/>
                <a:sym typeface="Wingdings" panose="05000000000000000000" pitchFamily="2" charset="2"/>
              </a:rPr>
              <a:t></a:t>
            </a:r>
            <a:r>
              <a:rPr kumimoji="0" lang="en-US" sz="16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a:t>
            </a:r>
          </a:p>
        </p:txBody>
      </p:sp>
      <p:sp>
        <p:nvSpPr>
          <p:cNvPr id="34" name="Rectangle 33"/>
          <p:cNvSpPr/>
          <p:nvPr/>
        </p:nvSpPr>
        <p:spPr bwMode="auto">
          <a:xfrm>
            <a:off x="142367" y="6476984"/>
            <a:ext cx="4995191" cy="353284"/>
          </a:xfrm>
          <a:prstGeom prst="rect">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Policy Period</a:t>
            </a:r>
          </a:p>
        </p:txBody>
      </p:sp>
      <p:sp>
        <p:nvSpPr>
          <p:cNvPr id="41" name="32-Point Star 40"/>
          <p:cNvSpPr/>
          <p:nvPr/>
        </p:nvSpPr>
        <p:spPr bwMode="auto">
          <a:xfrm>
            <a:off x="304815" y="-4617"/>
            <a:ext cx="8456584" cy="6862617"/>
          </a:xfrm>
          <a:prstGeom prst="star32">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8000" i="0" u="none" strike="noStrike" normalizeH="0" baseline="0" dirty="0">
                <a:ln w="0"/>
                <a:solidFill>
                  <a:schemeClr val="tx1"/>
                </a:solidFill>
                <a:effectLst>
                  <a:outerShdw blurRad="38100" dist="19050" dir="2700000" algn="tl" rotWithShape="0">
                    <a:schemeClr val="dk1">
                      <a:alpha val="40000"/>
                    </a:schemeClr>
                  </a:outerShdw>
                </a:effectLst>
                <a:latin typeface="Showcard Gothic" panose="04020904020102020604" pitchFamily="82" charset="0"/>
              </a:rPr>
              <a:t>Tip #3</a:t>
            </a:r>
          </a:p>
        </p:txBody>
      </p:sp>
    </p:spTree>
    <p:extLst>
      <p:ext uri="{BB962C8B-B14F-4D97-AF65-F5344CB8AC3E}">
        <p14:creationId xmlns:p14="http://schemas.microsoft.com/office/powerpoint/2010/main" val="153506653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xit" presetSubtype="0" fill="hold" grpId="0" nodeType="clickEffect">
                                  <p:stCondLst>
                                    <p:cond delay="0"/>
                                  </p:stCondLst>
                                  <p:childTnLst>
                                    <p:animEffect transition="out" filter="fade">
                                      <p:cBhvr>
                                        <p:cTn id="6" dur="2000"/>
                                        <p:tgtEl>
                                          <p:spTgt spid="41"/>
                                        </p:tgtEl>
                                      </p:cBhvr>
                                    </p:animEffect>
                                    <p:anim calcmode="lin" valueType="num">
                                      <p:cBhvr>
                                        <p:cTn id="7" dur="2000"/>
                                        <p:tgtEl>
                                          <p:spTgt spid="41"/>
                                        </p:tgtEl>
                                        <p:attrNameLst>
                                          <p:attrName>style.rotation</p:attrName>
                                        </p:attrNameLst>
                                      </p:cBhvr>
                                      <p:tavLst>
                                        <p:tav tm="0">
                                          <p:val>
                                            <p:fltVal val="0"/>
                                          </p:val>
                                        </p:tav>
                                        <p:tav tm="100000">
                                          <p:val>
                                            <p:fltVal val="720"/>
                                          </p:val>
                                        </p:tav>
                                      </p:tavLst>
                                    </p:anim>
                                    <p:anim calcmode="lin" valueType="num">
                                      <p:cBhvr>
                                        <p:cTn id="8" dur="2000"/>
                                        <p:tgtEl>
                                          <p:spTgt spid="41"/>
                                        </p:tgtEl>
                                        <p:attrNameLst>
                                          <p:attrName>ppt_h</p:attrName>
                                        </p:attrNameLst>
                                      </p:cBhvr>
                                      <p:tavLst>
                                        <p:tav tm="0">
                                          <p:val>
                                            <p:strVal val="ppt_h"/>
                                          </p:val>
                                        </p:tav>
                                        <p:tav tm="100000">
                                          <p:val>
                                            <p:fltVal val="0"/>
                                          </p:val>
                                        </p:tav>
                                      </p:tavLst>
                                    </p:anim>
                                    <p:anim calcmode="lin" valueType="num">
                                      <p:cBhvr>
                                        <p:cTn id="9" dur="2000"/>
                                        <p:tgtEl>
                                          <p:spTgt spid="41"/>
                                        </p:tgtEl>
                                        <p:attrNameLst>
                                          <p:attrName>ppt_w</p:attrName>
                                        </p:attrNameLst>
                                      </p:cBhvr>
                                      <p:tavLst>
                                        <p:tav tm="0">
                                          <p:val>
                                            <p:strVal val="ppt_w"/>
                                          </p:val>
                                        </p:tav>
                                        <p:tav tm="100000">
                                          <p:val>
                                            <p:fltVal val="0"/>
                                          </p:val>
                                        </p:tav>
                                      </p:tavLst>
                                    </p:anim>
                                    <p:set>
                                      <p:cBhvr>
                                        <p:cTn id="10" dur="1" fill="hold">
                                          <p:stCondLst>
                                            <p:cond delay="1999"/>
                                          </p:stCondLst>
                                        </p:cTn>
                                        <p:tgtEl>
                                          <p:spTgt spid="4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up)">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arn(outVertical)">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35"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000"/>
                                        <p:tgtEl>
                                          <p:spTgt spid="8"/>
                                        </p:tgtEl>
                                      </p:cBhvr>
                                    </p:animEffect>
                                    <p:anim calcmode="lin" valueType="num">
                                      <p:cBhvr>
                                        <p:cTn id="26" dur="2000" fill="hold"/>
                                        <p:tgtEl>
                                          <p:spTgt spid="8"/>
                                        </p:tgtEl>
                                        <p:attrNameLst>
                                          <p:attrName>style.rotation</p:attrName>
                                        </p:attrNameLst>
                                      </p:cBhvr>
                                      <p:tavLst>
                                        <p:tav tm="0">
                                          <p:val>
                                            <p:fltVal val="720"/>
                                          </p:val>
                                        </p:tav>
                                        <p:tav tm="100000">
                                          <p:val>
                                            <p:fltVal val="0"/>
                                          </p:val>
                                        </p:tav>
                                      </p:tavLst>
                                    </p:anim>
                                    <p:anim calcmode="lin" valueType="num">
                                      <p:cBhvr>
                                        <p:cTn id="27" dur="2000" fill="hold"/>
                                        <p:tgtEl>
                                          <p:spTgt spid="8"/>
                                        </p:tgtEl>
                                        <p:attrNameLst>
                                          <p:attrName>ppt_h</p:attrName>
                                        </p:attrNameLst>
                                      </p:cBhvr>
                                      <p:tavLst>
                                        <p:tav tm="0">
                                          <p:val>
                                            <p:fltVal val="0"/>
                                          </p:val>
                                        </p:tav>
                                        <p:tav tm="100000">
                                          <p:val>
                                            <p:strVal val="#ppt_h"/>
                                          </p:val>
                                        </p:tav>
                                      </p:tavLst>
                                    </p:anim>
                                    <p:anim calcmode="lin" valueType="num">
                                      <p:cBhvr>
                                        <p:cTn id="28" dur="2000" fill="hold"/>
                                        <p:tgtEl>
                                          <p:spTgt spid="8"/>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2000"/>
                                        <p:tgtEl>
                                          <p:spTgt spid="19"/>
                                        </p:tgtEl>
                                      </p:cBhvr>
                                    </p:animEffect>
                                    <p:anim calcmode="lin" valueType="num">
                                      <p:cBhvr>
                                        <p:cTn id="32" dur="2000" fill="hold"/>
                                        <p:tgtEl>
                                          <p:spTgt spid="19"/>
                                        </p:tgtEl>
                                        <p:attrNameLst>
                                          <p:attrName>style.rotation</p:attrName>
                                        </p:attrNameLst>
                                      </p:cBhvr>
                                      <p:tavLst>
                                        <p:tav tm="0">
                                          <p:val>
                                            <p:fltVal val="720"/>
                                          </p:val>
                                        </p:tav>
                                        <p:tav tm="100000">
                                          <p:val>
                                            <p:fltVal val="0"/>
                                          </p:val>
                                        </p:tav>
                                      </p:tavLst>
                                    </p:anim>
                                    <p:anim calcmode="lin" valueType="num">
                                      <p:cBhvr>
                                        <p:cTn id="33" dur="2000" fill="hold"/>
                                        <p:tgtEl>
                                          <p:spTgt spid="19"/>
                                        </p:tgtEl>
                                        <p:attrNameLst>
                                          <p:attrName>ppt_h</p:attrName>
                                        </p:attrNameLst>
                                      </p:cBhvr>
                                      <p:tavLst>
                                        <p:tav tm="0">
                                          <p:val>
                                            <p:fltVal val="0"/>
                                          </p:val>
                                        </p:tav>
                                        <p:tav tm="100000">
                                          <p:val>
                                            <p:strVal val="#ppt_h"/>
                                          </p:val>
                                        </p:tav>
                                      </p:tavLst>
                                    </p:anim>
                                    <p:anim calcmode="lin" valueType="num">
                                      <p:cBhvr>
                                        <p:cTn id="34" dur="2000" fill="hold"/>
                                        <p:tgtEl>
                                          <p:spTgt spid="19"/>
                                        </p:tgtEl>
                                        <p:attrNameLst>
                                          <p:attrName>ppt_w</p:attrName>
                                        </p:attrNameLst>
                                      </p:cBhvr>
                                      <p:tavLst>
                                        <p:tav tm="0">
                                          <p:val>
                                            <p:fltVal val="0"/>
                                          </p:val>
                                        </p:tav>
                                        <p:tav tm="100000">
                                          <p:val>
                                            <p:strVal val="#ppt_w"/>
                                          </p:val>
                                        </p:tav>
                                      </p:tavLst>
                                    </p:anim>
                                  </p:childTnLst>
                                </p:cTn>
                              </p:par>
                            </p:childTnLst>
                          </p:cTn>
                        </p:par>
                      </p:childTnLst>
                    </p:cTn>
                  </p:par>
                  <p:par>
                    <p:cTn id="35" fill="hold">
                      <p:stCondLst>
                        <p:cond delay="indefinite"/>
                      </p:stCondLst>
                      <p:childTnLst>
                        <p:par>
                          <p:cTn id="36" fill="hold">
                            <p:stCondLst>
                              <p:cond delay="0"/>
                            </p:stCondLst>
                            <p:childTnLst>
                              <p:par>
                                <p:cTn id="37" presetID="35"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2000"/>
                                        <p:tgtEl>
                                          <p:spTgt spid="10"/>
                                        </p:tgtEl>
                                      </p:cBhvr>
                                    </p:animEffect>
                                    <p:anim calcmode="lin" valueType="num">
                                      <p:cBhvr>
                                        <p:cTn id="40" dur="2000" fill="hold"/>
                                        <p:tgtEl>
                                          <p:spTgt spid="10"/>
                                        </p:tgtEl>
                                        <p:attrNameLst>
                                          <p:attrName>style.rotation</p:attrName>
                                        </p:attrNameLst>
                                      </p:cBhvr>
                                      <p:tavLst>
                                        <p:tav tm="0">
                                          <p:val>
                                            <p:fltVal val="720"/>
                                          </p:val>
                                        </p:tav>
                                        <p:tav tm="100000">
                                          <p:val>
                                            <p:fltVal val="0"/>
                                          </p:val>
                                        </p:tav>
                                      </p:tavLst>
                                    </p:anim>
                                    <p:anim calcmode="lin" valueType="num">
                                      <p:cBhvr>
                                        <p:cTn id="41" dur="2000" fill="hold"/>
                                        <p:tgtEl>
                                          <p:spTgt spid="10"/>
                                        </p:tgtEl>
                                        <p:attrNameLst>
                                          <p:attrName>ppt_h</p:attrName>
                                        </p:attrNameLst>
                                      </p:cBhvr>
                                      <p:tavLst>
                                        <p:tav tm="0">
                                          <p:val>
                                            <p:fltVal val="0"/>
                                          </p:val>
                                        </p:tav>
                                        <p:tav tm="100000">
                                          <p:val>
                                            <p:strVal val="#ppt_h"/>
                                          </p:val>
                                        </p:tav>
                                      </p:tavLst>
                                    </p:anim>
                                    <p:anim calcmode="lin" valueType="num">
                                      <p:cBhvr>
                                        <p:cTn id="42" dur="2000" fill="hold"/>
                                        <p:tgtEl>
                                          <p:spTgt spid="10"/>
                                        </p:tgtEl>
                                        <p:attrNameLst>
                                          <p:attrName>ppt_w</p:attrName>
                                        </p:attrNameLst>
                                      </p:cBhvr>
                                      <p:tavLst>
                                        <p:tav tm="0">
                                          <p:val>
                                            <p:fltVal val="0"/>
                                          </p:val>
                                        </p:tav>
                                        <p:tav tm="100000">
                                          <p:val>
                                            <p:strVal val="#ppt_w"/>
                                          </p:val>
                                        </p:tav>
                                      </p:tavLst>
                                    </p:anim>
                                  </p:childTnLst>
                                </p:cTn>
                              </p:par>
                              <p:par>
                                <p:cTn id="43" presetID="35"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2000"/>
                                        <p:tgtEl>
                                          <p:spTgt spid="20"/>
                                        </p:tgtEl>
                                      </p:cBhvr>
                                    </p:animEffect>
                                    <p:anim calcmode="lin" valueType="num">
                                      <p:cBhvr>
                                        <p:cTn id="46" dur="2000" fill="hold"/>
                                        <p:tgtEl>
                                          <p:spTgt spid="20"/>
                                        </p:tgtEl>
                                        <p:attrNameLst>
                                          <p:attrName>style.rotation</p:attrName>
                                        </p:attrNameLst>
                                      </p:cBhvr>
                                      <p:tavLst>
                                        <p:tav tm="0">
                                          <p:val>
                                            <p:fltVal val="720"/>
                                          </p:val>
                                        </p:tav>
                                        <p:tav tm="100000">
                                          <p:val>
                                            <p:fltVal val="0"/>
                                          </p:val>
                                        </p:tav>
                                      </p:tavLst>
                                    </p:anim>
                                    <p:anim calcmode="lin" valueType="num">
                                      <p:cBhvr>
                                        <p:cTn id="47" dur="2000" fill="hold"/>
                                        <p:tgtEl>
                                          <p:spTgt spid="20"/>
                                        </p:tgtEl>
                                        <p:attrNameLst>
                                          <p:attrName>ppt_h</p:attrName>
                                        </p:attrNameLst>
                                      </p:cBhvr>
                                      <p:tavLst>
                                        <p:tav tm="0">
                                          <p:val>
                                            <p:fltVal val="0"/>
                                          </p:val>
                                        </p:tav>
                                        <p:tav tm="100000">
                                          <p:val>
                                            <p:strVal val="#ppt_h"/>
                                          </p:val>
                                        </p:tav>
                                      </p:tavLst>
                                    </p:anim>
                                    <p:anim calcmode="lin" valueType="num">
                                      <p:cBhvr>
                                        <p:cTn id="48" dur="2000" fill="hold"/>
                                        <p:tgtEl>
                                          <p:spTgt spid="20"/>
                                        </p:tgtEl>
                                        <p:attrNameLst>
                                          <p:attrName>ppt_w</p:attrName>
                                        </p:attrNameLst>
                                      </p:cBhvr>
                                      <p:tavLst>
                                        <p:tav tm="0">
                                          <p:val>
                                            <p:fltVal val="0"/>
                                          </p:val>
                                        </p:tav>
                                        <p:tav tm="100000">
                                          <p:val>
                                            <p:strVal val="#ppt_w"/>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additive="base">
                                        <p:cTn id="53" dur="500" fill="hold"/>
                                        <p:tgtEl>
                                          <p:spTgt spid="34"/>
                                        </p:tgtEl>
                                        <p:attrNameLst>
                                          <p:attrName>ppt_x</p:attrName>
                                        </p:attrNameLst>
                                      </p:cBhvr>
                                      <p:tavLst>
                                        <p:tav tm="0">
                                          <p:val>
                                            <p:strVal val="#ppt_x"/>
                                          </p:val>
                                        </p:tav>
                                        <p:tav tm="100000">
                                          <p:val>
                                            <p:strVal val="#ppt_x"/>
                                          </p:val>
                                        </p:tav>
                                      </p:tavLst>
                                    </p:anim>
                                    <p:anim calcmode="lin" valueType="num">
                                      <p:cBhvr additive="base">
                                        <p:cTn id="5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barn(inVertical)">
                                      <p:cBhvr>
                                        <p:cTn id="59" dur="500"/>
                                        <p:tgtEl>
                                          <p:spTgt spid="11"/>
                                        </p:tgtEl>
                                      </p:cBhvr>
                                    </p:animEffect>
                                  </p:childTnLst>
                                </p:cTn>
                              </p:par>
                              <p:par>
                                <p:cTn id="60" presetID="16" presetClass="entr" presetSubtype="21"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barn(inVertical)">
                                      <p:cBhvr>
                                        <p:cTn id="62" dur="500"/>
                                        <p:tgtEl>
                                          <p:spTgt spid="21"/>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Effect transition="in" filter="fade">
                                      <p:cBhvr>
                                        <p:cTn id="69" dur="500"/>
                                        <p:tgtEl>
                                          <p:spTgt spid="12"/>
                                        </p:tgtEl>
                                      </p:cBhvr>
                                    </p:animEffect>
                                  </p:childTnLst>
                                </p:cTn>
                              </p:par>
                              <p:par>
                                <p:cTn id="70" presetID="53" presetClass="entr" presetSubtype="16" fill="hold"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p:cTn id="72" dur="500" fill="hold"/>
                                        <p:tgtEl>
                                          <p:spTgt spid="26"/>
                                        </p:tgtEl>
                                        <p:attrNameLst>
                                          <p:attrName>ppt_w</p:attrName>
                                        </p:attrNameLst>
                                      </p:cBhvr>
                                      <p:tavLst>
                                        <p:tav tm="0">
                                          <p:val>
                                            <p:fltVal val="0"/>
                                          </p:val>
                                        </p:tav>
                                        <p:tav tm="100000">
                                          <p:val>
                                            <p:strVal val="#ppt_w"/>
                                          </p:val>
                                        </p:tav>
                                      </p:tavLst>
                                    </p:anim>
                                    <p:anim calcmode="lin" valueType="num">
                                      <p:cBhvr>
                                        <p:cTn id="73" dur="500" fill="hold"/>
                                        <p:tgtEl>
                                          <p:spTgt spid="26"/>
                                        </p:tgtEl>
                                        <p:attrNameLst>
                                          <p:attrName>ppt_h</p:attrName>
                                        </p:attrNameLst>
                                      </p:cBhvr>
                                      <p:tavLst>
                                        <p:tav tm="0">
                                          <p:val>
                                            <p:fltVal val="0"/>
                                          </p:val>
                                        </p:tav>
                                        <p:tav tm="100000">
                                          <p:val>
                                            <p:strVal val="#ppt_h"/>
                                          </p:val>
                                        </p:tav>
                                      </p:tavLst>
                                    </p:anim>
                                    <p:animEffect transition="in" filter="fade">
                                      <p:cBhvr>
                                        <p:cTn id="74" dur="500"/>
                                        <p:tgtEl>
                                          <p:spTgt spid="26"/>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37" fill="hold" grpId="0" nodeType="click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barn(outVertical)">
                                      <p:cBhvr>
                                        <p:cTn id="79" dur="500"/>
                                        <p:tgtEl>
                                          <p:spTgt spid="30"/>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37" fill="hold" grpId="0" nodeType="click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barn(outVertical)">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26" presetClass="entr" presetSubtype="0" fill="hold" grpId="0" nodeType="clickEffect">
                                  <p:stCondLst>
                                    <p:cond delay="0"/>
                                  </p:stCondLst>
                                  <p:childTnLst>
                                    <p:set>
                                      <p:cBhvr>
                                        <p:cTn id="88" dur="1" fill="hold">
                                          <p:stCondLst>
                                            <p:cond delay="0"/>
                                          </p:stCondLst>
                                        </p:cTn>
                                        <p:tgtEl>
                                          <p:spTgt spid="13"/>
                                        </p:tgtEl>
                                        <p:attrNameLst>
                                          <p:attrName>style.visibility</p:attrName>
                                        </p:attrNameLst>
                                      </p:cBhvr>
                                      <p:to>
                                        <p:strVal val="visible"/>
                                      </p:to>
                                    </p:set>
                                    <p:animEffect transition="in" filter="wipe(down)">
                                      <p:cBhvr>
                                        <p:cTn id="89" dur="580">
                                          <p:stCondLst>
                                            <p:cond delay="0"/>
                                          </p:stCondLst>
                                        </p:cTn>
                                        <p:tgtEl>
                                          <p:spTgt spid="13"/>
                                        </p:tgtEl>
                                      </p:cBhvr>
                                    </p:animEffect>
                                    <p:anim calcmode="lin" valueType="num">
                                      <p:cBhvr>
                                        <p:cTn id="90"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95" dur="26">
                                          <p:stCondLst>
                                            <p:cond delay="650"/>
                                          </p:stCondLst>
                                        </p:cTn>
                                        <p:tgtEl>
                                          <p:spTgt spid="13"/>
                                        </p:tgtEl>
                                      </p:cBhvr>
                                      <p:to x="100000" y="60000"/>
                                    </p:animScale>
                                    <p:animScale>
                                      <p:cBhvr>
                                        <p:cTn id="96" dur="166" decel="50000">
                                          <p:stCondLst>
                                            <p:cond delay="676"/>
                                          </p:stCondLst>
                                        </p:cTn>
                                        <p:tgtEl>
                                          <p:spTgt spid="13"/>
                                        </p:tgtEl>
                                      </p:cBhvr>
                                      <p:to x="100000" y="100000"/>
                                    </p:animScale>
                                    <p:animScale>
                                      <p:cBhvr>
                                        <p:cTn id="97" dur="26">
                                          <p:stCondLst>
                                            <p:cond delay="1312"/>
                                          </p:stCondLst>
                                        </p:cTn>
                                        <p:tgtEl>
                                          <p:spTgt spid="13"/>
                                        </p:tgtEl>
                                      </p:cBhvr>
                                      <p:to x="100000" y="80000"/>
                                    </p:animScale>
                                    <p:animScale>
                                      <p:cBhvr>
                                        <p:cTn id="98" dur="166" decel="50000">
                                          <p:stCondLst>
                                            <p:cond delay="1338"/>
                                          </p:stCondLst>
                                        </p:cTn>
                                        <p:tgtEl>
                                          <p:spTgt spid="13"/>
                                        </p:tgtEl>
                                      </p:cBhvr>
                                      <p:to x="100000" y="100000"/>
                                    </p:animScale>
                                    <p:animScale>
                                      <p:cBhvr>
                                        <p:cTn id="99" dur="26">
                                          <p:stCondLst>
                                            <p:cond delay="1642"/>
                                          </p:stCondLst>
                                        </p:cTn>
                                        <p:tgtEl>
                                          <p:spTgt spid="13"/>
                                        </p:tgtEl>
                                      </p:cBhvr>
                                      <p:to x="100000" y="90000"/>
                                    </p:animScale>
                                    <p:animScale>
                                      <p:cBhvr>
                                        <p:cTn id="100" dur="166" decel="50000">
                                          <p:stCondLst>
                                            <p:cond delay="1668"/>
                                          </p:stCondLst>
                                        </p:cTn>
                                        <p:tgtEl>
                                          <p:spTgt spid="13"/>
                                        </p:tgtEl>
                                      </p:cBhvr>
                                      <p:to x="100000" y="100000"/>
                                    </p:animScale>
                                    <p:animScale>
                                      <p:cBhvr>
                                        <p:cTn id="101" dur="26">
                                          <p:stCondLst>
                                            <p:cond delay="1808"/>
                                          </p:stCondLst>
                                        </p:cTn>
                                        <p:tgtEl>
                                          <p:spTgt spid="13"/>
                                        </p:tgtEl>
                                      </p:cBhvr>
                                      <p:to x="100000" y="95000"/>
                                    </p:animScale>
                                    <p:animScale>
                                      <p:cBhvr>
                                        <p:cTn id="102" dur="166" decel="50000">
                                          <p:stCondLst>
                                            <p:cond delay="1834"/>
                                          </p:stCondLst>
                                        </p:cTn>
                                        <p:tgtEl>
                                          <p:spTgt spid="13"/>
                                        </p:tgtEl>
                                      </p:cBhvr>
                                      <p:to x="100000" y="100000"/>
                                    </p:animScale>
                                  </p:childTnLst>
                                </p:cTn>
                              </p:par>
                              <p:par>
                                <p:cTn id="103" presetID="26" presetClass="entr" presetSubtype="0" fill="hold"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wipe(down)">
                                      <p:cBhvr>
                                        <p:cTn id="105" dur="580">
                                          <p:stCondLst>
                                            <p:cond delay="0"/>
                                          </p:stCondLst>
                                        </p:cTn>
                                        <p:tgtEl>
                                          <p:spTgt spid="27"/>
                                        </p:tgtEl>
                                      </p:cBhvr>
                                    </p:animEffect>
                                    <p:anim calcmode="lin" valueType="num">
                                      <p:cBhvr>
                                        <p:cTn id="106"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111" dur="26">
                                          <p:stCondLst>
                                            <p:cond delay="650"/>
                                          </p:stCondLst>
                                        </p:cTn>
                                        <p:tgtEl>
                                          <p:spTgt spid="27"/>
                                        </p:tgtEl>
                                      </p:cBhvr>
                                      <p:to x="100000" y="60000"/>
                                    </p:animScale>
                                    <p:animScale>
                                      <p:cBhvr>
                                        <p:cTn id="112" dur="166" decel="50000">
                                          <p:stCondLst>
                                            <p:cond delay="676"/>
                                          </p:stCondLst>
                                        </p:cTn>
                                        <p:tgtEl>
                                          <p:spTgt spid="27"/>
                                        </p:tgtEl>
                                      </p:cBhvr>
                                      <p:to x="100000" y="100000"/>
                                    </p:animScale>
                                    <p:animScale>
                                      <p:cBhvr>
                                        <p:cTn id="113" dur="26">
                                          <p:stCondLst>
                                            <p:cond delay="1312"/>
                                          </p:stCondLst>
                                        </p:cTn>
                                        <p:tgtEl>
                                          <p:spTgt spid="27"/>
                                        </p:tgtEl>
                                      </p:cBhvr>
                                      <p:to x="100000" y="80000"/>
                                    </p:animScale>
                                    <p:animScale>
                                      <p:cBhvr>
                                        <p:cTn id="114" dur="166" decel="50000">
                                          <p:stCondLst>
                                            <p:cond delay="1338"/>
                                          </p:stCondLst>
                                        </p:cTn>
                                        <p:tgtEl>
                                          <p:spTgt spid="27"/>
                                        </p:tgtEl>
                                      </p:cBhvr>
                                      <p:to x="100000" y="100000"/>
                                    </p:animScale>
                                    <p:animScale>
                                      <p:cBhvr>
                                        <p:cTn id="115" dur="26">
                                          <p:stCondLst>
                                            <p:cond delay="1642"/>
                                          </p:stCondLst>
                                        </p:cTn>
                                        <p:tgtEl>
                                          <p:spTgt spid="27"/>
                                        </p:tgtEl>
                                      </p:cBhvr>
                                      <p:to x="100000" y="90000"/>
                                    </p:animScale>
                                    <p:animScale>
                                      <p:cBhvr>
                                        <p:cTn id="116" dur="166" decel="50000">
                                          <p:stCondLst>
                                            <p:cond delay="1668"/>
                                          </p:stCondLst>
                                        </p:cTn>
                                        <p:tgtEl>
                                          <p:spTgt spid="27"/>
                                        </p:tgtEl>
                                      </p:cBhvr>
                                      <p:to x="100000" y="100000"/>
                                    </p:animScale>
                                    <p:animScale>
                                      <p:cBhvr>
                                        <p:cTn id="117" dur="26">
                                          <p:stCondLst>
                                            <p:cond delay="1808"/>
                                          </p:stCondLst>
                                        </p:cTn>
                                        <p:tgtEl>
                                          <p:spTgt spid="27"/>
                                        </p:tgtEl>
                                      </p:cBhvr>
                                      <p:to x="100000" y="95000"/>
                                    </p:animScale>
                                    <p:animScale>
                                      <p:cBhvr>
                                        <p:cTn id="118" dur="166" decel="50000">
                                          <p:stCondLst>
                                            <p:cond delay="1834"/>
                                          </p:stCondLst>
                                        </p:cTn>
                                        <p:tgtEl>
                                          <p:spTgt spid="2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animBg="1"/>
      <p:bldP spid="17" grpId="0" animBg="1"/>
      <p:bldP spid="30" grpId="0" animBg="1"/>
      <p:bldP spid="33" grpId="0" animBg="1"/>
      <p:bldP spid="34" grpId="0" animBg="1"/>
      <p:bldP spid="4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3"/>
          <p:cNvSpPr>
            <a:spLocks noGrp="1" noChangeArrowheads="1"/>
          </p:cNvSpPr>
          <p:nvPr>
            <p:ph idx="1"/>
          </p:nvPr>
        </p:nvSpPr>
        <p:spPr>
          <a:xfrm>
            <a:off x="0" y="582707"/>
            <a:ext cx="9144000" cy="5210175"/>
          </a:xfrm>
        </p:spPr>
        <p:txBody>
          <a:bodyPr/>
          <a:lstStyle/>
          <a:p>
            <a:pPr marL="0" indent="0" algn="ctr">
              <a:buNone/>
            </a:pPr>
            <a:r>
              <a:rPr lang="en-US" sz="2400" dirty="0"/>
              <a:t>4/2013 ISO AI forms = heightened emphasis on contract language</a:t>
            </a:r>
          </a:p>
          <a:p>
            <a:pPr marL="0" indent="0" algn="ctr">
              <a:buNone/>
            </a:pPr>
            <a:endParaRPr lang="en-US" sz="2400" dirty="0"/>
          </a:p>
          <a:p>
            <a:pPr lvl="1" eaLnBrk="1" hangingPunct="1">
              <a:lnSpc>
                <a:spcPct val="110000"/>
              </a:lnSpc>
            </a:pPr>
            <a:endParaRPr lang="en-US" sz="2600" dirty="0"/>
          </a:p>
          <a:p>
            <a:pPr lvl="1" eaLnBrk="1" hangingPunct="1"/>
            <a:endParaRPr lang="en-US" sz="2600" dirty="0"/>
          </a:p>
        </p:txBody>
      </p:sp>
      <p:sp>
        <p:nvSpPr>
          <p:cNvPr id="53250" name="Slide Number Placeholder 5"/>
          <p:cNvSpPr>
            <a:spLocks noGrp="1"/>
          </p:cNvSpPr>
          <p:nvPr>
            <p:ph type="sldNum" sz="quarter" idx="12"/>
          </p:nvPr>
        </p:nvSpPr>
        <p:spPr>
          <a:noFill/>
        </p:spPr>
        <p:txBody>
          <a:bodyPr/>
          <a:lstStyle/>
          <a:p>
            <a:fld id="{A7A22625-D467-437D-8C06-A507F1FD49E1}" type="slidenum">
              <a:rPr lang="en-US"/>
              <a:pPr/>
              <a:t>27</a:t>
            </a:fld>
            <a:endParaRPr lang="en-US"/>
          </a:p>
        </p:txBody>
      </p:sp>
      <p:sp>
        <p:nvSpPr>
          <p:cNvPr id="53251" name="Rectangle 2"/>
          <p:cNvSpPr>
            <a:spLocks noGrp="1" noChangeArrowheads="1"/>
          </p:cNvSpPr>
          <p:nvPr>
            <p:ph type="title"/>
          </p:nvPr>
        </p:nvSpPr>
        <p:spPr>
          <a:xfrm>
            <a:off x="457200" y="1"/>
            <a:ext cx="8229600" cy="582706"/>
          </a:xfrm>
        </p:spPr>
        <p:txBody>
          <a:bodyPr>
            <a:normAutofit/>
          </a:bodyPr>
          <a:lstStyle/>
          <a:p>
            <a:pPr eaLnBrk="1" hangingPunct="1"/>
            <a:r>
              <a:rPr lang="en-US" u="sng" dirty="0">
                <a:solidFill>
                  <a:schemeClr val="accent3">
                    <a:lumMod val="75000"/>
                  </a:schemeClr>
                </a:solidFill>
              </a:rPr>
              <a:t>Additional Insured Coverage</a:t>
            </a:r>
          </a:p>
        </p:txBody>
      </p:sp>
      <p:graphicFrame>
        <p:nvGraphicFramePr>
          <p:cNvPr id="3" name="Table 2"/>
          <p:cNvGraphicFramePr>
            <a:graphicFrameLocks noGrp="1"/>
          </p:cNvGraphicFramePr>
          <p:nvPr>
            <p:extLst>
              <p:ext uri="{D42A27DB-BD31-4B8C-83A1-F6EECF244321}">
                <p14:modId xmlns:p14="http://schemas.microsoft.com/office/powerpoint/2010/main" val="3292378485"/>
              </p:ext>
            </p:extLst>
          </p:nvPr>
        </p:nvGraphicFramePr>
        <p:xfrm>
          <a:off x="0" y="993587"/>
          <a:ext cx="9144000" cy="5747871"/>
        </p:xfrm>
        <a:graphic>
          <a:graphicData uri="http://schemas.openxmlformats.org/drawingml/2006/table">
            <a:tbl>
              <a:tblPr firstRow="1" bandRow="1">
                <a:tableStyleId>{5C22544A-7EE6-4342-B048-85BDC9FD1C3A}</a:tableStyleId>
              </a:tblPr>
              <a:tblGrid>
                <a:gridCol w="2224463">
                  <a:extLst>
                    <a:ext uri="{9D8B030D-6E8A-4147-A177-3AD203B41FA5}">
                      <a16:colId xmlns:a16="http://schemas.microsoft.com/office/drawing/2014/main" val="20000"/>
                    </a:ext>
                  </a:extLst>
                </a:gridCol>
                <a:gridCol w="6919537">
                  <a:extLst>
                    <a:ext uri="{9D8B030D-6E8A-4147-A177-3AD203B41FA5}">
                      <a16:colId xmlns:a16="http://schemas.microsoft.com/office/drawing/2014/main" val="20001"/>
                    </a:ext>
                  </a:extLst>
                </a:gridCol>
              </a:tblGrid>
              <a:tr h="45426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CG 20 10 (04/13)</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ON GOING OPS</a:t>
                      </a:r>
                    </a:p>
                    <a:p>
                      <a:endParaRPr lang="en-US" sz="1800" dirty="0"/>
                    </a:p>
                  </a:txBody>
                  <a:tcPr/>
                </a:tc>
                <a:tc>
                  <a:txBody>
                    <a:bodyPr/>
                    <a:lstStyle/>
                    <a:p>
                      <a:pPr algn="just"/>
                      <a:r>
                        <a:rPr lang="en-US" sz="1800" u="none" strike="noStrike" kern="1200" baseline="0" dirty="0"/>
                        <a:t>“The insurance afforded to such additional insured only applies </a:t>
                      </a:r>
                      <a:r>
                        <a:rPr lang="en-US" sz="1800" u="sng" strike="noStrike" kern="1200" baseline="0" dirty="0"/>
                        <a:t>to the extent permitted by law</a:t>
                      </a:r>
                      <a:r>
                        <a:rPr lang="en-US" sz="1800" u="none" strike="noStrike" kern="1200" baseline="0" dirty="0"/>
                        <a:t>.”</a:t>
                      </a:r>
                    </a:p>
                    <a:p>
                      <a:pPr algn="just"/>
                      <a:endParaRPr lang="en-US" sz="1800" u="none" strike="noStrike" kern="1200" baseline="0" dirty="0"/>
                    </a:p>
                    <a:p>
                      <a:pPr algn="just"/>
                      <a:r>
                        <a:rPr lang="en-US" sz="1800" u="none" strike="noStrike" kern="1200" baseline="0" dirty="0"/>
                        <a:t>“If </a:t>
                      </a:r>
                      <a:r>
                        <a:rPr lang="en-US" sz="1800" u="sng" strike="noStrike" kern="1200" baseline="0" dirty="0"/>
                        <a:t>coverage</a:t>
                      </a:r>
                      <a:r>
                        <a:rPr lang="en-US" sz="1800" u="none" strike="noStrike" kern="1200" baseline="0" dirty="0"/>
                        <a:t> provided to the additional insured is </a:t>
                      </a:r>
                      <a:r>
                        <a:rPr lang="en-US" sz="1800" i="1" u="sng" strike="noStrike" kern="1200" baseline="0" dirty="0"/>
                        <a:t>required by a contract </a:t>
                      </a:r>
                      <a:r>
                        <a:rPr lang="en-US" sz="1800" u="none" strike="noStrike" kern="1200" baseline="0" dirty="0"/>
                        <a:t>or agreement, the insurance </a:t>
                      </a:r>
                      <a:r>
                        <a:rPr lang="en-US" sz="1800" u="sng" strike="noStrike" kern="1200" baseline="0" dirty="0"/>
                        <a:t>afforded</a:t>
                      </a:r>
                      <a:r>
                        <a:rPr lang="en-US" sz="1800" u="none" strike="noStrike" kern="1200" baseline="0" dirty="0"/>
                        <a:t> to such additional insured </a:t>
                      </a:r>
                      <a:r>
                        <a:rPr lang="en-US" sz="1800" i="0" u="sng" strike="noStrike" kern="1200" baseline="0" dirty="0"/>
                        <a:t>will not be broader than that which you [the insured/Sub] are required by the contract </a:t>
                      </a:r>
                      <a:r>
                        <a:rPr lang="en-US" sz="1800" u="none" strike="noStrike" kern="1200" baseline="0" dirty="0"/>
                        <a:t>or agreement to provide for such additional insured”</a:t>
                      </a:r>
                    </a:p>
                    <a:p>
                      <a:pPr algn="just"/>
                      <a:endParaRPr lang="en-US" sz="1800" u="none" strike="noStrike" kern="1200" baseline="0" dirty="0"/>
                    </a:p>
                    <a:p>
                      <a:pPr algn="just"/>
                      <a:r>
                        <a:rPr lang="en-US" sz="1800" u="none" strike="noStrike" kern="1200" baseline="0" dirty="0"/>
                        <a:t>“If coverage to the additional insured is </a:t>
                      </a:r>
                      <a:r>
                        <a:rPr lang="en-US" sz="1800" i="1" u="sng" strike="noStrike" kern="1200" baseline="0" dirty="0"/>
                        <a:t>required by a contract</a:t>
                      </a:r>
                      <a:r>
                        <a:rPr lang="en-US" sz="1800" u="none" strike="noStrike" kern="1200" baseline="0" dirty="0"/>
                        <a:t> or agreement, the most [the insurer] will pay on behalf of the additional insured </a:t>
                      </a:r>
                      <a:r>
                        <a:rPr lang="en-US" sz="1800" u="sng" strike="noStrike" kern="1200" baseline="0" dirty="0"/>
                        <a:t>is the amount of insurance: 1. required by the contract</a:t>
                      </a:r>
                      <a:r>
                        <a:rPr lang="en-US" sz="1800" u="none" strike="noStrike" kern="1200" baseline="0" dirty="0"/>
                        <a:t> or agreement; </a:t>
                      </a:r>
                      <a:r>
                        <a:rPr lang="en-US" sz="1800" u="sng" strike="noStrike" kern="1200" baseline="0" dirty="0"/>
                        <a:t>or</a:t>
                      </a:r>
                      <a:r>
                        <a:rPr lang="en-US" sz="1800" u="none" strike="noStrike" kern="1200" baseline="0" dirty="0"/>
                        <a:t> 2. </a:t>
                      </a:r>
                      <a:r>
                        <a:rPr lang="en-US" sz="1800" u="sng" strike="noStrike" kern="1200" baseline="0" dirty="0"/>
                        <a:t>available under the applicable Limits </a:t>
                      </a:r>
                      <a:r>
                        <a:rPr lang="en-US" sz="1800" u="none" strike="noStrike" kern="1200" baseline="0" dirty="0"/>
                        <a:t>of Insurance shown in the Declarations; </a:t>
                      </a:r>
                      <a:r>
                        <a:rPr lang="en-US" sz="1800" u="sng" strike="noStrike" kern="1200" baseline="0" dirty="0"/>
                        <a:t>whichever is less</a:t>
                      </a:r>
                      <a:r>
                        <a:rPr lang="en-US" sz="1800" u="none" strike="noStrike" kern="1200" baseline="0" dirty="0"/>
                        <a:t>.”</a:t>
                      </a:r>
                    </a:p>
                    <a:p>
                      <a:pPr algn="just"/>
                      <a:endParaRPr lang="en-US" sz="1800" dirty="0"/>
                    </a:p>
                  </a:txBody>
                  <a:tcPr/>
                </a:tc>
                <a:extLst>
                  <a:ext uri="{0D108BD9-81ED-4DB2-BD59-A6C34878D82A}">
                    <a16:rowId xmlns:a16="http://schemas.microsoft.com/office/drawing/2014/main" val="10000"/>
                  </a:ext>
                </a:extLst>
              </a:tr>
              <a:tr h="120519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CG</a:t>
                      </a:r>
                      <a:r>
                        <a:rPr lang="en-US" sz="1800" baseline="0" dirty="0"/>
                        <a:t> 20 37 (04/13)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800" baseline="0" dirty="0"/>
                        <a:t>COMPLETED OPS</a:t>
                      </a:r>
                      <a:endParaRPr lang="en-US" sz="1800" dirty="0"/>
                    </a:p>
                    <a:p>
                      <a:endParaRPr lang="en-US" sz="1800" dirty="0"/>
                    </a:p>
                  </a:txBody>
                  <a:tcPr/>
                </a:tc>
                <a:tc>
                  <a:txBody>
                    <a:bodyPr/>
                    <a:lstStyle/>
                    <a:p>
                      <a:r>
                        <a:rPr lang="en-US" sz="1800" dirty="0"/>
                        <a:t>  Same</a:t>
                      </a:r>
                      <a:r>
                        <a:rPr lang="en-US" sz="1800" baseline="0" dirty="0"/>
                        <a:t> limitations as CG 20 10 (04/13)</a:t>
                      </a:r>
                      <a:endParaRPr lang="en-US" sz="1800" b="1"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459492824"/>
      </p:ext>
    </p:extLst>
  </p:cSld>
  <p:clrMapOvr>
    <a:masterClrMapping/>
  </p:clrMapOvr>
  <p:transition spd="med">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18067"/>
          </a:xfrm>
        </p:spPr>
        <p:txBody>
          <a:bodyPr/>
          <a:lstStyle/>
          <a:p>
            <a:r>
              <a:rPr lang="en-US" dirty="0"/>
              <a:t>Contract Drafting Tips</a:t>
            </a:r>
          </a:p>
        </p:txBody>
      </p:sp>
      <p:sp>
        <p:nvSpPr>
          <p:cNvPr id="3" name="Content Placeholder 2"/>
          <p:cNvSpPr>
            <a:spLocks noGrp="1"/>
          </p:cNvSpPr>
          <p:nvPr>
            <p:ph idx="1"/>
          </p:nvPr>
        </p:nvSpPr>
        <p:spPr>
          <a:xfrm>
            <a:off x="0" y="484094"/>
            <a:ext cx="9050867" cy="5091737"/>
          </a:xfrm>
        </p:spPr>
        <p:txBody>
          <a:bodyPr/>
          <a:lstStyle/>
          <a:p>
            <a:pPr algn="just"/>
            <a:r>
              <a:rPr lang="en-US" sz="2500" dirty="0"/>
              <a:t>“</a:t>
            </a:r>
            <a:r>
              <a:rPr lang="en-US" sz="2500" dirty="0">
                <a:solidFill>
                  <a:schemeClr val="accent5">
                    <a:lumMod val="75000"/>
                  </a:schemeClr>
                </a:solidFill>
              </a:rPr>
              <a:t>Limits of insurance to the AI shall be the greater of those set forth in the Contract or the full per occurrence limit in the Policy</a:t>
            </a:r>
            <a:r>
              <a:rPr lang="en-US" sz="2500" dirty="0"/>
              <a:t>.”</a:t>
            </a:r>
          </a:p>
          <a:p>
            <a:pPr marL="342900" lvl="1" indent="-342900" algn="just"/>
            <a:r>
              <a:rPr lang="en-US" sz="2500" dirty="0"/>
              <a:t>“</a:t>
            </a:r>
            <a:r>
              <a:rPr lang="en-US" sz="2500" dirty="0">
                <a:solidFill>
                  <a:schemeClr val="accent5">
                    <a:lumMod val="75000"/>
                  </a:schemeClr>
                </a:solidFill>
              </a:rPr>
              <a:t>Coverage for the AI shall be at least as broad as that afforded to the Named Insured</a:t>
            </a:r>
            <a:r>
              <a:rPr lang="en-US" sz="2500" dirty="0"/>
              <a:t>.” </a:t>
            </a:r>
          </a:p>
          <a:p>
            <a:pPr marL="742950" lvl="2" indent="-342900" algn="just"/>
            <a:r>
              <a:rPr lang="en-US" sz="2100" dirty="0"/>
              <a:t>AI Coverage ≠ broader than for the Named Insured</a:t>
            </a:r>
          </a:p>
          <a:p>
            <a:pPr algn="just"/>
            <a:r>
              <a:rPr lang="en-US" sz="2500" kern="1200" dirty="0"/>
              <a:t>“…</a:t>
            </a:r>
            <a:r>
              <a:rPr lang="en-US" sz="2500" kern="1200" dirty="0">
                <a:solidFill>
                  <a:schemeClr val="accent5">
                    <a:lumMod val="75000"/>
                  </a:schemeClr>
                </a:solidFill>
              </a:rPr>
              <a:t>with respect to damages arising out of, in whole or in part, Subcontractor’s work (i.e. “your work”) during ongoing operations </a:t>
            </a:r>
            <a:r>
              <a:rPr lang="en-US" sz="2500" u="sng" kern="1200" dirty="0">
                <a:solidFill>
                  <a:schemeClr val="accent5">
                    <a:lumMod val="75000"/>
                  </a:schemeClr>
                </a:solidFill>
              </a:rPr>
              <a:t>and</a:t>
            </a:r>
            <a:r>
              <a:rPr lang="en-US" sz="2500" kern="1200" dirty="0">
                <a:solidFill>
                  <a:schemeClr val="accent5">
                    <a:lumMod val="75000"/>
                  </a:schemeClr>
                </a:solidFill>
              </a:rPr>
              <a:t> for the products completed operations hazard period.</a:t>
            </a:r>
            <a:r>
              <a:rPr lang="en-US" sz="2500" kern="1200" dirty="0"/>
              <a:t>”</a:t>
            </a:r>
          </a:p>
          <a:p>
            <a:pPr algn="just"/>
            <a:r>
              <a:rPr lang="en-US" sz="2500" kern="1200" dirty="0"/>
              <a:t>“</a:t>
            </a:r>
            <a:r>
              <a:rPr lang="en-US" sz="2500" kern="1200" dirty="0">
                <a:solidFill>
                  <a:schemeClr val="accent5">
                    <a:lumMod val="75000"/>
                  </a:schemeClr>
                </a:solidFill>
              </a:rPr>
              <a:t>(1) CG 20 10 11 85 or its equivalent, </a:t>
            </a:r>
            <a:r>
              <a:rPr lang="en-US" sz="2500" u="sng" kern="1200" dirty="0">
                <a:solidFill>
                  <a:schemeClr val="accent5">
                    <a:lumMod val="75000"/>
                  </a:schemeClr>
                </a:solidFill>
              </a:rPr>
              <a:t>OR</a:t>
            </a:r>
            <a:r>
              <a:rPr lang="en-US" sz="2500" kern="1200" dirty="0">
                <a:solidFill>
                  <a:schemeClr val="accent5">
                    <a:lumMod val="75000"/>
                  </a:schemeClr>
                </a:solidFill>
              </a:rPr>
              <a:t> (2) a combination of CG 20 10 04 13 </a:t>
            </a:r>
            <a:r>
              <a:rPr lang="en-US" sz="2500" u="sng" kern="1200" dirty="0">
                <a:solidFill>
                  <a:schemeClr val="accent5">
                    <a:lumMod val="75000"/>
                  </a:schemeClr>
                </a:solidFill>
              </a:rPr>
              <a:t>AND</a:t>
            </a:r>
            <a:r>
              <a:rPr lang="en-US" sz="2500" kern="1200" dirty="0">
                <a:solidFill>
                  <a:schemeClr val="accent5">
                    <a:lumMod val="75000"/>
                  </a:schemeClr>
                </a:solidFill>
              </a:rPr>
              <a:t> CG 20 37 04 13</a:t>
            </a:r>
            <a:r>
              <a:rPr lang="en-US" sz="2500" kern="1200" dirty="0"/>
              <a:t>”</a:t>
            </a:r>
            <a:endParaRPr lang="en-US" sz="2500" dirty="0"/>
          </a:p>
          <a:p>
            <a:pPr algn="just"/>
            <a:r>
              <a:rPr lang="en-US" sz="2500" dirty="0"/>
              <a:t>“</a:t>
            </a:r>
            <a:r>
              <a:rPr lang="en-US" sz="2500" dirty="0">
                <a:solidFill>
                  <a:schemeClr val="accent5">
                    <a:lumMod val="75000"/>
                  </a:schemeClr>
                </a:solidFill>
              </a:rPr>
              <a:t>Primary &amp; Non-Contributory</a:t>
            </a:r>
            <a:r>
              <a:rPr lang="en-US" sz="2500" dirty="0"/>
              <a:t>”</a:t>
            </a:r>
          </a:p>
        </p:txBody>
      </p:sp>
      <p:sp>
        <p:nvSpPr>
          <p:cNvPr id="4" name="Slide Number Placeholder 3"/>
          <p:cNvSpPr>
            <a:spLocks noGrp="1"/>
          </p:cNvSpPr>
          <p:nvPr>
            <p:ph type="sldNum" sz="quarter" idx="12"/>
          </p:nvPr>
        </p:nvSpPr>
        <p:spPr/>
        <p:txBody>
          <a:bodyPr/>
          <a:lstStyle/>
          <a:p>
            <a:pPr>
              <a:defRPr/>
            </a:pPr>
            <a:fld id="{9406E106-BDEA-4306-A8FE-1611DA41CFB9}" type="slidenum">
              <a:rPr lang="en-US" smtClean="0"/>
              <a:pPr>
                <a:defRPr/>
              </a:pPr>
              <a:t>28</a:t>
            </a:fld>
            <a:endParaRPr lang="en-US"/>
          </a:p>
        </p:txBody>
      </p:sp>
      <p:sp>
        <p:nvSpPr>
          <p:cNvPr id="7" name="32-Point Star 6"/>
          <p:cNvSpPr/>
          <p:nvPr/>
        </p:nvSpPr>
        <p:spPr bwMode="auto">
          <a:xfrm>
            <a:off x="304815" y="-4617"/>
            <a:ext cx="8456584" cy="6862617"/>
          </a:xfrm>
          <a:prstGeom prst="star32">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8000" i="0" u="none" strike="noStrike" normalizeH="0" baseline="0" dirty="0">
                <a:ln w="0"/>
                <a:solidFill>
                  <a:schemeClr val="tx1"/>
                </a:solidFill>
                <a:effectLst>
                  <a:outerShdw blurRad="38100" dist="19050" dir="2700000" algn="tl" rotWithShape="0">
                    <a:schemeClr val="dk1">
                      <a:alpha val="40000"/>
                    </a:schemeClr>
                  </a:outerShdw>
                </a:effectLst>
                <a:latin typeface="Showcard Gothic" panose="04020904020102020604" pitchFamily="82" charset="0"/>
              </a:rPr>
              <a:t>Tip #4</a:t>
            </a:r>
          </a:p>
        </p:txBody>
      </p:sp>
    </p:spTree>
    <p:extLst>
      <p:ext uri="{BB962C8B-B14F-4D97-AF65-F5344CB8AC3E}">
        <p14:creationId xmlns:p14="http://schemas.microsoft.com/office/powerpoint/2010/main" val="283855060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xit" presetSubtype="0" fill="hold" grpId="0" nodeType="clickEffect">
                                  <p:stCondLst>
                                    <p:cond delay="0"/>
                                  </p:stCondLst>
                                  <p:childTnLst>
                                    <p:animEffect transition="out" filter="fade">
                                      <p:cBhvr>
                                        <p:cTn id="6" dur="2000"/>
                                        <p:tgtEl>
                                          <p:spTgt spid="7"/>
                                        </p:tgtEl>
                                      </p:cBhvr>
                                    </p:animEffect>
                                    <p:anim calcmode="lin" valueType="num">
                                      <p:cBhvr>
                                        <p:cTn id="7" dur="2000"/>
                                        <p:tgtEl>
                                          <p:spTgt spid="7"/>
                                        </p:tgtEl>
                                        <p:attrNameLst>
                                          <p:attrName>style.rotation</p:attrName>
                                        </p:attrNameLst>
                                      </p:cBhvr>
                                      <p:tavLst>
                                        <p:tav tm="0">
                                          <p:val>
                                            <p:fltVal val="0"/>
                                          </p:val>
                                        </p:tav>
                                        <p:tav tm="100000">
                                          <p:val>
                                            <p:fltVal val="720"/>
                                          </p:val>
                                        </p:tav>
                                      </p:tavLst>
                                    </p:anim>
                                    <p:anim calcmode="lin" valueType="num">
                                      <p:cBhvr>
                                        <p:cTn id="8" dur="2000"/>
                                        <p:tgtEl>
                                          <p:spTgt spid="7"/>
                                        </p:tgtEl>
                                        <p:attrNameLst>
                                          <p:attrName>ppt_h</p:attrName>
                                        </p:attrNameLst>
                                      </p:cBhvr>
                                      <p:tavLst>
                                        <p:tav tm="0">
                                          <p:val>
                                            <p:strVal val="ppt_h"/>
                                          </p:val>
                                        </p:tav>
                                        <p:tav tm="100000">
                                          <p:val>
                                            <p:fltVal val="0"/>
                                          </p:val>
                                        </p:tav>
                                      </p:tavLst>
                                    </p:anim>
                                    <p:anim calcmode="lin" valueType="num">
                                      <p:cBhvr>
                                        <p:cTn id="9" dur="2000"/>
                                        <p:tgtEl>
                                          <p:spTgt spid="7"/>
                                        </p:tgtEl>
                                        <p:attrNameLst>
                                          <p:attrName>ppt_w</p:attrName>
                                        </p:attrNameLst>
                                      </p:cBhvr>
                                      <p:tavLst>
                                        <p:tav tm="0">
                                          <p:val>
                                            <p:strVal val="ppt_w"/>
                                          </p:val>
                                        </p:tav>
                                        <p:tav tm="100000">
                                          <p:val>
                                            <p:fltVal val="0"/>
                                          </p:val>
                                        </p:tav>
                                      </p:tavLst>
                                    </p:anim>
                                    <p:set>
                                      <p:cBhvr>
                                        <p:cTn id="10" dur="1" fill="hold">
                                          <p:stCondLst>
                                            <p:cond delay="1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 y="84668"/>
            <a:ext cx="9211733" cy="4525963"/>
          </a:xfrm>
        </p:spPr>
        <p:txBody>
          <a:bodyPr/>
          <a:lstStyle/>
          <a:p>
            <a:pPr marL="0" indent="0" algn="just">
              <a:buNone/>
            </a:pPr>
            <a:r>
              <a:rPr lang="en-US" sz="1800" kern="1200" dirty="0"/>
              <a:t>All policies of liability insurance shall contain an Additional Insured Endorsement on ISO form at least as broad as: </a:t>
            </a:r>
            <a:r>
              <a:rPr lang="en-US" sz="1800" kern="1200" dirty="0">
                <a:solidFill>
                  <a:schemeClr val="accent6">
                    <a:lumMod val="60000"/>
                    <a:lumOff val="40000"/>
                  </a:schemeClr>
                </a:solidFill>
              </a:rPr>
              <a:t>(1) CG 20 10 11 85 or its equivalent, </a:t>
            </a:r>
            <a:r>
              <a:rPr lang="en-US" sz="1800" kern="1200" dirty="0">
                <a:solidFill>
                  <a:schemeClr val="bg2">
                    <a:lumMod val="50000"/>
                    <a:lumOff val="50000"/>
                  </a:schemeClr>
                </a:solidFill>
              </a:rPr>
              <a:t>OR (2) a combination of CG 20 10 (04/13) AND CG 20 37 (04/13), </a:t>
            </a:r>
            <a:r>
              <a:rPr lang="en-US" sz="1800" kern="1200" dirty="0"/>
              <a:t>which name GC as an Additional Insured </a:t>
            </a:r>
            <a:r>
              <a:rPr lang="en-US" sz="1800" u="sng" kern="1200" dirty="0"/>
              <a:t>on a primary and noncontributing basis</a:t>
            </a:r>
            <a:r>
              <a:rPr lang="en-US" sz="1800" kern="1200" dirty="0"/>
              <a:t> </a:t>
            </a:r>
            <a:r>
              <a:rPr lang="en-US" sz="1800" dirty="0"/>
              <a:t>and said coverage </a:t>
            </a:r>
            <a:r>
              <a:rPr lang="en-US" sz="1800" kern="1200" dirty="0"/>
              <a:t>shall include, at a minimum, additional insured status with respect to damages arising out of, in whole or in part, </a:t>
            </a:r>
            <a:r>
              <a:rPr lang="en-US" sz="1800" u="sng" kern="1200" dirty="0"/>
              <a:t>Subcontractor’s work (i.e. “your work”) during ongoing operations </a:t>
            </a:r>
            <a:r>
              <a:rPr lang="en-US" sz="1800" b="1" u="sng" kern="1200" dirty="0"/>
              <a:t>and</a:t>
            </a:r>
            <a:r>
              <a:rPr lang="en-US" sz="1800" u="sng" kern="1200" dirty="0"/>
              <a:t> for the products completed operations hazard period. </a:t>
            </a:r>
            <a:r>
              <a:rPr lang="en-US" sz="1800" u="sng" dirty="0"/>
              <a:t>Such insurance shall cover </a:t>
            </a:r>
            <a:r>
              <a:rPr lang="en-US" sz="1800" dirty="0"/>
              <a:t>liability arising out of premises, operations, independent contractors, products-completed operations, personal and advertising injury, bodily injury, property damage, </a:t>
            </a:r>
            <a:r>
              <a:rPr lang="en-US" sz="1800" u="sng" dirty="0"/>
              <a:t>and liability assumed under an insured contract</a:t>
            </a:r>
            <a:r>
              <a:rPr lang="en-US" sz="1800" dirty="0"/>
              <a:t> (including the tort liability of another assumed in a business contract).  There shall be no endorsement or modification of the commercial general liability, excess or umbrella coverage forms which contains any of the following……..</a:t>
            </a:r>
            <a:r>
              <a:rPr lang="en-US" sz="1800" u="sng" dirty="0"/>
              <a:t>GC shall remain as an additional insured on each policy for a period not less than </a:t>
            </a:r>
            <a:r>
              <a:rPr lang="en-US" sz="1800" b="1" u="sng" dirty="0"/>
              <a:t>ten (10) consecutive years</a:t>
            </a:r>
            <a:r>
              <a:rPr lang="en-US" sz="1800" dirty="0"/>
              <a:t> from the date of final completion of the entire construction project that is the subject of this Agreement and the Contract Documents regardless of the date when the Subcontractor, Subcontractor’s subcontractors, laborers, materialman, agents, employees, and/or anyone for whose acts any of them may be liable, completes or finishes any Work or any other construction work, and/or regardless of the dates any certificates of occupancy are issued.  Subcontractor’s obligation to have GC remain as an additional insured on each policy for a period not less than ten (10) consecutive years from the date of final completion of the entire construction project will survive the expiration or earlier termination of this Agreement until any and all Claims are fully and finally barred by the greater of any and all applicable statute of limitation or statute of repose. </a:t>
            </a:r>
          </a:p>
          <a:p>
            <a:endParaRPr lang="en-US" sz="1800" dirty="0"/>
          </a:p>
        </p:txBody>
      </p:sp>
      <p:sp>
        <p:nvSpPr>
          <p:cNvPr id="4" name="Slide Number Placeholder 3"/>
          <p:cNvSpPr>
            <a:spLocks noGrp="1"/>
          </p:cNvSpPr>
          <p:nvPr>
            <p:ph type="sldNum" sz="quarter" idx="12"/>
          </p:nvPr>
        </p:nvSpPr>
        <p:spPr/>
        <p:txBody>
          <a:bodyPr/>
          <a:lstStyle/>
          <a:p>
            <a:pPr>
              <a:defRPr/>
            </a:pPr>
            <a:fld id="{9406E106-BDEA-4306-A8FE-1611DA41CFB9}" type="slidenum">
              <a:rPr lang="en-US" smtClean="0"/>
              <a:pPr>
                <a:defRPr/>
              </a:pPr>
              <a:t>29</a:t>
            </a:fld>
            <a:endParaRPr lang="en-US" dirty="0"/>
          </a:p>
        </p:txBody>
      </p:sp>
    </p:spTree>
    <p:extLst>
      <p:ext uri="{BB962C8B-B14F-4D97-AF65-F5344CB8AC3E}">
        <p14:creationId xmlns:p14="http://schemas.microsoft.com/office/powerpoint/2010/main" val="2315337242"/>
      </p:ext>
    </p:extLst>
  </p:cSld>
  <p:clrMapOvr>
    <a:masterClrMapping/>
  </p:clrMapOvr>
  <p:transition spd="med">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0B9DFF77-5A5C-4F0C-9C43-CC23453F4E81}" type="slidenum">
              <a:rPr lang="en-US" smtClean="0"/>
              <a:pPr>
                <a:defRPr/>
              </a:pPr>
              <a:t>30</a:t>
            </a:fld>
            <a:endParaRPr lang="en-US"/>
          </a:p>
        </p:txBody>
      </p:sp>
      <p:pic>
        <p:nvPicPr>
          <p:cNvPr id="4" name="Picture 3"/>
          <p:cNvPicPr>
            <a:picLocks noChangeAspect="1"/>
          </p:cNvPicPr>
          <p:nvPr/>
        </p:nvPicPr>
        <p:blipFill>
          <a:blip r:embed="rId2"/>
          <a:stretch>
            <a:fillRect/>
          </a:stretch>
        </p:blipFill>
        <p:spPr>
          <a:xfrm>
            <a:off x="0" y="478898"/>
            <a:ext cx="4439310" cy="6067086"/>
          </a:xfrm>
          <a:prstGeom prst="rect">
            <a:avLst/>
          </a:prstGeom>
        </p:spPr>
      </p:pic>
      <p:sp>
        <p:nvSpPr>
          <p:cNvPr id="12" name="Rectangle 11"/>
          <p:cNvSpPr/>
          <p:nvPr/>
        </p:nvSpPr>
        <p:spPr>
          <a:xfrm>
            <a:off x="4754251" y="205787"/>
            <a:ext cx="4359565" cy="6340197"/>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n-US" sz="1600" dirty="0"/>
              <a:t>THIS CERTIFICATE IS ISSUED AS A MATTER OF INFORMATION ONLY AND CONFERS NO RIGHTS UPON THE CERTIFICATE HOLDER. THIS CERTIFICATE DOES NOT AFFIRMATIVELY OR NEGATIVELY AMEND, EXTEND OR ALTER THE COVERAGE AFFORDED BY THE POLICIES BELOW.  THIS CERTIFICATE OF INSURANCE DOES NOT CONSTITUTE A CONTRACT BETWEEN THE ISSUING INSURER(S), AUTHORIZED REPRESENTATIVE OR PRODUCER, AND THE CERTIFICATE HOLDER.</a:t>
            </a:r>
          </a:p>
          <a:p>
            <a:pPr algn="ctr"/>
            <a:endParaRPr lang="en-US" sz="1800" dirty="0"/>
          </a:p>
          <a:p>
            <a:pPr algn="ctr"/>
            <a:r>
              <a:rPr lang="en-US" sz="1800" dirty="0"/>
              <a:t>IMPORTANT:  If the certificate holder is an ADDITIONAL INSURED, the policy(</a:t>
            </a:r>
            <a:r>
              <a:rPr lang="en-US" sz="1800" dirty="0" err="1"/>
              <a:t>ies</a:t>
            </a:r>
            <a:r>
              <a:rPr lang="en-US" sz="1800" dirty="0"/>
              <a:t>) must be endorsed.  If SUBROGATION IS WAIVED, subject to the terms and conditions of the policy, certain policies may require an endorsement.  A statement on this certificate does not confer rights to the certificate holder in lieu of such endorsement(s).</a:t>
            </a:r>
          </a:p>
        </p:txBody>
      </p:sp>
      <p:sp>
        <p:nvSpPr>
          <p:cNvPr id="13" name="TextBox 12"/>
          <p:cNvSpPr txBox="1"/>
          <p:nvPr/>
        </p:nvSpPr>
        <p:spPr>
          <a:xfrm>
            <a:off x="71415" y="103444"/>
            <a:ext cx="4439310" cy="477054"/>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Do Not Rely on Certificates</a:t>
            </a:r>
          </a:p>
        </p:txBody>
      </p:sp>
      <p:sp>
        <p:nvSpPr>
          <p:cNvPr id="16" name="Right Brace 15"/>
          <p:cNvSpPr/>
          <p:nvPr/>
        </p:nvSpPr>
        <p:spPr bwMode="auto">
          <a:xfrm>
            <a:off x="4356634" y="711200"/>
            <a:ext cx="366075" cy="683491"/>
          </a:xfrm>
          <a:prstGeom prst="rightBrace">
            <a:avLst>
              <a:gd name="adj1" fmla="val 8333"/>
              <a:gd name="adj2" fmla="val 48649"/>
            </a:avLst>
          </a:prstGeom>
          <a:ln>
            <a:headEnd type="none" w="med" len="med"/>
            <a:tailEnd type="none" w="med" len="med"/>
          </a:ln>
        </p:spPr>
        <p:style>
          <a:lnRef idx="3">
            <a:schemeClr val="accent3"/>
          </a:lnRef>
          <a:fillRef idx="0">
            <a:schemeClr val="accent3"/>
          </a:fillRef>
          <a:effectRef idx="2">
            <a:schemeClr val="accent3"/>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500" b="0" i="0" u="none" strike="noStrike" cap="none" normalizeH="0" baseline="0">
              <a:ln>
                <a:noFill/>
              </a:ln>
              <a:solidFill>
                <a:schemeClr val="bg1"/>
              </a:solidFill>
              <a:effectLst/>
              <a:latin typeface="Times" pitchFamily="18" charset="0"/>
            </a:endParaRPr>
          </a:p>
        </p:txBody>
      </p:sp>
      <p:sp>
        <p:nvSpPr>
          <p:cNvPr id="18" name="32-Point Star 17"/>
          <p:cNvSpPr/>
          <p:nvPr/>
        </p:nvSpPr>
        <p:spPr bwMode="auto">
          <a:xfrm>
            <a:off x="95517" y="18472"/>
            <a:ext cx="8970986" cy="6754556"/>
          </a:xfrm>
          <a:prstGeom prst="star32">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8000" i="0" u="none" strike="noStrike" normalizeH="0" baseline="0" dirty="0">
                <a:ln w="0"/>
                <a:solidFill>
                  <a:schemeClr val="tx1"/>
                </a:solidFill>
                <a:effectLst>
                  <a:outerShdw blurRad="38100" dist="19050" dir="2700000" algn="tl" rotWithShape="0">
                    <a:schemeClr val="dk1">
                      <a:alpha val="40000"/>
                    </a:schemeClr>
                  </a:outerShdw>
                </a:effectLst>
                <a:latin typeface="Showcard Gothic" panose="04020904020102020604" pitchFamily="82" charset="0"/>
              </a:rPr>
              <a:t>Tip #5</a:t>
            </a:r>
          </a:p>
          <a:p>
            <a:pPr marL="0" marR="0" indent="0" algn="ctr" defTabSz="914400" rtl="0" eaLnBrk="0" fontAlgn="base" latinLnBrk="0" hangingPunct="0">
              <a:lnSpc>
                <a:spcPct val="100000"/>
              </a:lnSpc>
              <a:spcBef>
                <a:spcPct val="0"/>
              </a:spcBef>
              <a:spcAft>
                <a:spcPct val="0"/>
              </a:spcAft>
              <a:buClrTx/>
              <a:buSzTx/>
              <a:buFontTx/>
              <a:buNone/>
              <a:tabLst/>
            </a:pPr>
            <a:r>
              <a:rPr lang="en-US" sz="4800" dirty="0">
                <a:ln w="0"/>
                <a:solidFill>
                  <a:schemeClr val="tx1"/>
                </a:solidFill>
                <a:effectLst>
                  <a:outerShdw blurRad="38100" dist="19050" dir="2700000" algn="tl" rotWithShape="0">
                    <a:schemeClr val="dk1">
                      <a:alpha val="40000"/>
                    </a:schemeClr>
                  </a:outerShdw>
                </a:effectLst>
                <a:latin typeface="Showcard Gothic" panose="04020904020102020604" pitchFamily="82" charset="0"/>
              </a:rPr>
              <a:t> Get Policies</a:t>
            </a:r>
          </a:p>
          <a:p>
            <a:pPr marL="0" marR="0" indent="0" algn="ctr" defTabSz="914400" rtl="0" eaLnBrk="0" fontAlgn="base" latinLnBrk="0" hangingPunct="0">
              <a:lnSpc>
                <a:spcPct val="100000"/>
              </a:lnSpc>
              <a:spcBef>
                <a:spcPct val="0"/>
              </a:spcBef>
              <a:spcAft>
                <a:spcPct val="0"/>
              </a:spcAft>
              <a:buClrTx/>
              <a:buSzTx/>
              <a:buFontTx/>
              <a:buNone/>
              <a:tabLst/>
            </a:pPr>
            <a:r>
              <a:rPr lang="en-US" sz="4800" dirty="0">
                <a:ln w="0"/>
                <a:solidFill>
                  <a:schemeClr val="tx1"/>
                </a:solidFill>
                <a:effectLst>
                  <a:outerShdw blurRad="38100" dist="19050" dir="2700000" algn="tl" rotWithShape="0">
                    <a:schemeClr val="dk1">
                      <a:alpha val="40000"/>
                    </a:schemeClr>
                  </a:outerShdw>
                </a:effectLst>
                <a:latin typeface="Showcard Gothic" panose="04020904020102020604" pitchFamily="82" charset="0"/>
              </a:rPr>
              <a:t>&amp;</a:t>
            </a:r>
          </a:p>
          <a:p>
            <a:pPr marL="0" marR="0" indent="0" algn="ctr" defTabSz="914400" rtl="0" eaLnBrk="0" fontAlgn="base" latinLnBrk="0" hangingPunct="0">
              <a:lnSpc>
                <a:spcPct val="100000"/>
              </a:lnSpc>
              <a:spcBef>
                <a:spcPct val="0"/>
              </a:spcBef>
              <a:spcAft>
                <a:spcPct val="0"/>
              </a:spcAft>
              <a:buClrTx/>
              <a:buSzTx/>
              <a:buFontTx/>
              <a:buNone/>
              <a:tabLst/>
            </a:pPr>
            <a:r>
              <a:rPr lang="en-US" sz="8000" dirty="0">
                <a:ln w="0"/>
                <a:solidFill>
                  <a:schemeClr val="tx1"/>
                </a:solidFill>
                <a:effectLst>
                  <a:outerShdw blurRad="38100" dist="19050" dir="2700000" algn="tl" rotWithShape="0">
                    <a:schemeClr val="dk1">
                      <a:alpha val="40000"/>
                    </a:schemeClr>
                  </a:outerShdw>
                </a:effectLst>
                <a:latin typeface="Showcard Gothic" panose="04020904020102020604" pitchFamily="82" charset="0"/>
              </a:rPr>
              <a:t>R-F-P</a:t>
            </a:r>
            <a:endParaRPr kumimoji="0" lang="en-US" sz="8000" i="0" u="none" strike="noStrike" normalizeH="0" baseline="0" dirty="0">
              <a:ln w="0"/>
              <a:solidFill>
                <a:schemeClr val="tx1"/>
              </a:solidFill>
              <a:effectLst>
                <a:outerShdw blurRad="38100" dist="19050" dir="2700000" algn="tl" rotWithShape="0">
                  <a:schemeClr val="dk1">
                    <a:alpha val="40000"/>
                  </a:schemeClr>
                </a:outerShdw>
              </a:effectLst>
              <a:latin typeface="Showcard Gothic" panose="04020904020102020604" pitchFamily="82" charset="0"/>
            </a:endParaRPr>
          </a:p>
        </p:txBody>
      </p:sp>
    </p:spTree>
    <p:extLst>
      <p:ext uri="{BB962C8B-B14F-4D97-AF65-F5344CB8AC3E}">
        <p14:creationId xmlns:p14="http://schemas.microsoft.com/office/powerpoint/2010/main" val="388806223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xit" presetSubtype="0" fill="hold" grpId="0" nodeType="clickEffect">
                                  <p:stCondLst>
                                    <p:cond delay="0"/>
                                  </p:stCondLst>
                                  <p:childTnLst>
                                    <p:animEffect transition="out" filter="fade">
                                      <p:cBhvr>
                                        <p:cTn id="6" dur="2000"/>
                                        <p:tgtEl>
                                          <p:spTgt spid="18"/>
                                        </p:tgtEl>
                                      </p:cBhvr>
                                    </p:animEffect>
                                    <p:anim calcmode="lin" valueType="num">
                                      <p:cBhvr>
                                        <p:cTn id="7" dur="2000"/>
                                        <p:tgtEl>
                                          <p:spTgt spid="18"/>
                                        </p:tgtEl>
                                        <p:attrNameLst>
                                          <p:attrName>style.rotation</p:attrName>
                                        </p:attrNameLst>
                                      </p:cBhvr>
                                      <p:tavLst>
                                        <p:tav tm="0">
                                          <p:val>
                                            <p:fltVal val="0"/>
                                          </p:val>
                                        </p:tav>
                                        <p:tav tm="100000">
                                          <p:val>
                                            <p:fltVal val="720"/>
                                          </p:val>
                                        </p:tav>
                                      </p:tavLst>
                                    </p:anim>
                                    <p:anim calcmode="lin" valueType="num">
                                      <p:cBhvr>
                                        <p:cTn id="8" dur="2000"/>
                                        <p:tgtEl>
                                          <p:spTgt spid="18"/>
                                        </p:tgtEl>
                                        <p:attrNameLst>
                                          <p:attrName>ppt_h</p:attrName>
                                        </p:attrNameLst>
                                      </p:cBhvr>
                                      <p:tavLst>
                                        <p:tav tm="0">
                                          <p:val>
                                            <p:strVal val="ppt_h"/>
                                          </p:val>
                                        </p:tav>
                                        <p:tav tm="100000">
                                          <p:val>
                                            <p:fltVal val="0"/>
                                          </p:val>
                                        </p:tav>
                                      </p:tavLst>
                                    </p:anim>
                                    <p:anim calcmode="lin" valueType="num">
                                      <p:cBhvr>
                                        <p:cTn id="9" dur="2000"/>
                                        <p:tgtEl>
                                          <p:spTgt spid="18"/>
                                        </p:tgtEl>
                                        <p:attrNameLst>
                                          <p:attrName>ppt_w</p:attrName>
                                        </p:attrNameLst>
                                      </p:cBhvr>
                                      <p:tavLst>
                                        <p:tav tm="0">
                                          <p:val>
                                            <p:strVal val="ppt_w"/>
                                          </p:val>
                                        </p:tav>
                                        <p:tav tm="100000">
                                          <p:val>
                                            <p:fltVal val="0"/>
                                          </p:val>
                                        </p:tav>
                                      </p:tavLst>
                                    </p:anim>
                                    <p:set>
                                      <p:cBhvr>
                                        <p:cTn id="10" dur="1" fill="hold">
                                          <p:stCondLst>
                                            <p:cond delay="19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dcrockett\Local Settings\Temporary Internet Files\Content.IE5\B1ZX1G2T\MPj04365110000[1].jpg"/>
          <p:cNvPicPr>
            <a:picLocks noChangeAspect="1" noChangeArrowheads="1"/>
          </p:cNvPicPr>
          <p:nvPr/>
        </p:nvPicPr>
        <p:blipFill>
          <a:blip r:embed="rId2">
            <a:lum bright="20000" contrast="-69000"/>
          </a:blip>
          <a:srcRect/>
          <a:stretch>
            <a:fillRect/>
          </a:stretch>
        </p:blipFill>
        <p:spPr bwMode="auto">
          <a:xfrm>
            <a:off x="304800" y="257232"/>
            <a:ext cx="8572500" cy="6092767"/>
          </a:xfrm>
          <a:prstGeom prst="rect">
            <a:avLst/>
          </a:prstGeom>
          <a:noFill/>
          <a:ln w="190500" cap="sq">
            <a:noFill/>
            <a:prstDash val="solid"/>
            <a:miter lim="800000"/>
          </a:ln>
          <a:effectLst>
            <a:glow rad="139700">
              <a:schemeClr val="accent2">
                <a:satMod val="175000"/>
                <a:alpha val="40000"/>
              </a:schemeClr>
            </a:glow>
          </a:effectLst>
          <a:scene3d>
            <a:camera prst="orthographicFront">
              <a:rot lat="0" lon="0" rev="0"/>
            </a:camera>
            <a:lightRig rig="contrasting" dir="t">
              <a:rot lat="0" lon="0" rev="7800000"/>
            </a:lightRig>
          </a:scene3d>
          <a:sp3d>
            <a:bevelT w="139700" h="139700"/>
          </a:sp3d>
        </p:spPr>
      </p:pic>
      <p:sp>
        <p:nvSpPr>
          <p:cNvPr id="5123" name="Slide Number Placeholder 5"/>
          <p:cNvSpPr>
            <a:spLocks noGrp="1"/>
          </p:cNvSpPr>
          <p:nvPr>
            <p:ph type="sldNum" sz="quarter" idx="12"/>
          </p:nvPr>
        </p:nvSpPr>
        <p:spPr>
          <a:noFill/>
        </p:spPr>
        <p:txBody>
          <a:bodyPr/>
          <a:lstStyle/>
          <a:p>
            <a:fld id="{9176D37F-6E97-4436-9AEF-C38F8731487F}" type="slidenum">
              <a:rPr lang="en-US" smtClean="0">
                <a:latin typeface="Times"/>
              </a:rPr>
              <a:pPr/>
              <a:t>31</a:t>
            </a:fld>
            <a:endParaRPr lang="en-US">
              <a:latin typeface="Times"/>
            </a:endParaRPr>
          </a:p>
        </p:txBody>
      </p:sp>
      <p:sp>
        <p:nvSpPr>
          <p:cNvPr id="470018" name="Rectangle 2"/>
          <p:cNvSpPr>
            <a:spLocks noGrp="1" noChangeArrowheads="1"/>
          </p:cNvSpPr>
          <p:nvPr>
            <p:ph type="title"/>
          </p:nvPr>
        </p:nvSpPr>
        <p:spPr>
          <a:xfrm>
            <a:off x="457200" y="1163781"/>
            <a:ext cx="8242300" cy="4331085"/>
          </a:xfrm>
          <a:ln>
            <a:noFill/>
          </a:ln>
          <a:effectLst/>
        </p:spPr>
        <p:txBody>
          <a:bodyPr>
            <a:scene3d>
              <a:camera prst="orthographicFront"/>
              <a:lightRig rig="balanced" dir="t">
                <a:rot lat="0" lon="0" rev="2100000"/>
              </a:lightRig>
            </a:scene3d>
            <a:sp3d extrusionH="57150" prstMaterial="metal">
              <a:bevelT w="38100" h="25400"/>
              <a:contourClr>
                <a:schemeClr val="bg2"/>
              </a:contourClr>
            </a:sp3d>
          </a:bodyPr>
          <a:lstStyle/>
          <a:p>
            <a:pPr eaLnBrk="1" hangingPunct="1">
              <a:lnSpc>
                <a:spcPct val="80000"/>
              </a:lnSpc>
            </a:pPr>
            <a:br>
              <a:rPr lang="en-US" sz="2800" dirty="0">
                <a:ln w="50800"/>
                <a:solidFill>
                  <a:schemeClr val="bg1">
                    <a:shade val="50000"/>
                  </a:schemeClr>
                </a:solidFill>
                <a:effectLst>
                  <a:reflection stA="22000" endPos="62000" dir="5400000" sy="-100000" algn="bl" rotWithShape="0"/>
                </a:effectLst>
              </a:rPr>
            </a:br>
            <a:br>
              <a:rPr lang="en-US" sz="2800" dirty="0">
                <a:ln w="50800"/>
                <a:solidFill>
                  <a:schemeClr val="bg1">
                    <a:shade val="50000"/>
                  </a:schemeClr>
                </a:solidFill>
                <a:effectLst>
                  <a:reflection stA="22000" endPos="62000" dir="5400000" sy="-100000" algn="bl" rotWithShape="0"/>
                </a:effectLst>
              </a:rPr>
            </a:br>
            <a:br>
              <a:rPr lang="en-US" sz="2800"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r>
              <a:rPr lang="en-US" dirty="0">
                <a:ln w="50800"/>
                <a:solidFill>
                  <a:schemeClr val="bg1">
                    <a:shade val="50000"/>
                  </a:schemeClr>
                </a:solidFill>
                <a:effectLst>
                  <a:reflection stA="22000" endPos="62000" dir="5400000" sy="-100000" algn="bl" rotWithShape="0"/>
                </a:effectLst>
              </a:rPr>
              <a:t>David A. Zulian</a:t>
            </a:r>
            <a:br>
              <a:rPr lang="en-US" dirty="0">
                <a:ln w="50800"/>
                <a:solidFill>
                  <a:schemeClr val="bg1">
                    <a:shade val="50000"/>
                  </a:schemeClr>
                </a:solidFill>
                <a:effectLst>
                  <a:reflection stA="22000" endPos="62000" dir="5400000" sy="-100000" algn="bl" rotWithShape="0"/>
                </a:effectLst>
              </a:rPr>
            </a:br>
            <a:r>
              <a:rPr lang="en-US" dirty="0">
                <a:ln w="50800"/>
                <a:solidFill>
                  <a:schemeClr val="bg1">
                    <a:shade val="50000"/>
                  </a:schemeClr>
                </a:solidFill>
                <a:effectLst>
                  <a:reflection stA="22000" endPos="62000" dir="5400000" sy="-100000" algn="bl" rotWithShape="0"/>
                </a:effectLst>
                <a:hlinkClick r:id="rId3"/>
              </a:rPr>
              <a:t>DAZulian@NaplesLaw.com</a:t>
            </a: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r>
              <a:rPr lang="en-US" dirty="0">
                <a:ln w="50800"/>
                <a:solidFill>
                  <a:schemeClr val="bg1">
                    <a:shade val="50000"/>
                  </a:schemeClr>
                </a:solidFill>
                <a:effectLst>
                  <a:reflection stA="22000" endPos="62000" dir="5400000" sy="-100000" algn="bl" rotWithShape="0"/>
                </a:effectLst>
              </a:rPr>
              <a:t>Debbie Sines Crockett </a:t>
            </a:r>
            <a:r>
              <a:rPr lang="en-US" dirty="0">
                <a:ln w="50800"/>
                <a:solidFill>
                  <a:schemeClr val="bg1">
                    <a:shade val="50000"/>
                  </a:schemeClr>
                </a:solidFill>
                <a:effectLst>
                  <a:reflection stA="22000" endPos="62000" dir="5400000" sy="-100000" algn="bl" rotWithShape="0"/>
                </a:effectLst>
                <a:hlinkClick r:id="rId4"/>
              </a:rPr>
              <a:t>DSCrockett@NaplesLaw.com</a:t>
            </a: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r>
              <a:rPr lang="en-US" dirty="0">
                <a:ln w="50800"/>
                <a:solidFill>
                  <a:schemeClr val="bg1">
                    <a:shade val="50000"/>
                  </a:schemeClr>
                </a:solidFill>
                <a:effectLst>
                  <a:reflection stA="22000" endPos="62000" dir="5400000" sy="-100000" algn="bl" rotWithShape="0"/>
                </a:effectLst>
              </a:rPr>
              <a:t>Cheffy </a:t>
            </a:r>
            <a:r>
              <a:rPr lang="en-US" dirty="0" err="1">
                <a:ln w="50800"/>
                <a:solidFill>
                  <a:schemeClr val="bg1">
                    <a:shade val="50000"/>
                  </a:schemeClr>
                </a:solidFill>
                <a:effectLst>
                  <a:reflection stA="22000" endPos="62000" dir="5400000" sy="-100000" algn="bl" rotWithShape="0"/>
                </a:effectLst>
              </a:rPr>
              <a:t>Passidomo</a:t>
            </a:r>
            <a:r>
              <a:rPr lang="en-US" dirty="0">
                <a:ln w="50800"/>
                <a:solidFill>
                  <a:schemeClr val="bg1">
                    <a:shade val="50000"/>
                  </a:schemeClr>
                </a:solidFill>
                <a:effectLst>
                  <a:reflection stA="22000" endPos="62000" dir="5400000" sy="-100000" algn="bl" rotWithShape="0"/>
                </a:effectLst>
              </a:rPr>
              <a:t>, P.A.</a:t>
            </a:r>
            <a:br>
              <a:rPr lang="en-US" dirty="0">
                <a:ln w="50800"/>
                <a:solidFill>
                  <a:schemeClr val="bg1">
                    <a:shade val="50000"/>
                  </a:schemeClr>
                </a:solidFill>
                <a:effectLst>
                  <a:reflection stA="22000" endPos="62000" dir="5400000" sy="-100000" algn="bl" rotWithShape="0"/>
                </a:effectLst>
              </a:rPr>
            </a:br>
            <a:r>
              <a:rPr lang="en-US" dirty="0">
                <a:ln w="50800"/>
                <a:solidFill>
                  <a:schemeClr val="bg1">
                    <a:shade val="50000"/>
                  </a:schemeClr>
                </a:solidFill>
                <a:effectLst>
                  <a:reflection stA="22000" endPos="62000" dir="5400000" sy="-100000" algn="bl" rotWithShape="0"/>
                </a:effectLst>
              </a:rPr>
              <a:t>239-261-9300</a:t>
            </a: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br>
              <a:rPr lang="en-US" dirty="0">
                <a:ln w="50800"/>
                <a:solidFill>
                  <a:schemeClr val="bg1">
                    <a:shade val="50000"/>
                  </a:schemeClr>
                </a:solidFill>
                <a:effectLst>
                  <a:reflection stA="22000" endPos="62000" dir="5400000" sy="-100000" algn="bl" rotWithShape="0"/>
                </a:effectLst>
              </a:rPr>
            </a:br>
            <a:br>
              <a:rPr lang="en-US" sz="4000" dirty="0">
                <a:ln w="1905"/>
                <a:effectLst>
                  <a:innerShdw blurRad="69850" dist="43180" dir="5400000">
                    <a:srgbClr val="000000">
                      <a:alpha val="65000"/>
                    </a:srgbClr>
                  </a:innerShdw>
                </a:effectLst>
              </a:rPr>
            </a:br>
            <a:br>
              <a:rPr lang="en-US" sz="4000" dirty="0">
                <a:ln w="1905"/>
                <a:effectLst>
                  <a:innerShdw blurRad="69850" dist="43180" dir="5400000">
                    <a:srgbClr val="000000">
                      <a:alpha val="65000"/>
                    </a:srgbClr>
                  </a:innerShdw>
                </a:effectLst>
              </a:rPr>
            </a:br>
            <a:br>
              <a:rPr lang="en-US" sz="4000" dirty="0">
                <a:ln w="1905"/>
                <a:effectLst>
                  <a:innerShdw blurRad="69850" dist="43180" dir="5400000">
                    <a:srgbClr val="000000">
                      <a:alpha val="65000"/>
                    </a:srgbClr>
                  </a:innerShdw>
                </a:effectLst>
              </a:rPr>
            </a:br>
            <a:endParaRPr lang="en-US" dirty="0">
              <a:ln w="50800"/>
              <a:effectLst>
                <a:reflection stA="22000" endPos="62000" dir="5400000" sy="-100000" algn="bl" rotWithShape="0"/>
              </a:effectLst>
            </a:endParaRPr>
          </a:p>
        </p:txBody>
      </p:sp>
      <p:sp>
        <p:nvSpPr>
          <p:cNvPr id="5126" name="Text Box 4"/>
          <p:cNvSpPr txBox="1">
            <a:spLocks noChangeArrowheads="1"/>
          </p:cNvSpPr>
          <p:nvPr/>
        </p:nvSpPr>
        <p:spPr bwMode="auto">
          <a:xfrm>
            <a:off x="415925" y="5394325"/>
            <a:ext cx="8153400" cy="457200"/>
          </a:xfrm>
          <a:prstGeom prst="rect">
            <a:avLst/>
          </a:prstGeom>
          <a:noFill/>
          <a:ln w="9525">
            <a:noFill/>
            <a:miter lim="800000"/>
            <a:headEnd/>
            <a:tailEnd/>
          </a:ln>
        </p:spPr>
        <p:txBody>
          <a:bodyPr>
            <a:spAutoFit/>
          </a:bodyPr>
          <a:lstStyle/>
          <a:p>
            <a:pPr eaLnBrk="0" hangingPunct="0"/>
            <a:endParaRPr lang="en-US" sz="2400">
              <a:solidFill>
                <a:schemeClr val="tx1"/>
              </a:solidFill>
            </a:endParaRPr>
          </a:p>
        </p:txBody>
      </p:sp>
    </p:spTree>
  </p:cSld>
  <p:clrMapOvr>
    <a:masterClrMapping/>
  </p:clrMapOvr>
  <p:transition spd="med">
    <p:random/>
  </p:transition>
</p:sld>
</file>

<file path=ppt/theme/theme1.xml><?xml version="1.0" encoding="utf-8"?>
<a:theme xmlns:a="http://schemas.openxmlformats.org/drawingml/2006/main" name="1_Custom Design">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500" b="0" i="0" u="none" strike="noStrike" cap="none" normalizeH="0" baseline="0" smtClean="0">
            <a:ln>
              <a:noFill/>
            </a:ln>
            <a:solidFill>
              <a:schemeClr val="bg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500" b="0" i="0" u="none" strike="noStrike" cap="none" normalizeH="0" baseline="0" smtClean="0">
            <a:ln>
              <a:noFill/>
            </a:ln>
            <a:solidFill>
              <a:schemeClr val="bg1"/>
            </a:solidFill>
            <a:effectLst/>
            <a:latin typeface="Times" pitchFamily="18"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 Drive:Applications:Microsoft Office 98:Templates:Blank Presentation</Template>
  <TotalTime>16114</TotalTime>
  <Words>2868</Words>
  <Application>Microsoft Office PowerPoint</Application>
  <PresentationFormat>On-screen Show (4:3)</PresentationFormat>
  <Paragraphs>360</Paragraphs>
  <Slides>31</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Arial</vt:lpstr>
      <vt:lpstr>Freestyle Script</vt:lpstr>
      <vt:lpstr>Garamond</vt:lpstr>
      <vt:lpstr>Marlett</vt:lpstr>
      <vt:lpstr>Showcard Gothic</vt:lpstr>
      <vt:lpstr>Times</vt:lpstr>
      <vt:lpstr>Times New Roman</vt:lpstr>
      <vt:lpstr>Wingdings</vt:lpstr>
      <vt:lpstr>1_Custom Design</vt:lpstr>
      <vt:lpstr>The Interplay of  Additional Insured Coverage &amp;  Construction Contract Terms         </vt:lpstr>
      <vt:lpstr>PowerPoint Presentation</vt:lpstr>
      <vt:lpstr>PowerPoint Presentation</vt:lpstr>
      <vt:lpstr>PowerPoint Presentation</vt:lpstr>
      <vt:lpstr>PowerPoint Presentation</vt:lpstr>
      <vt:lpstr>PowerPoint Presentation</vt:lpstr>
      <vt:lpstr>Analysis Flowchart for CGL Policies</vt:lpstr>
      <vt:lpstr>Common Policy Exclusions</vt:lpstr>
      <vt:lpstr>The Your Work Exclusion (l) U.S. Fire Ins. Co. v. J.S.U.B., Inc., 979 So.2d 871 (Fla. 2007)  </vt:lpstr>
      <vt:lpstr>Endorsements Designed to Eliminate the Subcontractor Exception to Exclusion (l)</vt:lpstr>
      <vt:lpstr>Analysis Flowchart for CGL Policies</vt:lpstr>
      <vt:lpstr>Shifting the Risk </vt:lpstr>
      <vt:lpstr>PowerPoint Presentation</vt:lpstr>
      <vt:lpstr>PowerPoint Presentation</vt:lpstr>
      <vt:lpstr>PowerPoint Presentation</vt:lpstr>
      <vt:lpstr>PowerPoint Presentation</vt:lpstr>
      <vt:lpstr> The Sub’s CGL Policy</vt:lpstr>
      <vt:lpstr> The Sub’s CGL Policy</vt:lpstr>
      <vt:lpstr>The Sub’s CGL Policy </vt:lpstr>
      <vt:lpstr>Shifting the Risk </vt:lpstr>
      <vt:lpstr>PowerPoint Presentation</vt:lpstr>
      <vt:lpstr>PowerPoint Presentation</vt:lpstr>
      <vt:lpstr>PowerPoint Presentation</vt:lpstr>
      <vt:lpstr>PowerPoint Presentation</vt:lpstr>
      <vt:lpstr>Standard ISO AI Forms</vt:lpstr>
      <vt:lpstr>PowerPoint Presentation</vt:lpstr>
      <vt:lpstr>Additional Insured Coverage</vt:lpstr>
      <vt:lpstr>Contract Drafting Tips</vt:lpstr>
      <vt:lpstr>PowerPoint Presentation</vt:lpstr>
      <vt:lpstr>PowerPoint Presentation</vt:lpstr>
      <vt:lpstr>       David A. Zulian DAZulian@NaplesLaw.com   Debbie Sines Crockett DSCrockett@NaplesLaw.com    Cheffy Passidomo, P.A. 239-261-9300       </vt:lpstr>
    </vt:vector>
  </TitlesOfParts>
  <Manager> </Manager>
  <Company> </Company>
  <LinksUpToDate>false</LinksUpToDate>
  <SharedDoc>false</SharedDoc>
  <HyperlinkBase>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subject> </dc:subject>
  <dc:creator>Debbie S. Crockett</dc:creator>
  <cp:keywords> </cp:keywords>
  <dc:description> </dc:description>
  <cp:lastModifiedBy>Debbie S. Crockett</cp:lastModifiedBy>
  <cp:revision>831</cp:revision>
  <cp:lastPrinted>2016-09-06T21:21:10Z</cp:lastPrinted>
  <dcterms:created xsi:type="dcterms:W3CDTF">2009-09-18T12:53:04Z</dcterms:created>
  <dcterms:modified xsi:type="dcterms:W3CDTF">2016-09-06T21:28:33Z</dcterms:modified>
  <cp:category> </cp:category>
</cp:coreProperties>
</file>