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6" d="100"/>
          <a:sy n="106" d="100"/>
        </p:scale>
        <p:origin x="-90" y="-24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12/9/2017</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12/9/2017</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12/9/2017</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lumMod val="8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530" y="1124635"/>
            <a:ext cx="11183653" cy="4548375"/>
          </a:xfrm>
          <a:prstGeom prst="rect">
            <a:avLst/>
          </a:prstGeom>
        </p:spPr>
      </p:pic>
      <p:sp>
        <p:nvSpPr>
          <p:cNvPr id="6" name="TextBox 5"/>
          <p:cNvSpPr txBox="1"/>
          <p:nvPr/>
        </p:nvSpPr>
        <p:spPr>
          <a:xfrm>
            <a:off x="2764650" y="6018245"/>
            <a:ext cx="6587412" cy="461665"/>
          </a:xfrm>
          <a:prstGeom prst="rect">
            <a:avLst/>
          </a:prstGeom>
          <a:noFill/>
        </p:spPr>
        <p:txBody>
          <a:bodyPr wrap="square" rtlCol="0">
            <a:spAutoFit/>
          </a:bodyPr>
          <a:lstStyle/>
          <a:p>
            <a:r>
              <a:rPr lang="en-US" sz="2400" dirty="0">
                <a:solidFill>
                  <a:schemeClr val="bg2">
                    <a:lumMod val="10000"/>
                  </a:schemeClr>
                </a:solidFill>
              </a:rPr>
              <a:t>Presentation by Steve Goodfellow, Ph.D., </a:t>
            </a:r>
            <a:r>
              <a:rPr lang="en-US" sz="2400" dirty="0" smtClean="0">
                <a:solidFill>
                  <a:schemeClr val="bg2">
                    <a:lumMod val="10000"/>
                  </a:schemeClr>
                </a:solidFill>
              </a:rPr>
              <a:t>CPCU</a:t>
            </a:r>
            <a:endParaRPr lang="en-US" sz="2400" dirty="0">
              <a:solidFill>
                <a:schemeClr val="bg2">
                  <a:lumMod val="10000"/>
                </a:schemeClr>
              </a:solidFill>
            </a:endParaRPr>
          </a:p>
        </p:txBody>
      </p:sp>
    </p:spTree>
    <p:extLst>
      <p:ext uri="{BB962C8B-B14F-4D97-AF65-F5344CB8AC3E}">
        <p14:creationId xmlns:p14="http://schemas.microsoft.com/office/powerpoint/2010/main" val="147249517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IOA At A Glance</a:t>
            </a:r>
            <a:endParaRPr lang="en-US" cap="small"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72816" y="2003943"/>
            <a:ext cx="7912360" cy="4422738"/>
          </a:xfrm>
        </p:spPr>
      </p:pic>
    </p:spTree>
    <p:extLst>
      <p:ext uri="{BB962C8B-B14F-4D97-AF65-F5344CB8AC3E}">
        <p14:creationId xmlns:p14="http://schemas.microsoft.com/office/powerpoint/2010/main" val="353688979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9045" y="0"/>
            <a:ext cx="10003761" cy="6827417"/>
          </a:xfrm>
        </p:spPr>
      </p:pic>
    </p:spTree>
    <p:extLst>
      <p:ext uri="{BB962C8B-B14F-4D97-AF65-F5344CB8AC3E}">
        <p14:creationId xmlns:p14="http://schemas.microsoft.com/office/powerpoint/2010/main" val="307897836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Sexual Harassment</a:t>
            </a:r>
            <a:endParaRPr lang="en-US" cap="small" dirty="0"/>
          </a:p>
        </p:txBody>
      </p:sp>
      <p:sp>
        <p:nvSpPr>
          <p:cNvPr id="3" name="Content Placeholder 2"/>
          <p:cNvSpPr>
            <a:spLocks noGrp="1"/>
          </p:cNvSpPr>
          <p:nvPr>
            <p:ph sz="half" idx="1"/>
          </p:nvPr>
        </p:nvSpPr>
        <p:spPr/>
        <p:txBody>
          <a:bodyPr>
            <a:normAutofit/>
          </a:bodyPr>
          <a:lstStyle/>
          <a:p>
            <a:r>
              <a:rPr lang="en-US" sz="2000" dirty="0" smtClean="0"/>
              <a:t>Sheldon Management:</a:t>
            </a:r>
          </a:p>
          <a:p>
            <a:pPr lvl="1"/>
            <a:r>
              <a:rPr lang="en-US" sz="1800" dirty="0" smtClean="0"/>
              <a:t>Manages 7 Shopping Centers, 4 Apartment Communities, and 8 Office Buildings for Premier Properties </a:t>
            </a:r>
          </a:p>
          <a:p>
            <a:r>
              <a:rPr lang="en-US" sz="2000" dirty="0" smtClean="0"/>
              <a:t>Insurance by Charlie</a:t>
            </a:r>
          </a:p>
          <a:p>
            <a:pPr lvl="1"/>
            <a:r>
              <a:rPr lang="en-US" sz="1800" dirty="0" smtClean="0"/>
              <a:t>Worker’s Comp </a:t>
            </a:r>
          </a:p>
          <a:p>
            <a:pPr lvl="1"/>
            <a:r>
              <a:rPr lang="en-US" sz="1800" dirty="0" smtClean="0"/>
              <a:t>General Liability</a:t>
            </a:r>
          </a:p>
          <a:p>
            <a:pPr lvl="1"/>
            <a:r>
              <a:rPr lang="en-US" sz="1800" dirty="0" smtClean="0"/>
              <a:t>Employment Practices Liability (Including Sexual Harassment) </a:t>
            </a:r>
          </a:p>
        </p:txBody>
      </p:sp>
      <p:pic>
        <p:nvPicPr>
          <p:cNvPr id="7" name="Content Placeholder 6"/>
          <p:cNvPicPr>
            <a:picLocks noGrp="1" noChangeAspect="1"/>
          </p:cNvPicPr>
          <p:nvPr>
            <p:ph sz="half" idx="2"/>
          </p:nvPr>
        </p:nvPicPr>
        <p:blipFill>
          <a:blip r:embed="rId2"/>
          <a:stretch>
            <a:fillRect/>
          </a:stretch>
        </p:blipFill>
        <p:spPr>
          <a:xfrm>
            <a:off x="7082631" y="2227263"/>
            <a:ext cx="3633787" cy="3633787"/>
          </a:xfrm>
          <a:prstGeom prst="rect">
            <a:avLst/>
          </a:prstGeom>
        </p:spPr>
      </p:pic>
    </p:spTree>
    <p:extLst>
      <p:ext uri="{BB962C8B-B14F-4D97-AF65-F5344CB8AC3E}">
        <p14:creationId xmlns:p14="http://schemas.microsoft.com/office/powerpoint/2010/main" val="220415290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Sexual Harassment</a:t>
            </a:r>
            <a:endParaRPr lang="en-US" cap="small" dirty="0"/>
          </a:p>
        </p:txBody>
      </p:sp>
      <p:sp>
        <p:nvSpPr>
          <p:cNvPr id="3" name="Content Placeholder 2"/>
          <p:cNvSpPr>
            <a:spLocks noGrp="1"/>
          </p:cNvSpPr>
          <p:nvPr>
            <p:ph idx="1"/>
          </p:nvPr>
        </p:nvSpPr>
        <p:spPr/>
        <p:txBody>
          <a:bodyPr>
            <a:normAutofit/>
          </a:bodyPr>
          <a:lstStyle/>
          <a:p>
            <a:r>
              <a:rPr lang="en-US" sz="2000" dirty="0" smtClean="0"/>
              <a:t>Situation:</a:t>
            </a:r>
          </a:p>
          <a:p>
            <a:pPr lvl="1"/>
            <a:r>
              <a:rPr lang="en-US" sz="1800" dirty="0" smtClean="0"/>
              <a:t>$2 Million suit filed January, 2014 against Sheldon Management, Premier Properties, and Harry Hart</a:t>
            </a:r>
          </a:p>
          <a:p>
            <a:pPr lvl="1"/>
            <a:r>
              <a:rPr lang="en-US" sz="1800" dirty="0" smtClean="0"/>
              <a:t>Allegation – Owner of postal service location and father of 17 year old daughter alleged Harry Hart, property manager for Sheldon, sexually molested his daughter at closing time on December 18, 2013. Daughter claimed to have hit Hart in the face with weighted tape machine. </a:t>
            </a:r>
            <a:endParaRPr lang="en-US" sz="1800" dirty="0"/>
          </a:p>
          <a:p>
            <a:pPr lvl="1"/>
            <a:r>
              <a:rPr lang="en-US" sz="1800" dirty="0" smtClean="0"/>
              <a:t>Because their Employment Practices Liability Policy did not include the “</a:t>
            </a:r>
            <a:r>
              <a:rPr lang="en-US" sz="1800" i="1" dirty="0" smtClean="0">
                <a:solidFill>
                  <a:srgbClr val="FF0000"/>
                </a:solidFill>
              </a:rPr>
              <a:t>Third Party Liability Endorsement – Discrimination and Harassment of Non-Employees</a:t>
            </a:r>
            <a:r>
              <a:rPr lang="en-US" sz="1800" dirty="0" smtClean="0"/>
              <a:t>,” Premier is on its own unless held harmless by Sheldon.</a:t>
            </a:r>
            <a:endParaRPr lang="en-US" sz="1800" dirty="0"/>
          </a:p>
        </p:txBody>
      </p:sp>
    </p:spTree>
    <p:extLst>
      <p:ext uri="{BB962C8B-B14F-4D97-AF65-F5344CB8AC3E}">
        <p14:creationId xmlns:p14="http://schemas.microsoft.com/office/powerpoint/2010/main" val="188593657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cap="small" dirty="0" smtClean="0"/>
              <a:t>Family Ties</a:t>
            </a:r>
            <a:endParaRPr lang="en-US" cap="small"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81193" y="2563937"/>
            <a:ext cx="5422900" cy="3109729"/>
          </a:xfrm>
        </p:spPr>
      </p:pic>
      <p:sp>
        <p:nvSpPr>
          <p:cNvPr id="6" name="Content Placeholder 5"/>
          <p:cNvSpPr>
            <a:spLocks noGrp="1"/>
          </p:cNvSpPr>
          <p:nvPr>
            <p:ph sz="half" idx="2"/>
          </p:nvPr>
        </p:nvSpPr>
        <p:spPr/>
        <p:txBody>
          <a:bodyPr>
            <a:noAutofit/>
          </a:bodyPr>
          <a:lstStyle/>
          <a:p>
            <a:r>
              <a:rPr lang="en-US" sz="2000" dirty="0" smtClean="0"/>
              <a:t>Private Directors and Officers Liability Insurance</a:t>
            </a:r>
          </a:p>
          <a:p>
            <a:r>
              <a:rPr lang="en-US" sz="2000" dirty="0" err="1" smtClean="0"/>
              <a:t>Reisman</a:t>
            </a:r>
            <a:r>
              <a:rPr lang="en-US" sz="2000" dirty="0" smtClean="0"/>
              <a:t>, International</a:t>
            </a:r>
          </a:p>
          <a:p>
            <a:pPr lvl="1"/>
            <a:r>
              <a:rPr lang="en-US" sz="1800" dirty="0" smtClean="0"/>
              <a:t>$700,000,000 in Assets</a:t>
            </a:r>
          </a:p>
          <a:p>
            <a:pPr lvl="1"/>
            <a:r>
              <a:rPr lang="en-US" sz="1800" dirty="0" smtClean="0"/>
              <a:t>$280,000,000</a:t>
            </a:r>
          </a:p>
          <a:p>
            <a:r>
              <a:rPr lang="en-US" sz="2000" dirty="0" smtClean="0"/>
              <a:t>Stock:</a:t>
            </a:r>
          </a:p>
          <a:p>
            <a:pPr lvl="1"/>
            <a:r>
              <a:rPr lang="en-US" sz="1800" dirty="0" smtClean="0"/>
              <a:t>Father – 63%</a:t>
            </a:r>
          </a:p>
          <a:p>
            <a:pPr lvl="1"/>
            <a:r>
              <a:rPr lang="en-US" sz="1800" dirty="0" smtClean="0"/>
              <a:t>Mother – 18%</a:t>
            </a:r>
          </a:p>
          <a:p>
            <a:pPr lvl="1"/>
            <a:r>
              <a:rPr lang="en-US" sz="1800" dirty="0" smtClean="0"/>
              <a:t>Junior – 9%</a:t>
            </a:r>
          </a:p>
          <a:p>
            <a:pPr lvl="1"/>
            <a:r>
              <a:rPr lang="en-US" sz="1800" dirty="0" smtClean="0"/>
              <a:t>2 Daughters – 5% Each</a:t>
            </a:r>
            <a:endParaRPr lang="en-US" sz="1800" dirty="0"/>
          </a:p>
        </p:txBody>
      </p:sp>
    </p:spTree>
    <p:extLst>
      <p:ext uri="{BB962C8B-B14F-4D97-AF65-F5344CB8AC3E}">
        <p14:creationId xmlns:p14="http://schemas.microsoft.com/office/powerpoint/2010/main" val="1050823291"/>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Family</a:t>
            </a:r>
            <a:r>
              <a:rPr lang="en-US" dirty="0" smtClean="0"/>
              <a:t> </a:t>
            </a:r>
            <a:r>
              <a:rPr lang="en-US" cap="small" dirty="0" smtClean="0"/>
              <a:t>Ties</a:t>
            </a:r>
            <a:endParaRPr lang="en-US" cap="small" dirty="0"/>
          </a:p>
        </p:txBody>
      </p:sp>
      <p:sp>
        <p:nvSpPr>
          <p:cNvPr id="5" name="Content Placeholder 4"/>
          <p:cNvSpPr>
            <a:spLocks noGrp="1"/>
          </p:cNvSpPr>
          <p:nvPr>
            <p:ph idx="1"/>
          </p:nvPr>
        </p:nvSpPr>
        <p:spPr/>
        <p:txBody>
          <a:bodyPr>
            <a:noAutofit/>
          </a:bodyPr>
          <a:lstStyle/>
          <a:p>
            <a:r>
              <a:rPr lang="en-US" sz="2400" dirty="0" smtClean="0"/>
              <a:t>Situation:</a:t>
            </a:r>
          </a:p>
          <a:p>
            <a:r>
              <a:rPr lang="en-US" sz="2400" dirty="0" smtClean="0"/>
              <a:t>Daughter 1 is involved with drugs, has bad friends, and has developed damaging habits</a:t>
            </a:r>
          </a:p>
          <a:p>
            <a:pPr lvl="1"/>
            <a:r>
              <a:rPr lang="en-US" sz="2000" dirty="0" smtClean="0"/>
              <a:t>Value of stock: $25,000,000? $0?</a:t>
            </a:r>
          </a:p>
        </p:txBody>
      </p:sp>
    </p:spTree>
    <p:extLst>
      <p:ext uri="{BB962C8B-B14F-4D97-AF65-F5344CB8AC3E}">
        <p14:creationId xmlns:p14="http://schemas.microsoft.com/office/powerpoint/2010/main" val="1601203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Family</a:t>
            </a:r>
            <a:r>
              <a:rPr lang="en-US" dirty="0"/>
              <a:t> </a:t>
            </a:r>
            <a:r>
              <a:rPr lang="en-US" cap="small" dirty="0"/>
              <a:t>Ties</a:t>
            </a:r>
            <a:endParaRPr lang="en-US" dirty="0"/>
          </a:p>
        </p:txBody>
      </p:sp>
      <p:sp>
        <p:nvSpPr>
          <p:cNvPr id="3" name="Content Placeholder 2"/>
          <p:cNvSpPr>
            <a:spLocks noGrp="1"/>
          </p:cNvSpPr>
          <p:nvPr>
            <p:ph idx="1"/>
          </p:nvPr>
        </p:nvSpPr>
        <p:spPr/>
        <p:txBody>
          <a:bodyPr/>
          <a:lstStyle/>
          <a:p>
            <a:r>
              <a:rPr lang="en-US" sz="2400" dirty="0"/>
              <a:t>2003 </a:t>
            </a:r>
            <a:r>
              <a:rPr lang="en-US" sz="2400" dirty="0" err="1"/>
              <a:t>Reisman</a:t>
            </a:r>
            <a:r>
              <a:rPr lang="en-US" sz="2400" dirty="0"/>
              <a:t> sold one location to Hines (German Co.) and management moved to Virginia Property Management Co</a:t>
            </a:r>
            <a:r>
              <a:rPr lang="en-US" sz="2400" dirty="0" smtClean="0"/>
              <a:t>.</a:t>
            </a:r>
          </a:p>
          <a:p>
            <a:pPr lvl="1"/>
            <a:r>
              <a:rPr lang="en-US" sz="2200" dirty="0"/>
              <a:t>Redevelopment – 50 year old Diesel tank</a:t>
            </a:r>
          </a:p>
          <a:p>
            <a:pPr lvl="2"/>
            <a:r>
              <a:rPr lang="en-US" sz="1800" dirty="0"/>
              <a:t>EPA &gt; Hines</a:t>
            </a:r>
          </a:p>
          <a:p>
            <a:pPr lvl="2"/>
            <a:r>
              <a:rPr lang="en-US" sz="1800" dirty="0"/>
              <a:t>Hines &gt; </a:t>
            </a:r>
            <a:r>
              <a:rPr lang="en-US" sz="1800" dirty="0" err="1"/>
              <a:t>Reisman</a:t>
            </a:r>
            <a:endParaRPr lang="en-US" sz="1800" dirty="0"/>
          </a:p>
          <a:p>
            <a:pPr lvl="3"/>
            <a:r>
              <a:rPr lang="en-US" sz="1600" dirty="0"/>
              <a:t>$4,000,000 including legal. No </a:t>
            </a:r>
            <a:r>
              <a:rPr lang="en-US" sz="1600" dirty="0" smtClean="0"/>
              <a:t>insurance</a:t>
            </a:r>
            <a:endParaRPr lang="en-US" sz="2400" dirty="0" smtClean="0"/>
          </a:p>
          <a:p>
            <a:r>
              <a:rPr lang="en-US" sz="2400" dirty="0" smtClean="0"/>
              <a:t>Daughter 1 &gt; </a:t>
            </a:r>
            <a:r>
              <a:rPr lang="en-US" sz="2400" dirty="0" err="1" smtClean="0"/>
              <a:t>Reisman</a:t>
            </a:r>
            <a:r>
              <a:rPr lang="en-US" sz="2400" dirty="0" smtClean="0"/>
              <a:t> for loss of stock value?</a:t>
            </a:r>
          </a:p>
          <a:p>
            <a:pPr lvl="1"/>
            <a:r>
              <a:rPr lang="en-US" sz="2200" dirty="0" smtClean="0"/>
              <a:t>Jury awards $5,000,000. No insurance</a:t>
            </a:r>
            <a:endParaRPr lang="en-US" sz="2200" dirty="0"/>
          </a:p>
          <a:p>
            <a:endParaRPr lang="en-US" dirty="0"/>
          </a:p>
        </p:txBody>
      </p:sp>
    </p:spTree>
    <p:extLst>
      <p:ext uri="{BB962C8B-B14F-4D97-AF65-F5344CB8AC3E}">
        <p14:creationId xmlns:p14="http://schemas.microsoft.com/office/powerpoint/2010/main" val="106132408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Family</a:t>
            </a:r>
            <a:r>
              <a:rPr lang="en-US" dirty="0"/>
              <a:t> </a:t>
            </a:r>
            <a:r>
              <a:rPr lang="en-US" cap="small" dirty="0"/>
              <a:t>Ties</a:t>
            </a:r>
            <a:endParaRPr lang="en-US" dirty="0"/>
          </a:p>
        </p:txBody>
      </p:sp>
      <p:sp>
        <p:nvSpPr>
          <p:cNvPr id="3" name="Content Placeholder 2"/>
          <p:cNvSpPr>
            <a:spLocks noGrp="1"/>
          </p:cNvSpPr>
          <p:nvPr>
            <p:ph idx="1"/>
          </p:nvPr>
        </p:nvSpPr>
        <p:spPr/>
        <p:txBody>
          <a:bodyPr>
            <a:normAutofit/>
          </a:bodyPr>
          <a:lstStyle/>
          <a:p>
            <a:r>
              <a:rPr lang="en-US" sz="2400" dirty="0" smtClean="0"/>
              <a:t>2007-2012</a:t>
            </a:r>
          </a:p>
          <a:p>
            <a:pPr lvl="1"/>
            <a:r>
              <a:rPr lang="en-US" sz="2000" dirty="0" smtClean="0"/>
              <a:t>40% of small businesses under 250 employees suffered D&amp;O Loss</a:t>
            </a:r>
          </a:p>
          <a:p>
            <a:pPr lvl="1"/>
            <a:r>
              <a:rPr lang="en-US" sz="2000" dirty="0" smtClean="0"/>
              <a:t>$149,000 average if insured</a:t>
            </a:r>
          </a:p>
          <a:p>
            <a:pPr lvl="1"/>
            <a:r>
              <a:rPr lang="en-US" sz="2000" dirty="0" smtClean="0"/>
              <a:t>$450,000 if uninsured</a:t>
            </a:r>
            <a:endParaRPr lang="en-US" sz="2000" dirty="0"/>
          </a:p>
        </p:txBody>
      </p:sp>
    </p:spTree>
    <p:extLst>
      <p:ext uri="{BB962C8B-B14F-4D97-AF65-F5344CB8AC3E}">
        <p14:creationId xmlns:p14="http://schemas.microsoft.com/office/powerpoint/2010/main" val="2705941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The 39 Year Old Claim</a:t>
            </a:r>
            <a:endParaRPr lang="en-US" cap="small" dirty="0"/>
          </a:p>
        </p:txBody>
      </p:sp>
      <p:sp>
        <p:nvSpPr>
          <p:cNvPr id="4" name="Content Placeholder 3"/>
          <p:cNvSpPr>
            <a:spLocks noGrp="1"/>
          </p:cNvSpPr>
          <p:nvPr>
            <p:ph sz="half" idx="1"/>
          </p:nvPr>
        </p:nvSpPr>
        <p:spPr/>
        <p:txBody>
          <a:bodyPr>
            <a:normAutofit/>
          </a:bodyPr>
          <a:lstStyle/>
          <a:p>
            <a:r>
              <a:rPr lang="en-US" sz="2000" dirty="0" smtClean="0"/>
              <a:t>The Renewal Rule: Case Law says the insurance company must tell you </a:t>
            </a:r>
            <a:r>
              <a:rPr lang="en-US" sz="2000" u="sng" dirty="0" smtClean="0"/>
              <a:t>in advance</a:t>
            </a:r>
            <a:r>
              <a:rPr lang="en-US" sz="2000" dirty="0" smtClean="0"/>
              <a:t> that there are restrictive changes in your insurance renewal</a:t>
            </a:r>
          </a:p>
          <a:p>
            <a:r>
              <a:rPr lang="en-US" sz="2000" dirty="0" smtClean="0"/>
              <a:t>Obtained $1,870,000 from a </a:t>
            </a:r>
            <a:r>
              <a:rPr lang="en-US" sz="2000" b="1" u="sng" dirty="0" smtClean="0"/>
              <a:t>39 year old insurance policy</a:t>
            </a:r>
            <a:r>
              <a:rPr lang="en-US" sz="2000" dirty="0" smtClean="0"/>
              <a:t>! Huh?</a:t>
            </a:r>
            <a:endParaRPr lang="en-US" sz="2000"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92138" y="2227263"/>
            <a:ext cx="5414773" cy="3633787"/>
          </a:xfrm>
        </p:spPr>
      </p:pic>
    </p:spTree>
    <p:extLst>
      <p:ext uri="{BB962C8B-B14F-4D97-AF65-F5344CB8AC3E}">
        <p14:creationId xmlns:p14="http://schemas.microsoft.com/office/powerpoint/2010/main" val="388713198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a:t>The 39 Year Old Claim</a:t>
            </a:r>
            <a:endParaRPr lang="en-US" dirty="0"/>
          </a:p>
        </p:txBody>
      </p:sp>
      <p:sp>
        <p:nvSpPr>
          <p:cNvPr id="6" name="Content Placeholder 5"/>
          <p:cNvSpPr>
            <a:spLocks noGrp="1"/>
          </p:cNvSpPr>
          <p:nvPr>
            <p:ph idx="1"/>
          </p:nvPr>
        </p:nvSpPr>
        <p:spPr/>
        <p:txBody>
          <a:bodyPr>
            <a:normAutofit/>
          </a:bodyPr>
          <a:lstStyle/>
          <a:p>
            <a:r>
              <a:rPr lang="en-US" sz="2000" dirty="0" smtClean="0"/>
              <a:t>Situation:</a:t>
            </a:r>
          </a:p>
          <a:p>
            <a:pPr lvl="1"/>
            <a:r>
              <a:rPr lang="en-US" sz="1800" dirty="0"/>
              <a:t>In 1968, Treat </a:t>
            </a:r>
            <a:r>
              <a:rPr lang="en-US" sz="1800" dirty="0" err="1"/>
              <a:t>Reit</a:t>
            </a:r>
            <a:r>
              <a:rPr lang="en-US" sz="1800" dirty="0"/>
              <a:t> (TR) built a 100,000 Sq. Ft. shopping center in South Florida</a:t>
            </a:r>
          </a:p>
          <a:p>
            <a:pPr lvl="1"/>
            <a:r>
              <a:rPr lang="en-US" sz="1800" dirty="0"/>
              <a:t>Insured by Argon International, renewed in 1969 and 1970</a:t>
            </a:r>
          </a:p>
          <a:p>
            <a:pPr lvl="1"/>
            <a:r>
              <a:rPr lang="en-US" sz="1800" dirty="0"/>
              <a:t>Umbrella with </a:t>
            </a:r>
            <a:r>
              <a:rPr lang="en-US" sz="1800" dirty="0" smtClean="0"/>
              <a:t>AIG</a:t>
            </a:r>
          </a:p>
          <a:p>
            <a:r>
              <a:rPr lang="en-US" sz="2000" dirty="0" smtClean="0"/>
              <a:t>TR sold to Not-So-Sweet </a:t>
            </a:r>
            <a:r>
              <a:rPr lang="en-US" sz="2000" dirty="0" err="1" smtClean="0"/>
              <a:t>Reit</a:t>
            </a:r>
            <a:r>
              <a:rPr lang="en-US" sz="2000" dirty="0" smtClean="0"/>
              <a:t> (NSSR) in 2006, including standard pollution hold harmless clause if discovered</a:t>
            </a:r>
          </a:p>
          <a:p>
            <a:r>
              <a:rPr lang="en-US" sz="2000" dirty="0" smtClean="0"/>
              <a:t>Renovations stopped when pollution discovered in 2007</a:t>
            </a:r>
          </a:p>
          <a:p>
            <a:r>
              <a:rPr lang="en-US" sz="2000" dirty="0" smtClean="0"/>
              <a:t>NSSR files $2,000,000 suit against TR</a:t>
            </a:r>
          </a:p>
        </p:txBody>
      </p:sp>
    </p:spTree>
    <p:extLst>
      <p:ext uri="{BB962C8B-B14F-4D97-AF65-F5344CB8AC3E}">
        <p14:creationId xmlns:p14="http://schemas.microsoft.com/office/powerpoint/2010/main" val="101283792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The 39 Year Old </a:t>
            </a:r>
            <a:r>
              <a:rPr lang="en-US" cap="small" dirty="0" smtClean="0"/>
              <a:t>Claim</a:t>
            </a:r>
            <a:endParaRPr lang="en-US" dirty="0"/>
          </a:p>
        </p:txBody>
      </p:sp>
      <p:sp>
        <p:nvSpPr>
          <p:cNvPr id="3" name="Content Placeholder 2"/>
          <p:cNvSpPr>
            <a:spLocks noGrp="1"/>
          </p:cNvSpPr>
          <p:nvPr>
            <p:ph idx="1"/>
          </p:nvPr>
        </p:nvSpPr>
        <p:spPr>
          <a:xfrm>
            <a:off x="581192" y="1959429"/>
            <a:ext cx="11029615" cy="4599991"/>
          </a:xfrm>
        </p:spPr>
        <p:txBody>
          <a:bodyPr>
            <a:normAutofit fontScale="92500" lnSpcReduction="10000"/>
          </a:bodyPr>
          <a:lstStyle/>
          <a:p>
            <a:r>
              <a:rPr lang="en-US" sz="2400" dirty="0" smtClean="0"/>
              <a:t>Judgment: $1,870,000 against TR</a:t>
            </a:r>
          </a:p>
          <a:p>
            <a:r>
              <a:rPr lang="en-US" sz="2400" dirty="0" smtClean="0"/>
              <a:t>TR Seeks coverage from Argon International and AIG</a:t>
            </a:r>
          </a:p>
          <a:p>
            <a:r>
              <a:rPr lang="en-US" sz="2400" dirty="0" smtClean="0"/>
              <a:t>Judgment: </a:t>
            </a:r>
          </a:p>
          <a:p>
            <a:pPr lvl="1"/>
            <a:r>
              <a:rPr lang="en-US" sz="2100" dirty="0"/>
              <a:t>For Plaintiff, $1,870,000 plus legal fees</a:t>
            </a:r>
          </a:p>
          <a:p>
            <a:pPr lvl="1"/>
            <a:r>
              <a:rPr lang="en-US" sz="2100" dirty="0"/>
              <a:t>Occurrence based </a:t>
            </a:r>
            <a:r>
              <a:rPr lang="en-US" sz="2100" dirty="0" smtClean="0"/>
              <a:t>policy+</a:t>
            </a:r>
          </a:p>
          <a:p>
            <a:r>
              <a:rPr lang="en-US" sz="2400" dirty="0" smtClean="0"/>
              <a:t>Argon failed to reveal new ISO pollution exclusion on renewal to policyholders in 1969</a:t>
            </a:r>
          </a:p>
          <a:p>
            <a:r>
              <a:rPr lang="en-US" sz="2400" dirty="0" smtClean="0"/>
              <a:t>Statute of Repose began in 2006 when NSSR took possession, so it does not apply</a:t>
            </a:r>
          </a:p>
          <a:p>
            <a:r>
              <a:rPr lang="en-US" sz="2400" dirty="0" smtClean="0"/>
              <a:t>Argon pays $1,000,000 limit plus legal fees</a:t>
            </a:r>
          </a:p>
          <a:p>
            <a:r>
              <a:rPr lang="en-US" sz="2400" dirty="0" smtClean="0"/>
              <a:t>AIG “Following Form”  umbrella must do just that: follow form.</a:t>
            </a:r>
          </a:p>
          <a:p>
            <a:pPr lvl="1"/>
            <a:r>
              <a:rPr lang="en-US" sz="2100" dirty="0" smtClean="0"/>
              <a:t>Responsible for $870,000 excess</a:t>
            </a:r>
          </a:p>
          <a:p>
            <a:endParaRPr lang="en-US" dirty="0" smtClean="0"/>
          </a:p>
        </p:txBody>
      </p:sp>
    </p:spTree>
    <p:extLst>
      <p:ext uri="{BB962C8B-B14F-4D97-AF65-F5344CB8AC3E}">
        <p14:creationId xmlns:p14="http://schemas.microsoft.com/office/powerpoint/2010/main" val="27657446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cap="small" dirty="0" smtClean="0"/>
              <a:t>What You Can’t See CAN Hurt You</a:t>
            </a:r>
            <a:endParaRPr lang="en-US" cap="small" dirty="0"/>
          </a:p>
        </p:txBody>
      </p:sp>
      <p:pic>
        <p:nvPicPr>
          <p:cNvPr id="9" name="Content Placeholder 8"/>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81025" y="2377096"/>
            <a:ext cx="5422900" cy="3334121"/>
          </a:xfrm>
        </p:spPr>
      </p:pic>
      <p:sp>
        <p:nvSpPr>
          <p:cNvPr id="8" name="Content Placeholder 7"/>
          <p:cNvSpPr>
            <a:spLocks noGrp="1"/>
          </p:cNvSpPr>
          <p:nvPr>
            <p:ph sz="half" idx="2"/>
          </p:nvPr>
        </p:nvSpPr>
        <p:spPr/>
        <p:txBody>
          <a:bodyPr>
            <a:normAutofit/>
          </a:bodyPr>
          <a:lstStyle/>
          <a:p>
            <a:r>
              <a:rPr lang="en-US" sz="2000" dirty="0" smtClean="0"/>
              <a:t>Situation: Somerville Plaza, 1994</a:t>
            </a:r>
          </a:p>
          <a:p>
            <a:r>
              <a:rPr lang="en-US" sz="2000" dirty="0" smtClean="0"/>
              <a:t>312,000 Square Feet</a:t>
            </a:r>
          </a:p>
          <a:p>
            <a:r>
              <a:rPr lang="en-US" sz="2000" dirty="0" smtClean="0"/>
              <a:t>Last unit, 8,000 sq. ft. vacant, caught fire Friday night. Only unit damaged. But, 298,000 square feet without power!</a:t>
            </a:r>
          </a:p>
          <a:p>
            <a:r>
              <a:rPr lang="en-US" sz="2000" dirty="0" smtClean="0"/>
              <a:t>Food spoilage in supermarket, tenants move out, $1,600,000 in lost revenues</a:t>
            </a:r>
            <a:endParaRPr lang="en-US" sz="2000" dirty="0"/>
          </a:p>
        </p:txBody>
      </p:sp>
    </p:spTree>
    <p:extLst>
      <p:ext uri="{BB962C8B-B14F-4D97-AF65-F5344CB8AC3E}">
        <p14:creationId xmlns:p14="http://schemas.microsoft.com/office/powerpoint/2010/main" val="172837045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What You Can’t See CAN Hurt You</a:t>
            </a:r>
            <a:endParaRPr lang="en-US" dirty="0"/>
          </a:p>
        </p:txBody>
      </p:sp>
      <p:sp>
        <p:nvSpPr>
          <p:cNvPr id="5" name="Content Placeholder 4"/>
          <p:cNvSpPr>
            <a:spLocks noGrp="1"/>
          </p:cNvSpPr>
          <p:nvPr>
            <p:ph idx="1"/>
          </p:nvPr>
        </p:nvSpPr>
        <p:spPr/>
        <p:txBody>
          <a:bodyPr>
            <a:normAutofit/>
          </a:bodyPr>
          <a:lstStyle/>
          <a:p>
            <a:r>
              <a:rPr lang="en-US" sz="2000" b="1" dirty="0" smtClean="0"/>
              <a:t>Insurance Company offers $48,000 - $5,000 deductible = $43,000. Huh?</a:t>
            </a:r>
          </a:p>
          <a:p>
            <a:r>
              <a:rPr lang="en-US" sz="2000" u="sng" dirty="0" smtClean="0"/>
              <a:t>Engineering Report</a:t>
            </a:r>
            <a:r>
              <a:rPr lang="en-US" sz="2000" dirty="0" smtClean="0"/>
              <a:t>: Music store had rock band practicing for 4 hours after closing using heavy duty amplifiers. Indications are that power surge was: </a:t>
            </a:r>
          </a:p>
          <a:p>
            <a:pPr lvl="1"/>
            <a:r>
              <a:rPr lang="en-US" dirty="0"/>
              <a:t>Prolonged overheating, not lightning</a:t>
            </a:r>
          </a:p>
          <a:p>
            <a:pPr lvl="1"/>
            <a:r>
              <a:rPr lang="en-US" dirty="0"/>
              <a:t>Insufficient to throw breakers</a:t>
            </a:r>
          </a:p>
          <a:p>
            <a:pPr lvl="1"/>
            <a:r>
              <a:rPr lang="en-US" dirty="0"/>
              <a:t>Outside generator could not maintain both refrigeration and lighting in </a:t>
            </a:r>
            <a:r>
              <a:rPr lang="en-US" dirty="0" smtClean="0"/>
              <a:t>supermarket</a:t>
            </a:r>
          </a:p>
          <a:p>
            <a:r>
              <a:rPr lang="en-US" sz="2000" dirty="0" smtClean="0"/>
              <a:t>Municipality required complete rewiring of the center, $2,000,000</a:t>
            </a:r>
          </a:p>
        </p:txBody>
      </p:sp>
    </p:spTree>
    <p:extLst>
      <p:ext uri="{BB962C8B-B14F-4D97-AF65-F5344CB8AC3E}">
        <p14:creationId xmlns:p14="http://schemas.microsoft.com/office/powerpoint/2010/main" val="96301639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What You Can’t See CAN Hurt You</a:t>
            </a:r>
            <a:endParaRPr lang="en-US" dirty="0"/>
          </a:p>
        </p:txBody>
      </p:sp>
      <p:sp>
        <p:nvSpPr>
          <p:cNvPr id="3" name="Content Placeholder 2"/>
          <p:cNvSpPr>
            <a:spLocks noGrp="1"/>
          </p:cNvSpPr>
          <p:nvPr>
            <p:ph idx="1"/>
          </p:nvPr>
        </p:nvSpPr>
        <p:spPr>
          <a:xfrm>
            <a:off x="581192" y="1959430"/>
            <a:ext cx="11029615" cy="4646644"/>
          </a:xfrm>
        </p:spPr>
        <p:txBody>
          <a:bodyPr>
            <a:noAutofit/>
          </a:bodyPr>
          <a:lstStyle/>
          <a:p>
            <a:r>
              <a:rPr lang="en-US" sz="2400" dirty="0" smtClean="0"/>
              <a:t>Their Policy Stated: </a:t>
            </a:r>
          </a:p>
          <a:p>
            <a:pPr lvl="1"/>
            <a:r>
              <a:rPr lang="en-US" sz="2000" dirty="0" smtClean="0"/>
              <a:t>2. We will not pay for loss or damage caused by or resulting from any of the following:</a:t>
            </a:r>
          </a:p>
          <a:p>
            <a:pPr lvl="2"/>
            <a:r>
              <a:rPr lang="en-US" sz="1800" dirty="0"/>
              <a:t>a. Artificially generated electrical, magnetic, or electromagnetic energy that damages, disturbs, disrupts, or otherwise interferes with any:</a:t>
            </a:r>
          </a:p>
          <a:p>
            <a:pPr lvl="3"/>
            <a:r>
              <a:rPr lang="en-US" sz="1600" dirty="0"/>
              <a:t>(1) Electrical or electronic wire, device, appliance, system, or network; or</a:t>
            </a:r>
          </a:p>
          <a:p>
            <a:pPr lvl="3"/>
            <a:r>
              <a:rPr lang="en-US" sz="1600" dirty="0"/>
              <a:t>(2) Device, appliance, system, or network utilizing cellular or satellite technology.</a:t>
            </a:r>
          </a:p>
          <a:p>
            <a:pPr lvl="2"/>
            <a:r>
              <a:rPr lang="en-US" sz="1800" dirty="0"/>
              <a:t>For the purpose of this exclusion, electrical, magnetic, or electromagnetic energy includes but is not limited to:</a:t>
            </a:r>
          </a:p>
          <a:p>
            <a:pPr lvl="3"/>
            <a:r>
              <a:rPr lang="en-US" sz="1600" dirty="0"/>
              <a:t>(a) Electrical current, including arcing;</a:t>
            </a:r>
          </a:p>
          <a:p>
            <a:pPr lvl="3"/>
            <a:r>
              <a:rPr lang="en-US" sz="1600" dirty="0"/>
              <a:t>(b) Electrical charge produced or conducted by a magnetic or electromagnetic field;</a:t>
            </a:r>
          </a:p>
          <a:p>
            <a:pPr lvl="3"/>
            <a:r>
              <a:rPr lang="en-US" sz="1600" dirty="0"/>
              <a:t>(c) Pulse of electromagnetic energy; or</a:t>
            </a:r>
          </a:p>
          <a:p>
            <a:pPr lvl="3"/>
            <a:r>
              <a:rPr lang="en-US" sz="1600" dirty="0"/>
              <a:t>(d) Electromagnetic waves or microwaves</a:t>
            </a:r>
            <a:r>
              <a:rPr lang="en-US" sz="1600" dirty="0" smtClean="0"/>
              <a:t>.</a:t>
            </a:r>
          </a:p>
          <a:p>
            <a:pPr lvl="1"/>
            <a:r>
              <a:rPr lang="en-US" sz="2000" dirty="0" smtClean="0"/>
              <a:t>But if fire results, we will pay for the loss or damage caused by that fire.</a:t>
            </a:r>
          </a:p>
        </p:txBody>
      </p:sp>
    </p:spTree>
    <p:extLst>
      <p:ext uri="{BB962C8B-B14F-4D97-AF65-F5344CB8AC3E}">
        <p14:creationId xmlns:p14="http://schemas.microsoft.com/office/powerpoint/2010/main" val="333920345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What You Can’t See CAN Hurt </a:t>
            </a:r>
            <a:r>
              <a:rPr lang="en-US" cap="small" dirty="0" smtClean="0"/>
              <a:t>You</a:t>
            </a:r>
            <a:endParaRPr lang="en-US" dirty="0"/>
          </a:p>
        </p:txBody>
      </p:sp>
      <p:sp>
        <p:nvSpPr>
          <p:cNvPr id="3" name="Content Placeholder 2"/>
          <p:cNvSpPr>
            <a:spLocks noGrp="1"/>
          </p:cNvSpPr>
          <p:nvPr>
            <p:ph idx="1"/>
          </p:nvPr>
        </p:nvSpPr>
        <p:spPr/>
        <p:txBody>
          <a:bodyPr>
            <a:normAutofit/>
          </a:bodyPr>
          <a:lstStyle/>
          <a:p>
            <a:r>
              <a:rPr lang="en-US" sz="2400" dirty="0" smtClean="0"/>
              <a:t>Cost of Equipment Breakdown Coverage: $3,600</a:t>
            </a:r>
          </a:p>
          <a:p>
            <a:r>
              <a:rPr lang="en-US" sz="2400" dirty="0" smtClean="0"/>
              <a:t>Savings: $1,600,000 - $3,600</a:t>
            </a:r>
          </a:p>
          <a:p>
            <a:r>
              <a:rPr lang="en-US" sz="2400" dirty="0" smtClean="0"/>
              <a:t>Definition of Equipment Breakdown Insurance:</a:t>
            </a:r>
          </a:p>
          <a:p>
            <a:pPr lvl="1"/>
            <a:r>
              <a:rPr lang="en-US" sz="2000" dirty="0" smtClean="0"/>
              <a:t>Coverage for loss due to mechanical or electrical breakdown of nearly any type of equipment, including photocopiers and computers. Coverage applies to the cost to repair or replace the equipment and any other property damaged by the equipment breakdown.</a:t>
            </a:r>
            <a:endParaRPr lang="en-US" sz="2000" dirty="0"/>
          </a:p>
        </p:txBody>
      </p:sp>
    </p:spTree>
    <p:extLst>
      <p:ext uri="{BB962C8B-B14F-4D97-AF65-F5344CB8AC3E}">
        <p14:creationId xmlns:p14="http://schemas.microsoft.com/office/powerpoint/2010/main" val="69889302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Company Owned Autos</a:t>
            </a:r>
            <a:endParaRPr lang="en-US" cap="small" dirty="0"/>
          </a:p>
        </p:txBody>
      </p:sp>
      <p:sp>
        <p:nvSpPr>
          <p:cNvPr id="4" name="Content Placeholder 3"/>
          <p:cNvSpPr>
            <a:spLocks noGrp="1"/>
          </p:cNvSpPr>
          <p:nvPr>
            <p:ph sz="half" idx="1"/>
          </p:nvPr>
        </p:nvSpPr>
        <p:spPr/>
        <p:txBody>
          <a:bodyPr>
            <a:normAutofit/>
          </a:bodyPr>
          <a:lstStyle/>
          <a:p>
            <a:r>
              <a:rPr lang="en-US" sz="2000" dirty="0" smtClean="0"/>
              <a:t>Levinson Family: Commercial Property owners</a:t>
            </a:r>
          </a:p>
          <a:p>
            <a:r>
              <a:rPr lang="en-US" sz="2000" dirty="0" smtClean="0"/>
              <a:t>All family members; includes over 18 Officers &amp; Board Members</a:t>
            </a:r>
          </a:p>
          <a:p>
            <a:r>
              <a:rPr lang="en-US" sz="2000" dirty="0" smtClean="0"/>
              <a:t>All family members provided “nice” cars</a:t>
            </a:r>
          </a:p>
          <a:p>
            <a:r>
              <a:rPr lang="en-US" sz="2000" dirty="0"/>
              <a:t>BAP – Officers, Directors, spouses &gt; company vehicles only</a:t>
            </a:r>
          </a:p>
          <a:p>
            <a:r>
              <a:rPr lang="en-US" sz="2000" dirty="0"/>
              <a:t>Allen Agent &gt; Broad Form Driver Other Car coverage added to the </a:t>
            </a:r>
            <a:r>
              <a:rPr lang="en-US" sz="2000" dirty="0" smtClean="0"/>
              <a:t>BAP</a:t>
            </a:r>
            <a:endParaRPr lang="en-US" sz="2000" dirty="0"/>
          </a:p>
        </p:txBody>
      </p:sp>
      <p:pic>
        <p:nvPicPr>
          <p:cNvPr id="5" name="Content Placeholder 4"/>
          <p:cNvPicPr>
            <a:picLocks noGrp="1" noChangeAspect="1"/>
          </p:cNvPicPr>
          <p:nvPr>
            <p:ph sz="half" idx="2"/>
          </p:nvPr>
        </p:nvPicPr>
        <p:blipFill>
          <a:blip r:embed="rId2"/>
          <a:stretch>
            <a:fillRect/>
          </a:stretch>
        </p:blipFill>
        <p:spPr>
          <a:xfrm>
            <a:off x="6656174" y="2367088"/>
            <a:ext cx="4860324" cy="3633446"/>
          </a:xfrm>
          <a:prstGeom prst="rect">
            <a:avLst/>
          </a:prstGeom>
        </p:spPr>
      </p:pic>
    </p:spTree>
    <p:extLst>
      <p:ext uri="{BB962C8B-B14F-4D97-AF65-F5344CB8AC3E}">
        <p14:creationId xmlns:p14="http://schemas.microsoft.com/office/powerpoint/2010/main" val="351098125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a:t>Company Owned Autos</a:t>
            </a:r>
            <a:endParaRPr lang="en-US" dirty="0"/>
          </a:p>
        </p:txBody>
      </p:sp>
      <p:sp>
        <p:nvSpPr>
          <p:cNvPr id="6" name="Content Placeholder 5"/>
          <p:cNvSpPr>
            <a:spLocks noGrp="1"/>
          </p:cNvSpPr>
          <p:nvPr>
            <p:ph idx="1"/>
          </p:nvPr>
        </p:nvSpPr>
        <p:spPr/>
        <p:txBody>
          <a:bodyPr/>
          <a:lstStyle/>
          <a:p>
            <a:r>
              <a:rPr lang="en-US" dirty="0" smtClean="0"/>
              <a:t>Situation: Melanie was driving Patsy’s car with Patsy and 4 other friends. Ran red light, hit Mercedes 500 CL. Both totaled. 8 people in hospital.</a:t>
            </a:r>
          </a:p>
          <a:p>
            <a:r>
              <a:rPr lang="en-US" dirty="0" smtClean="0"/>
              <a:t>Suit included Melanie’s parents</a:t>
            </a:r>
          </a:p>
          <a:p>
            <a:r>
              <a:rPr lang="en-US" b="1" dirty="0" smtClean="0"/>
              <a:t>Levinson, Inc.’s insurance paid $30,000?</a:t>
            </a:r>
          </a:p>
          <a:p>
            <a:r>
              <a:rPr lang="en-US" dirty="0" smtClean="0"/>
              <a:t>Insurance follows the car. Patsy’s limits soon exhausted.</a:t>
            </a:r>
          </a:p>
          <a:p>
            <a:r>
              <a:rPr lang="en-US" b="1" dirty="0" smtClean="0"/>
              <a:t>$1,000,000 plus shortfall paid by Levinson, Inc. Why?</a:t>
            </a:r>
          </a:p>
        </p:txBody>
      </p:sp>
    </p:spTree>
    <p:extLst>
      <p:ext uri="{BB962C8B-B14F-4D97-AF65-F5344CB8AC3E}">
        <p14:creationId xmlns:p14="http://schemas.microsoft.com/office/powerpoint/2010/main" val="395781844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Company Owned Autos</a:t>
            </a:r>
            <a:endParaRPr lang="en-US" dirty="0"/>
          </a:p>
        </p:txBody>
      </p:sp>
      <p:sp>
        <p:nvSpPr>
          <p:cNvPr id="3" name="Content Placeholder 2"/>
          <p:cNvSpPr>
            <a:spLocks noGrp="1"/>
          </p:cNvSpPr>
          <p:nvPr>
            <p:ph idx="1"/>
          </p:nvPr>
        </p:nvSpPr>
        <p:spPr/>
        <p:txBody>
          <a:bodyPr>
            <a:normAutofit/>
          </a:bodyPr>
          <a:lstStyle/>
          <a:p>
            <a:r>
              <a:rPr lang="en-US" sz="2000" u="sng" dirty="0" smtClean="0"/>
              <a:t>AGENT ERROR!</a:t>
            </a:r>
          </a:p>
          <a:p>
            <a:r>
              <a:rPr lang="en-US" sz="2000" dirty="0" smtClean="0"/>
              <a:t>BFDOC &gt; Medical Payment and Uninsured Motorists</a:t>
            </a:r>
          </a:p>
          <a:p>
            <a:r>
              <a:rPr lang="en-US" sz="2000" b="1" dirty="0" smtClean="0"/>
              <a:t>Must name every member individually and pay premium for each person for Liability coverage within the BFDOC form</a:t>
            </a:r>
          </a:p>
          <a:p>
            <a:r>
              <a:rPr lang="en-US" sz="2000" dirty="0" smtClean="0"/>
              <a:t>PS: $1,000,000+ paid by Levinson, Inc. was declared taxable income to Mr. Levinson, resulting in nearly $400,000 in taxes, penalties, and interest.</a:t>
            </a:r>
            <a:endParaRPr lang="en-US" sz="2000" dirty="0"/>
          </a:p>
        </p:txBody>
      </p:sp>
    </p:spTree>
    <p:extLst>
      <p:ext uri="{BB962C8B-B14F-4D97-AF65-F5344CB8AC3E}">
        <p14:creationId xmlns:p14="http://schemas.microsoft.com/office/powerpoint/2010/main" val="240471524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cap="small" dirty="0" smtClean="0"/>
              <a:t>Preparation H(</a:t>
            </a:r>
            <a:r>
              <a:rPr lang="en-US" cap="small" dirty="0" err="1" smtClean="0"/>
              <a:t>urricane</a:t>
            </a:r>
            <a:r>
              <a:rPr lang="en-US" cap="small" dirty="0" smtClean="0"/>
              <a:t>)</a:t>
            </a:r>
            <a:endParaRPr lang="en-US" cap="small"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69951" y="2227263"/>
            <a:ext cx="4845048" cy="3633787"/>
          </a:xfrm>
        </p:spPr>
      </p:pic>
      <p:sp>
        <p:nvSpPr>
          <p:cNvPr id="6" name="Content Placeholder 5"/>
          <p:cNvSpPr>
            <a:spLocks noGrp="1"/>
          </p:cNvSpPr>
          <p:nvPr>
            <p:ph sz="half" idx="2"/>
          </p:nvPr>
        </p:nvSpPr>
        <p:spPr/>
        <p:txBody>
          <a:bodyPr>
            <a:normAutofit/>
          </a:bodyPr>
          <a:lstStyle/>
          <a:p>
            <a:r>
              <a:rPr lang="en-US" sz="2000" dirty="0" smtClean="0"/>
              <a:t>Deciding what to buy: Priorities</a:t>
            </a:r>
          </a:p>
        </p:txBody>
      </p:sp>
    </p:spTree>
    <p:extLst>
      <p:ext uri="{BB962C8B-B14F-4D97-AF65-F5344CB8AC3E}">
        <p14:creationId xmlns:p14="http://schemas.microsoft.com/office/powerpoint/2010/main" val="95307042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a:t>Preparation H(</a:t>
            </a:r>
            <a:r>
              <a:rPr lang="en-US" cap="small" dirty="0" err="1"/>
              <a:t>urricane</a:t>
            </a:r>
            <a:r>
              <a:rPr lang="en-US" cap="small" dirty="0"/>
              <a:t>)</a:t>
            </a:r>
            <a:endParaRPr lang="en-US" dirty="0"/>
          </a:p>
        </p:txBody>
      </p:sp>
      <p:sp>
        <p:nvSpPr>
          <p:cNvPr id="6" name="Content Placeholder 5"/>
          <p:cNvSpPr>
            <a:spLocks noGrp="1"/>
          </p:cNvSpPr>
          <p:nvPr>
            <p:ph sz="half" idx="1"/>
          </p:nvPr>
        </p:nvSpPr>
        <p:spPr>
          <a:xfrm>
            <a:off x="581193" y="1903445"/>
            <a:ext cx="5422390" cy="4553339"/>
          </a:xfrm>
        </p:spPr>
        <p:txBody>
          <a:bodyPr>
            <a:noAutofit/>
          </a:bodyPr>
          <a:lstStyle/>
          <a:p>
            <a:pPr lvl="1"/>
            <a:r>
              <a:rPr lang="en-US" sz="2000" dirty="0"/>
              <a:t>Apartments Example:</a:t>
            </a:r>
          </a:p>
          <a:p>
            <a:pPr lvl="2"/>
            <a:r>
              <a:rPr lang="en-US" sz="1800" dirty="0"/>
              <a:t>1. Per Building vs. Per </a:t>
            </a:r>
            <a:r>
              <a:rPr lang="en-US" sz="1800" dirty="0" smtClean="0"/>
              <a:t>Location</a:t>
            </a:r>
          </a:p>
          <a:p>
            <a:pPr lvl="3"/>
            <a:r>
              <a:rPr lang="en-US" sz="1600" dirty="0"/>
              <a:t>17 Buildings, $21,760,000</a:t>
            </a:r>
          </a:p>
          <a:p>
            <a:pPr lvl="3"/>
            <a:r>
              <a:rPr lang="en-US" sz="1600" dirty="0"/>
              <a:t>$1,280,000 per Building</a:t>
            </a:r>
          </a:p>
          <a:p>
            <a:pPr lvl="3"/>
            <a:r>
              <a:rPr lang="en-US" sz="1600" dirty="0"/>
              <a:t>3% Named Storm</a:t>
            </a:r>
          </a:p>
          <a:p>
            <a:pPr lvl="3"/>
            <a:r>
              <a:rPr lang="en-US" sz="1600" dirty="0"/>
              <a:t>$38,400 vs. $</a:t>
            </a:r>
            <a:r>
              <a:rPr lang="en-US" sz="1600" dirty="0" smtClean="0"/>
              <a:t>652,800</a:t>
            </a:r>
            <a:endParaRPr lang="en-US" sz="1600" dirty="0"/>
          </a:p>
          <a:p>
            <a:pPr lvl="2"/>
            <a:r>
              <a:rPr lang="en-US" sz="1800" dirty="0"/>
              <a:t>2</a:t>
            </a:r>
            <a:r>
              <a:rPr lang="en-US" sz="1800" dirty="0" smtClean="0"/>
              <a:t>. Flood</a:t>
            </a:r>
          </a:p>
          <a:p>
            <a:pPr lvl="3"/>
            <a:r>
              <a:rPr lang="en-US" sz="1600" dirty="0" smtClean="0"/>
              <a:t>$500,000 Per Building</a:t>
            </a:r>
          </a:p>
          <a:p>
            <a:pPr lvl="3"/>
            <a:r>
              <a:rPr lang="en-US" sz="1600" dirty="0" smtClean="0"/>
              <a:t>Est. $3,500 in non-flood area</a:t>
            </a:r>
          </a:p>
          <a:p>
            <a:pPr lvl="3"/>
            <a:r>
              <a:rPr lang="en-US" sz="1600" dirty="0" smtClean="0"/>
              <a:t>$3,500 x 17 = $59,500</a:t>
            </a:r>
          </a:p>
          <a:p>
            <a:pPr lvl="3"/>
            <a:r>
              <a:rPr lang="en-US" sz="1600" dirty="0" smtClean="0"/>
              <a:t>Most good commercial policies provide excess of NFIP limits, up to $1M or $2.5M</a:t>
            </a:r>
          </a:p>
        </p:txBody>
      </p:sp>
      <p:sp>
        <p:nvSpPr>
          <p:cNvPr id="7" name="Content Placeholder 6"/>
          <p:cNvSpPr>
            <a:spLocks noGrp="1"/>
          </p:cNvSpPr>
          <p:nvPr>
            <p:ph sz="half" idx="2"/>
          </p:nvPr>
        </p:nvSpPr>
        <p:spPr>
          <a:xfrm>
            <a:off x="6188417" y="1903445"/>
            <a:ext cx="5422392" cy="4553339"/>
          </a:xfrm>
        </p:spPr>
        <p:txBody>
          <a:bodyPr>
            <a:normAutofit/>
          </a:bodyPr>
          <a:lstStyle/>
          <a:p>
            <a:pPr lvl="1"/>
            <a:r>
              <a:rPr lang="en-US" sz="1800" dirty="0" smtClean="0"/>
              <a:t>3. All Perils Deductible</a:t>
            </a:r>
          </a:p>
          <a:p>
            <a:pPr lvl="2"/>
            <a:r>
              <a:rPr lang="en-US" sz="1600" dirty="0" smtClean="0"/>
              <a:t>$5,000 - $10,000 - $25,000 Per Occurrence </a:t>
            </a:r>
          </a:p>
          <a:p>
            <a:pPr lvl="2"/>
            <a:r>
              <a:rPr lang="en-US" sz="1600" dirty="0" smtClean="0"/>
              <a:t>Includes wind other than Named Storm</a:t>
            </a:r>
          </a:p>
          <a:p>
            <a:pPr lvl="1"/>
            <a:r>
              <a:rPr lang="en-US" sz="1800" dirty="0" smtClean="0"/>
              <a:t>4. Wind vs. Named Storm Deductibles</a:t>
            </a:r>
          </a:p>
          <a:p>
            <a:pPr lvl="2"/>
            <a:r>
              <a:rPr lang="en-US" sz="1600" dirty="0" smtClean="0"/>
              <a:t>$25,000 vs. 2, 3, or 5%</a:t>
            </a:r>
          </a:p>
          <a:p>
            <a:pPr lvl="1"/>
            <a:r>
              <a:rPr lang="en-US" sz="1800" dirty="0" smtClean="0"/>
              <a:t>5. Minimum Named Storm Deductible</a:t>
            </a:r>
          </a:p>
          <a:p>
            <a:pPr lvl="2"/>
            <a:r>
              <a:rPr lang="en-US" sz="1600" dirty="0" smtClean="0"/>
              <a:t>$50,000 - $100,000 - $250,000</a:t>
            </a:r>
          </a:p>
          <a:p>
            <a:pPr lvl="2"/>
            <a:r>
              <a:rPr lang="en-US" sz="1600" i="1" dirty="0" smtClean="0"/>
              <a:t>Caution: could apply to each line of coverage</a:t>
            </a:r>
          </a:p>
          <a:p>
            <a:pPr lvl="2"/>
            <a:r>
              <a:rPr lang="en-US" sz="1600" dirty="0" smtClean="0"/>
              <a:t>Example: $1,280,000 x 3% = 38,400</a:t>
            </a:r>
          </a:p>
          <a:p>
            <a:pPr lvl="2"/>
            <a:r>
              <a:rPr lang="en-US" sz="1600" dirty="0" smtClean="0"/>
              <a:t>$192,000 LOR x 3% - $5,760</a:t>
            </a:r>
          </a:p>
          <a:p>
            <a:pPr lvl="2"/>
            <a:r>
              <a:rPr lang="en-US" sz="1600" dirty="0" smtClean="0"/>
              <a:t>3 buildings damaged - $132,480</a:t>
            </a:r>
          </a:p>
          <a:p>
            <a:pPr lvl="2"/>
            <a:r>
              <a:rPr lang="en-US" sz="1600" dirty="0" smtClean="0"/>
              <a:t>Minimum $250,000 = $0 Claim</a:t>
            </a:r>
            <a:endParaRPr lang="en-US" sz="1600" dirty="0"/>
          </a:p>
        </p:txBody>
      </p:sp>
    </p:spTree>
    <p:extLst>
      <p:ext uri="{BB962C8B-B14F-4D97-AF65-F5344CB8AC3E}">
        <p14:creationId xmlns:p14="http://schemas.microsoft.com/office/powerpoint/2010/main" val="182457538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Unemployed Employees</a:t>
            </a:r>
            <a:endParaRPr lang="en-US" cap="small" dirty="0"/>
          </a:p>
        </p:txBody>
      </p:sp>
      <p:sp>
        <p:nvSpPr>
          <p:cNvPr id="3" name="Content Placeholder 2"/>
          <p:cNvSpPr>
            <a:spLocks noGrp="1"/>
          </p:cNvSpPr>
          <p:nvPr>
            <p:ph sz="half" idx="1"/>
          </p:nvPr>
        </p:nvSpPr>
        <p:spPr/>
        <p:txBody>
          <a:bodyPr>
            <a:normAutofit/>
          </a:bodyPr>
          <a:lstStyle/>
          <a:p>
            <a:r>
              <a:rPr lang="en-US" sz="2000" dirty="0" smtClean="0"/>
              <a:t>Situation: Prosperous Apartments, LLC (Pro-Spa) hired tenant Tim. Tim bought CGL for $100,000 limits, no Workers Comp. Pre-school rush, got girlfriend to help. Allergic reaction leads to her hospitalization; coma for 11 weeks, $566,000</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835954" y="2228003"/>
            <a:ext cx="4840169" cy="4130834"/>
          </a:xfrm>
        </p:spPr>
      </p:pic>
    </p:spTree>
    <p:extLst>
      <p:ext uri="{BB962C8B-B14F-4D97-AF65-F5344CB8AC3E}">
        <p14:creationId xmlns:p14="http://schemas.microsoft.com/office/powerpoint/2010/main" val="273422158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small" dirty="0"/>
              <a:t>Unemployed Employees</a:t>
            </a:r>
            <a:endParaRPr lang="en-US" dirty="0"/>
          </a:p>
        </p:txBody>
      </p:sp>
      <p:sp>
        <p:nvSpPr>
          <p:cNvPr id="6" name="Content Placeholder 5"/>
          <p:cNvSpPr>
            <a:spLocks noGrp="1"/>
          </p:cNvSpPr>
          <p:nvPr>
            <p:ph idx="1"/>
          </p:nvPr>
        </p:nvSpPr>
        <p:spPr/>
        <p:txBody>
          <a:bodyPr/>
          <a:lstStyle/>
          <a:p>
            <a:pPr marL="0" indent="0">
              <a:buNone/>
            </a:pPr>
            <a:r>
              <a:rPr lang="en-US" sz="2400" dirty="0" smtClean="0"/>
              <a:t>Suit: Family sued Tim and Pro-Spa. Tim’s GL excluded Fellow Employees. </a:t>
            </a:r>
          </a:p>
          <a:p>
            <a:pPr marL="0" indent="0">
              <a:buNone/>
            </a:pPr>
            <a:r>
              <a:rPr lang="en-US" sz="2400" dirty="0" smtClean="0"/>
              <a:t>Judgment against Prosperous Apartments: </a:t>
            </a:r>
          </a:p>
          <a:p>
            <a:pPr marL="0" indent="0">
              <a:buNone/>
            </a:pPr>
            <a:r>
              <a:rPr lang="en-US" sz="2400" dirty="0" smtClean="0"/>
              <a:t>$566,000 WC + $300,000 GL + $350,000 Legal</a:t>
            </a:r>
          </a:p>
          <a:p>
            <a:endParaRPr lang="en-US" dirty="0"/>
          </a:p>
          <a:p>
            <a:pPr marL="0" indent="0" algn="ctr">
              <a:buNone/>
            </a:pPr>
            <a:r>
              <a:rPr lang="en-US" sz="3600" b="1" dirty="0" smtClean="0"/>
              <a:t>BUT</a:t>
            </a:r>
            <a:endParaRPr lang="en-US" sz="3600" b="1" dirty="0"/>
          </a:p>
        </p:txBody>
      </p:sp>
    </p:spTree>
    <p:extLst>
      <p:ext uri="{BB962C8B-B14F-4D97-AF65-F5344CB8AC3E}">
        <p14:creationId xmlns:p14="http://schemas.microsoft.com/office/powerpoint/2010/main" val="1803069176"/>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Unemployed Employees</a:t>
            </a:r>
            <a:endParaRPr lang="en-US" dirty="0"/>
          </a:p>
        </p:txBody>
      </p:sp>
      <p:sp>
        <p:nvSpPr>
          <p:cNvPr id="3" name="Content Placeholder 2"/>
          <p:cNvSpPr>
            <a:spLocks noGrp="1"/>
          </p:cNvSpPr>
          <p:nvPr>
            <p:ph idx="1"/>
          </p:nvPr>
        </p:nvSpPr>
        <p:spPr/>
        <p:txBody>
          <a:bodyPr>
            <a:normAutofit/>
          </a:bodyPr>
          <a:lstStyle/>
          <a:p>
            <a:r>
              <a:rPr lang="en-US" sz="2400" dirty="0" smtClean="0"/>
              <a:t>Employee Leasing:</a:t>
            </a:r>
          </a:p>
          <a:p>
            <a:pPr lvl="1"/>
            <a:r>
              <a:rPr lang="en-US" sz="2000" dirty="0" smtClean="0"/>
              <a:t>Pro-Spa’s payroll and Workers’ Comp was through ACT, a Preferred Employer Organization (PEO)</a:t>
            </a:r>
          </a:p>
          <a:p>
            <a:pPr lvl="1"/>
            <a:r>
              <a:rPr lang="en-US" sz="2000" dirty="0" smtClean="0"/>
              <a:t>ACT Contracted with Pro-Spa to handle the payroll and became the employer of record for Pro-Spa’s employees</a:t>
            </a:r>
          </a:p>
          <a:p>
            <a:pPr lvl="1"/>
            <a:r>
              <a:rPr lang="en-US" sz="2000" dirty="0" smtClean="0"/>
              <a:t>ACT provides Workers’ Comp and Employee Benefits to all of “its” employees</a:t>
            </a:r>
          </a:p>
          <a:p>
            <a:pPr lvl="1"/>
            <a:r>
              <a:rPr lang="en-US" sz="2000" dirty="0" smtClean="0"/>
              <a:t>Legally, Pro-Spa had </a:t>
            </a:r>
            <a:r>
              <a:rPr lang="en-US" sz="2000" b="1" dirty="0" smtClean="0"/>
              <a:t>no employees and no workers’ comp</a:t>
            </a:r>
            <a:r>
              <a:rPr lang="en-US" sz="2000" dirty="0" smtClean="0"/>
              <a:t>, so it had to pay the workers’ comp and legal fees out of its own pocket! </a:t>
            </a:r>
            <a:r>
              <a:rPr lang="en-US" sz="2000" b="1" dirty="0" smtClean="0"/>
              <a:t>Nearly $900,000!</a:t>
            </a:r>
            <a:endParaRPr lang="en-US" sz="2000" dirty="0"/>
          </a:p>
        </p:txBody>
      </p:sp>
    </p:spTree>
    <p:extLst>
      <p:ext uri="{BB962C8B-B14F-4D97-AF65-F5344CB8AC3E}">
        <p14:creationId xmlns:p14="http://schemas.microsoft.com/office/powerpoint/2010/main" val="326038258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Unemployed Employees</a:t>
            </a:r>
            <a:endParaRPr lang="en-US" dirty="0"/>
          </a:p>
        </p:txBody>
      </p:sp>
      <p:sp>
        <p:nvSpPr>
          <p:cNvPr id="3" name="Content Placeholder 2"/>
          <p:cNvSpPr>
            <a:spLocks noGrp="1"/>
          </p:cNvSpPr>
          <p:nvPr>
            <p:ph idx="1"/>
          </p:nvPr>
        </p:nvSpPr>
        <p:spPr/>
        <p:txBody>
          <a:bodyPr/>
          <a:lstStyle/>
          <a:p>
            <a:pPr marL="0" indent="0">
              <a:buNone/>
            </a:pPr>
            <a:r>
              <a:rPr lang="en-US" sz="2000" dirty="0" smtClean="0"/>
              <a:t>The contract reads:</a:t>
            </a:r>
          </a:p>
          <a:p>
            <a:pPr marL="0" indent="0">
              <a:buNone/>
            </a:pPr>
            <a:r>
              <a:rPr lang="en-US" sz="2000" dirty="0" smtClean="0"/>
              <a:t>“Client expressly agrees and understands that no employee shall become employed by ACT, covered by ACT’s workers’ compensation insurance or any other benefit or term and condition of employment, or issued a payroll check, unless the </a:t>
            </a:r>
            <a:r>
              <a:rPr lang="en-US" sz="2000" b="1" dirty="0" smtClean="0">
                <a:solidFill>
                  <a:srgbClr val="FF0000"/>
                </a:solidFill>
              </a:rPr>
              <a:t>individual has completed Form I-9, and prior to commencing work for ACT, completed ACT employment application and W-4 withholding form</a:t>
            </a:r>
            <a:r>
              <a:rPr lang="en-US" sz="2000" dirty="0" smtClean="0"/>
              <a:t>. The employment application and W-4 withholding form must be delivered to ACT before the employee commences employment. ACT shall not be considered an employer for any employee until that individual completes these application and withholding forms.”</a:t>
            </a:r>
          </a:p>
          <a:p>
            <a:pPr marL="0" indent="0">
              <a:buNone/>
            </a:pPr>
            <a:endParaRPr lang="en-US" dirty="0"/>
          </a:p>
        </p:txBody>
      </p:sp>
    </p:spTree>
    <p:extLst>
      <p:ext uri="{BB962C8B-B14F-4D97-AF65-F5344CB8AC3E}">
        <p14:creationId xmlns:p14="http://schemas.microsoft.com/office/powerpoint/2010/main" val="323213660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Privacy Breach</a:t>
            </a:r>
            <a:endParaRPr lang="en-US" cap="small"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5160" y="1857033"/>
            <a:ext cx="6827966" cy="5000967"/>
          </a:xfrm>
        </p:spPr>
      </p:pic>
    </p:spTree>
    <p:extLst>
      <p:ext uri="{BB962C8B-B14F-4D97-AF65-F5344CB8AC3E}">
        <p14:creationId xmlns:p14="http://schemas.microsoft.com/office/powerpoint/2010/main" val="422326235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Privacy Breach</a:t>
            </a:r>
            <a:endParaRPr lang="en-US" dirty="0"/>
          </a:p>
        </p:txBody>
      </p:sp>
      <p:sp>
        <p:nvSpPr>
          <p:cNvPr id="3" name="Content Placeholder 2"/>
          <p:cNvSpPr>
            <a:spLocks noGrp="1"/>
          </p:cNvSpPr>
          <p:nvPr>
            <p:ph idx="1"/>
          </p:nvPr>
        </p:nvSpPr>
        <p:spPr/>
        <p:txBody>
          <a:bodyPr>
            <a:normAutofit/>
          </a:bodyPr>
          <a:lstStyle/>
          <a:p>
            <a:r>
              <a:rPr lang="en-US" sz="2000" dirty="0" smtClean="0"/>
              <a:t>What do I do? Who do I report it to? What are the requirements? What constitutes legal compliance? What services do I obtain? What vendors do I utilize? How much should I budget for the event?</a:t>
            </a:r>
          </a:p>
          <a:p>
            <a:r>
              <a:rPr lang="en-US" sz="2000" dirty="0" smtClean="0"/>
              <a:t>The cyber risks facing each and every commercial entity are evolving and developing hourly. Whether one is in real estate, construction, or manufacturing, the risks are real and growing. </a:t>
            </a:r>
            <a:r>
              <a:rPr lang="en-US" sz="2000" b="1" dirty="0" smtClean="0"/>
              <a:t>Privacy Injury</a:t>
            </a:r>
            <a:r>
              <a:rPr lang="en-US" sz="2000" b="1" i="1" dirty="0" smtClean="0"/>
              <a:t>, </a:t>
            </a:r>
            <a:r>
              <a:rPr lang="en-US" sz="2000" dirty="0" smtClean="0"/>
              <a:t>while not the exclusive cause of loss, is the most pervasive and the most common among non-technology based companies.</a:t>
            </a:r>
            <a:endParaRPr lang="en-US" sz="2000" dirty="0"/>
          </a:p>
        </p:txBody>
      </p:sp>
    </p:spTree>
    <p:extLst>
      <p:ext uri="{BB962C8B-B14F-4D97-AF65-F5344CB8AC3E}">
        <p14:creationId xmlns:p14="http://schemas.microsoft.com/office/powerpoint/2010/main" val="3340417373"/>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Privacy </a:t>
            </a:r>
            <a:r>
              <a:rPr lang="en-US" cap="small" dirty="0" smtClean="0"/>
              <a:t>Breach – First Party Coverage</a:t>
            </a:r>
            <a:endParaRPr lang="en-US" dirty="0"/>
          </a:p>
        </p:txBody>
      </p:sp>
      <p:sp>
        <p:nvSpPr>
          <p:cNvPr id="3" name="Content Placeholder 2"/>
          <p:cNvSpPr>
            <a:spLocks noGrp="1"/>
          </p:cNvSpPr>
          <p:nvPr>
            <p:ph idx="1"/>
          </p:nvPr>
        </p:nvSpPr>
        <p:spPr>
          <a:xfrm>
            <a:off x="581192" y="1838132"/>
            <a:ext cx="11029615" cy="4711958"/>
          </a:xfrm>
        </p:spPr>
        <p:txBody>
          <a:bodyPr>
            <a:normAutofit/>
          </a:bodyPr>
          <a:lstStyle/>
          <a:p>
            <a:r>
              <a:rPr lang="en-US" sz="2000" b="1" dirty="0" smtClean="0"/>
              <a:t>EACH OF THE FOLLOWING COVERAGES CAN EASILY BE PURCHASED IN A SINGLE PACKAGE:</a:t>
            </a:r>
          </a:p>
          <a:p>
            <a:pPr lvl="1"/>
            <a:r>
              <a:rPr lang="en-US" sz="1800" b="1" dirty="0" smtClean="0"/>
              <a:t>Forensic </a:t>
            </a:r>
            <a:r>
              <a:rPr lang="en-US" sz="1800" b="1" dirty="0"/>
              <a:t>investigation</a:t>
            </a:r>
            <a:r>
              <a:rPr lang="en-US" sz="1800" dirty="0"/>
              <a:t>. Covers the legal, technical or forensic services necessary to assess whether a cyber attack has occurred, to assess the impact of the attack and to stop an attack.</a:t>
            </a:r>
          </a:p>
          <a:p>
            <a:pPr lvl="1"/>
            <a:r>
              <a:rPr lang="en-US" sz="1800" b="1" dirty="0"/>
              <a:t>Business interruption.</a:t>
            </a:r>
            <a:r>
              <a:rPr lang="en-US" sz="1800" dirty="0"/>
              <a:t> Covers lost income and related costs where a policyholder is unable to conduct business due to a cyber event or data loss.</a:t>
            </a:r>
          </a:p>
          <a:p>
            <a:pPr lvl="1"/>
            <a:r>
              <a:rPr lang="en-US" sz="1800" b="1" dirty="0"/>
              <a:t>Extortion</a:t>
            </a:r>
            <a:r>
              <a:rPr lang="en-US" sz="1800" dirty="0"/>
              <a:t>. Provides coverage for the costs associated with the investigation of threats to commit cyber attacks against the policyholder's systems and for payments to extortionists who threaten to obtain and disclose sensitive information.</a:t>
            </a:r>
          </a:p>
          <a:p>
            <a:pPr lvl="1"/>
            <a:r>
              <a:rPr lang="en-US" sz="1800" b="1" dirty="0"/>
              <a:t>Computer data loss and restoration</a:t>
            </a:r>
            <a:r>
              <a:rPr lang="en-US" sz="1800" dirty="0"/>
              <a:t>. Covers physical damage to, or loss of use of, computer-related assets, including the costs of retrieving and restoring data, hardware, software or other information destroyed or damaged as the result of a cyber attack.</a:t>
            </a:r>
          </a:p>
          <a:p>
            <a:pPr lvl="1"/>
            <a:r>
              <a:rPr lang="en-US" sz="1800" b="1" dirty="0"/>
              <a:t>Theft:</a:t>
            </a:r>
            <a:r>
              <a:rPr lang="en-US" sz="1800" dirty="0"/>
              <a:t> Covers destruction or loss of the policyholder's data as the result of a criminal or fraudulent cyber event</a:t>
            </a:r>
            <a:r>
              <a:rPr lang="en-US" sz="1800" dirty="0" smtClean="0"/>
              <a:t>.</a:t>
            </a:r>
            <a:endParaRPr lang="en-US" sz="1800" dirty="0"/>
          </a:p>
        </p:txBody>
      </p:sp>
    </p:spTree>
    <p:extLst>
      <p:ext uri="{BB962C8B-B14F-4D97-AF65-F5344CB8AC3E}">
        <p14:creationId xmlns:p14="http://schemas.microsoft.com/office/powerpoint/2010/main" val="41730459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Privacy </a:t>
            </a:r>
            <a:r>
              <a:rPr lang="en-US" cap="small" dirty="0" smtClean="0"/>
              <a:t>Breach – Third Party Coverage</a:t>
            </a:r>
            <a:endParaRPr lang="en-US" dirty="0"/>
          </a:p>
        </p:txBody>
      </p:sp>
      <p:sp>
        <p:nvSpPr>
          <p:cNvPr id="3" name="Content Placeholder 2"/>
          <p:cNvSpPr>
            <a:spLocks noGrp="1"/>
          </p:cNvSpPr>
          <p:nvPr>
            <p:ph idx="1"/>
          </p:nvPr>
        </p:nvSpPr>
        <p:spPr>
          <a:xfrm>
            <a:off x="581192" y="1950098"/>
            <a:ext cx="11029615" cy="4683967"/>
          </a:xfrm>
        </p:spPr>
        <p:txBody>
          <a:bodyPr>
            <a:normAutofit fontScale="92500" lnSpcReduction="10000"/>
          </a:bodyPr>
          <a:lstStyle/>
          <a:p>
            <a:r>
              <a:rPr lang="en-US" sz="2200" b="1" dirty="0"/>
              <a:t>EACH OF THE FOLLOWING COVERAGES CAN EASILY BE PURCHASED IN A SINGLE </a:t>
            </a:r>
            <a:r>
              <a:rPr lang="en-US" sz="2200" b="1" dirty="0" smtClean="0"/>
              <a:t>PACKAGE (Continued):</a:t>
            </a:r>
          </a:p>
          <a:p>
            <a:pPr lvl="1"/>
            <a:r>
              <a:rPr lang="en-US" sz="1800" b="1" dirty="0"/>
              <a:t>Litigation and regulatory</a:t>
            </a:r>
            <a:r>
              <a:rPr lang="en-US" sz="1800" dirty="0"/>
              <a:t>. Covers the costs associated with civil lawsuits, judgments, settlements or penalties resulting from a cyber event.</a:t>
            </a:r>
            <a:endParaRPr lang="en-US" sz="2800" dirty="0"/>
          </a:p>
          <a:p>
            <a:pPr lvl="1"/>
            <a:r>
              <a:rPr lang="en-US" sz="1800" b="1" dirty="0"/>
              <a:t>Regulatory response</a:t>
            </a:r>
            <a:r>
              <a:rPr lang="en-US" sz="1800" dirty="0"/>
              <a:t>. Covers the legal, technical or forensic services necessary to assist the policyholder in responding to governmental inquiries relating to a cyber attack, and provides coverage for fines, penalties, investigations or other regulatory actions.</a:t>
            </a:r>
            <a:endParaRPr lang="en-US" sz="2800" dirty="0"/>
          </a:p>
          <a:p>
            <a:pPr lvl="1"/>
            <a:r>
              <a:rPr lang="en-US" sz="1800" b="1" dirty="0"/>
              <a:t>Notification costs.</a:t>
            </a:r>
            <a:r>
              <a:rPr lang="en-US" sz="1800" dirty="0"/>
              <a:t> Covers the costs to notify customers, employees or other victims affected by a cyber event, including notice required by law.</a:t>
            </a:r>
            <a:endParaRPr lang="en-US" sz="2800" dirty="0"/>
          </a:p>
          <a:p>
            <a:pPr lvl="1"/>
            <a:r>
              <a:rPr lang="en-US" sz="1800" b="1" dirty="0"/>
              <a:t>Crisis management</a:t>
            </a:r>
            <a:r>
              <a:rPr lang="en-US" sz="1800" dirty="0"/>
              <a:t>. Covers crisis management and public relations expenses incurred to educate customers concerning a cyber event and the policyholder's response, including the cost of advertising for this purpose.</a:t>
            </a:r>
            <a:endParaRPr lang="en-US" sz="2800" dirty="0"/>
          </a:p>
          <a:p>
            <a:pPr lvl="1"/>
            <a:r>
              <a:rPr lang="en-US" sz="1800" b="1" dirty="0"/>
              <a:t>Credit monitoring.</a:t>
            </a:r>
            <a:r>
              <a:rPr lang="en-US" sz="1800" dirty="0"/>
              <a:t> Covers the costs of credit monitoring, fraud monitoring or other related services to customers or employees affected by a cyber event.</a:t>
            </a:r>
            <a:endParaRPr lang="en-US" sz="2800" dirty="0"/>
          </a:p>
          <a:p>
            <a:pPr lvl="1"/>
            <a:r>
              <a:rPr lang="en-US" sz="1800" b="1" dirty="0"/>
              <a:t>Media liability</a:t>
            </a:r>
            <a:r>
              <a:rPr lang="en-US" sz="1800" dirty="0"/>
              <a:t>. Provides coverage for media liability, including coverage for copyright, trademark or service mark infringement resulting from online publication by the insured</a:t>
            </a:r>
            <a:r>
              <a:rPr lang="en-US" sz="1800" dirty="0" smtClean="0"/>
              <a:t>.</a:t>
            </a:r>
            <a:endParaRPr lang="en-US" sz="2800" dirty="0"/>
          </a:p>
        </p:txBody>
      </p:sp>
    </p:spTree>
    <p:extLst>
      <p:ext uri="{BB962C8B-B14F-4D97-AF65-F5344CB8AC3E}">
        <p14:creationId xmlns:p14="http://schemas.microsoft.com/office/powerpoint/2010/main" val="163591302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SCO Hires LMC</a:t>
            </a:r>
            <a:endParaRPr lang="en-US" cap="small"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8074" y="1910636"/>
            <a:ext cx="3615852" cy="4724319"/>
          </a:xfrm>
        </p:spPr>
      </p:pic>
    </p:spTree>
    <p:extLst>
      <p:ext uri="{BB962C8B-B14F-4D97-AF65-F5344CB8AC3E}">
        <p14:creationId xmlns:p14="http://schemas.microsoft.com/office/powerpoint/2010/main" val="19684805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SCO Hires LMC</a:t>
            </a:r>
            <a:endParaRPr lang="en-US" dirty="0"/>
          </a:p>
        </p:txBody>
      </p:sp>
      <p:sp>
        <p:nvSpPr>
          <p:cNvPr id="3" name="Content Placeholder 2"/>
          <p:cNvSpPr>
            <a:spLocks noGrp="1"/>
          </p:cNvSpPr>
          <p:nvPr>
            <p:ph idx="1"/>
          </p:nvPr>
        </p:nvSpPr>
        <p:spPr/>
        <p:txBody>
          <a:bodyPr>
            <a:noAutofit/>
          </a:bodyPr>
          <a:lstStyle/>
          <a:p>
            <a:r>
              <a:rPr lang="en-US" sz="2000" dirty="0" smtClean="0"/>
              <a:t>Situation: SCO hires LMC, Inc.to prepare space for new tenant (NT). SCO added as Additional Insured, Hold Harmless. LMC ladder strikes NT employee, NT files WC claim.</a:t>
            </a:r>
          </a:p>
          <a:p>
            <a:r>
              <a:rPr lang="en-US" sz="2000" dirty="0" smtClean="0"/>
              <a:t>8 Months Later: NT’s Workers’ Comp company files suit to recover $190,000 Special Damages and SCO’s attorney enjoins $190,000 General Damages for hiring “uninsured contractor.” Non-pay prior to beginning of work.</a:t>
            </a:r>
          </a:p>
          <a:p>
            <a:r>
              <a:rPr lang="en-US" sz="2000" dirty="0" smtClean="0"/>
              <a:t>Now what?</a:t>
            </a:r>
          </a:p>
          <a:p>
            <a:r>
              <a:rPr lang="en-US" sz="2000" dirty="0" smtClean="0"/>
              <a:t>OCIP or Wrap – Owner Controlled Insurance Program</a:t>
            </a:r>
          </a:p>
          <a:p>
            <a:r>
              <a:rPr lang="en-US" sz="2000" dirty="0" smtClean="0"/>
              <a:t>OCP – Owners and Contractors Protective</a:t>
            </a:r>
            <a:endParaRPr lang="en-US" sz="2000" dirty="0"/>
          </a:p>
        </p:txBody>
      </p:sp>
    </p:spTree>
    <p:extLst>
      <p:ext uri="{BB962C8B-B14F-4D97-AF65-F5344CB8AC3E}">
        <p14:creationId xmlns:p14="http://schemas.microsoft.com/office/powerpoint/2010/main" val="392474366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SCO Hires LMC</a:t>
            </a:r>
            <a:endParaRPr lang="en-US" dirty="0"/>
          </a:p>
        </p:txBody>
      </p:sp>
      <p:sp>
        <p:nvSpPr>
          <p:cNvPr id="3" name="Content Placeholder 2"/>
          <p:cNvSpPr>
            <a:spLocks noGrp="1"/>
          </p:cNvSpPr>
          <p:nvPr>
            <p:ph idx="1"/>
          </p:nvPr>
        </p:nvSpPr>
        <p:spPr/>
        <p:txBody>
          <a:bodyPr>
            <a:normAutofit/>
          </a:bodyPr>
          <a:lstStyle/>
          <a:p>
            <a:r>
              <a:rPr lang="en-US" sz="2000" u="sng" dirty="0" smtClean="0"/>
              <a:t>Contingent Liability</a:t>
            </a:r>
            <a:r>
              <a:rPr lang="en-US" sz="2000" dirty="0" smtClean="0"/>
              <a:t>: owners and contractors protective (OCP) liability coverage</a:t>
            </a:r>
            <a:r>
              <a:rPr lang="en-US" sz="2000" smtClean="0"/>
              <a:t>. </a:t>
            </a:r>
            <a:r>
              <a:rPr lang="en-US" sz="2000"/>
              <a:t> </a:t>
            </a:r>
            <a:endParaRPr lang="en-US" sz="2000" smtClean="0"/>
          </a:p>
          <a:p>
            <a:pPr lvl="1"/>
            <a:r>
              <a:rPr lang="en-US" smtClean="0"/>
              <a:t>A </a:t>
            </a:r>
            <a:r>
              <a:rPr lang="en-US" dirty="0" smtClean="0"/>
              <a:t>stand-alone policy that covers the named insured’s liability for bodily injury (BI) and property damage (PD) caused, in whole or in part, by an independent contractor’s work for the insured.</a:t>
            </a:r>
          </a:p>
          <a:p>
            <a:r>
              <a:rPr lang="en-US" sz="2000" dirty="0" smtClean="0"/>
              <a:t>Paid for by the Contractor</a:t>
            </a:r>
          </a:p>
          <a:p>
            <a:r>
              <a:rPr lang="en-US" sz="2000" dirty="0" smtClean="0"/>
              <a:t>Owner is Named Insured (doesn’t cover the contractor)</a:t>
            </a:r>
          </a:p>
          <a:p>
            <a:r>
              <a:rPr lang="en-US" sz="2000" dirty="0" smtClean="0"/>
              <a:t>Owner covered in two situations:</a:t>
            </a:r>
          </a:p>
          <a:p>
            <a:pPr lvl="1"/>
            <a:r>
              <a:rPr lang="en-US" sz="1800" dirty="0"/>
              <a:t>Vicarious liability due to contractors actions</a:t>
            </a:r>
          </a:p>
          <a:p>
            <a:pPr lvl="1"/>
            <a:r>
              <a:rPr lang="en-US" sz="1800" dirty="0"/>
              <a:t>Direct liability for supervision of the </a:t>
            </a:r>
            <a:r>
              <a:rPr lang="en-US" sz="1800" dirty="0" smtClean="0"/>
              <a:t>job</a:t>
            </a:r>
          </a:p>
          <a:p>
            <a:r>
              <a:rPr lang="en-US" sz="2000" dirty="0" smtClean="0"/>
              <a:t>Additional Insured and Hold Harmless still needed!</a:t>
            </a:r>
          </a:p>
        </p:txBody>
      </p:sp>
    </p:spTree>
    <p:extLst>
      <p:ext uri="{BB962C8B-B14F-4D97-AF65-F5344CB8AC3E}">
        <p14:creationId xmlns:p14="http://schemas.microsoft.com/office/powerpoint/2010/main" val="21429858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Miscellaneous Topics</a:t>
            </a:r>
            <a:endParaRPr lang="en-US" cap="small" dirty="0"/>
          </a:p>
        </p:txBody>
      </p:sp>
      <p:sp>
        <p:nvSpPr>
          <p:cNvPr id="3" name="Content Placeholder 2"/>
          <p:cNvSpPr>
            <a:spLocks noGrp="1"/>
          </p:cNvSpPr>
          <p:nvPr>
            <p:ph idx="1"/>
          </p:nvPr>
        </p:nvSpPr>
        <p:spPr/>
        <p:txBody>
          <a:bodyPr>
            <a:normAutofit/>
          </a:bodyPr>
          <a:lstStyle/>
          <a:p>
            <a:r>
              <a:rPr lang="en-US" sz="2800" dirty="0" smtClean="0"/>
              <a:t>Terrorism</a:t>
            </a:r>
          </a:p>
          <a:p>
            <a:r>
              <a:rPr lang="en-US" sz="2800" dirty="0" smtClean="0"/>
              <a:t>Lifestyle Investment</a:t>
            </a:r>
          </a:p>
          <a:p>
            <a:r>
              <a:rPr lang="en-US" sz="2800" dirty="0" smtClean="0"/>
              <a:t>Retirement through Insurance Waivers</a:t>
            </a:r>
            <a:endParaRPr lang="en-US" sz="2800" dirty="0"/>
          </a:p>
        </p:txBody>
      </p:sp>
    </p:spTree>
    <p:extLst>
      <p:ext uri="{BB962C8B-B14F-4D97-AF65-F5344CB8AC3E}">
        <p14:creationId xmlns:p14="http://schemas.microsoft.com/office/powerpoint/2010/main" val="1558974949"/>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191" y="692825"/>
            <a:ext cx="11029616" cy="1013800"/>
          </a:xfrm>
        </p:spPr>
        <p:txBody>
          <a:bodyPr/>
          <a:lstStyle/>
          <a:p>
            <a:r>
              <a:rPr lang="en-US" cap="small" dirty="0" smtClean="0"/>
              <a:t>Terrorism</a:t>
            </a:r>
            <a:endParaRPr lang="en-US" cap="small" dirty="0"/>
          </a:p>
        </p:txBody>
      </p:sp>
      <p:sp>
        <p:nvSpPr>
          <p:cNvPr id="3" name="Content Placeholder 2"/>
          <p:cNvSpPr>
            <a:spLocks noGrp="1"/>
          </p:cNvSpPr>
          <p:nvPr>
            <p:ph idx="1"/>
          </p:nvPr>
        </p:nvSpPr>
        <p:spPr/>
        <p:txBody>
          <a:bodyPr>
            <a:normAutofit/>
          </a:bodyPr>
          <a:lstStyle/>
          <a:p>
            <a:r>
              <a:rPr lang="en-US" sz="2000" dirty="0" smtClean="0"/>
              <a:t>Terrorism Risk Insurance Act (TRIA)</a:t>
            </a:r>
          </a:p>
          <a:p>
            <a:r>
              <a:rPr lang="en-US" sz="2000" b="1" dirty="0" smtClean="0"/>
              <a:t>Certified act of terrorism</a:t>
            </a:r>
            <a:r>
              <a:rPr lang="en-US" sz="2000" dirty="0" smtClean="0"/>
              <a:t> means an act that is certified by the Secretary of the Treasury, in concurrence with the Secretary of State and the Attorney General of the United States, to be an act of terrorism pursuant to the federal Terrorism Risk Insurance Act.</a:t>
            </a:r>
          </a:p>
          <a:p>
            <a:r>
              <a:rPr lang="en-US" sz="2000" dirty="0" smtClean="0"/>
              <a:t>The triggering event, the threshold for the program to go into effect, for the 2015 extension of the Act, is now $200 million, rising from the previous $100 million level in increments of $20 million for five years. It rose from $5 million under the original Act to $50 million after March 2006 to $100 million in *****. Only terrorist acts likely to produce total insurance industry losses above the threshold will result in payment of federal funds.</a:t>
            </a:r>
            <a:endParaRPr lang="en-US" sz="2000" dirty="0"/>
          </a:p>
        </p:txBody>
      </p:sp>
    </p:spTree>
    <p:extLst>
      <p:ext uri="{BB962C8B-B14F-4D97-AF65-F5344CB8AC3E}">
        <p14:creationId xmlns:p14="http://schemas.microsoft.com/office/powerpoint/2010/main" val="409073552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Terrorism</a:t>
            </a:r>
            <a:endParaRPr lang="en-US" dirty="0"/>
          </a:p>
        </p:txBody>
      </p:sp>
      <p:sp>
        <p:nvSpPr>
          <p:cNvPr id="3" name="Content Placeholder 2"/>
          <p:cNvSpPr>
            <a:spLocks noGrp="1"/>
          </p:cNvSpPr>
          <p:nvPr>
            <p:ph idx="1"/>
          </p:nvPr>
        </p:nvSpPr>
        <p:spPr/>
        <p:txBody>
          <a:bodyPr>
            <a:normAutofit/>
          </a:bodyPr>
          <a:lstStyle/>
          <a:p>
            <a:r>
              <a:rPr lang="en-US" sz="2000" dirty="0" smtClean="0"/>
              <a:t>Private Terrorism – T3</a:t>
            </a:r>
          </a:p>
          <a:p>
            <a:r>
              <a:rPr lang="en-US" sz="2000" b="1" dirty="0" smtClean="0"/>
              <a:t>Act of Terrorism</a:t>
            </a:r>
            <a:r>
              <a:rPr lang="en-US" sz="2000" dirty="0" smtClean="0"/>
              <a:t> means an act or series of acts, including use of force or violence, of any person or group(s) of persons, whether acting alone or on behalf of or in connection with any organization(s). Committed for political, religious, or ideological purposes including the intention to influence any government and/or put the public or any section of the public in fear for such purposes, which shall also include any act which is verified or recognized by the US Government as an act of Terrorism.</a:t>
            </a:r>
            <a:endParaRPr lang="en-US" sz="2000" dirty="0"/>
          </a:p>
        </p:txBody>
      </p:sp>
    </p:spTree>
    <p:extLst>
      <p:ext uri="{BB962C8B-B14F-4D97-AF65-F5344CB8AC3E}">
        <p14:creationId xmlns:p14="http://schemas.microsoft.com/office/powerpoint/2010/main" val="311342860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Lifestyle Income Planning</a:t>
            </a:r>
            <a:endParaRPr lang="en-US" cap="small" dirty="0"/>
          </a:p>
        </p:txBody>
      </p:sp>
      <p:sp>
        <p:nvSpPr>
          <p:cNvPr id="3" name="Content Placeholder 2"/>
          <p:cNvSpPr>
            <a:spLocks noGrp="1"/>
          </p:cNvSpPr>
          <p:nvPr>
            <p:ph idx="1"/>
          </p:nvPr>
        </p:nvSpPr>
        <p:spPr/>
        <p:txBody>
          <a:bodyPr>
            <a:normAutofit/>
          </a:bodyPr>
          <a:lstStyle/>
          <a:p>
            <a:r>
              <a:rPr lang="en-US" sz="2800" dirty="0" smtClean="0"/>
              <a:t>High Net Worth Male – Age 50</a:t>
            </a:r>
          </a:p>
          <a:p>
            <a:r>
              <a:rPr lang="en-US" sz="2800" dirty="0" smtClean="0"/>
              <a:t>Perfect health, never smoked, dies at age 87</a:t>
            </a:r>
            <a:endParaRPr lang="en-US" sz="2800" dirty="0"/>
          </a:p>
        </p:txBody>
      </p:sp>
    </p:spTree>
    <p:extLst>
      <p:ext uri="{BB962C8B-B14F-4D97-AF65-F5344CB8AC3E}">
        <p14:creationId xmlns:p14="http://schemas.microsoft.com/office/powerpoint/2010/main" val="303689725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Lifestyle Income </a:t>
            </a:r>
            <a:r>
              <a:rPr lang="en-US" cap="small" dirty="0" smtClean="0"/>
              <a:t>Planning – Option One</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smtClean="0"/>
              <a:t>$50,000,000 20 Year Term – </a:t>
            </a:r>
            <a:r>
              <a:rPr lang="en-US" sz="2000" dirty="0" smtClean="0">
                <a:solidFill>
                  <a:srgbClr val="FF0000"/>
                </a:solidFill>
              </a:rPr>
              <a:t>$95,075 </a:t>
            </a:r>
            <a:r>
              <a:rPr lang="en-US" sz="2000" dirty="0" smtClean="0"/>
              <a:t>per year</a:t>
            </a:r>
          </a:p>
          <a:p>
            <a:pPr marL="0" indent="0">
              <a:buNone/>
            </a:pPr>
            <a:r>
              <a:rPr lang="en-US" sz="2000" dirty="0" smtClean="0"/>
              <a:t>$50,000,000 10 Year Term at 70 – </a:t>
            </a:r>
            <a:r>
              <a:rPr lang="en-US" sz="2000" dirty="0" smtClean="0">
                <a:solidFill>
                  <a:srgbClr val="FF0000"/>
                </a:solidFill>
              </a:rPr>
              <a:t>$365,700 </a:t>
            </a:r>
            <a:r>
              <a:rPr lang="en-US" sz="2000" dirty="0" smtClean="0"/>
              <a:t>per year</a:t>
            </a:r>
          </a:p>
          <a:p>
            <a:pPr marL="0" indent="0">
              <a:buNone/>
            </a:pPr>
            <a:r>
              <a:rPr lang="en-US" sz="2000" dirty="0" smtClean="0"/>
              <a:t>$50,000,000 Annual Term at 80 – Not Available</a:t>
            </a:r>
          </a:p>
          <a:p>
            <a:pPr marL="0" indent="0">
              <a:buNone/>
            </a:pPr>
            <a:endParaRPr lang="en-US" sz="2000" dirty="0"/>
          </a:p>
          <a:p>
            <a:pPr marL="0" indent="0">
              <a:buNone/>
            </a:pPr>
            <a:r>
              <a:rPr lang="en-US" sz="2000" b="1" dirty="0" smtClean="0"/>
              <a:t>Total Cost: </a:t>
            </a:r>
            <a:r>
              <a:rPr lang="en-US" sz="2000" b="1" dirty="0"/>
              <a:t>$5,558,500</a:t>
            </a:r>
          </a:p>
        </p:txBody>
      </p:sp>
    </p:spTree>
    <p:extLst>
      <p:ext uri="{BB962C8B-B14F-4D97-AF65-F5344CB8AC3E}">
        <p14:creationId xmlns:p14="http://schemas.microsoft.com/office/powerpoint/2010/main" val="2093016850"/>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Lifestyle Income </a:t>
            </a:r>
            <a:r>
              <a:rPr lang="en-US" cap="small" dirty="0" smtClean="0"/>
              <a:t>Planning – Option Two</a:t>
            </a:r>
            <a:endParaRPr lang="en-US" dirty="0"/>
          </a:p>
        </p:txBody>
      </p:sp>
      <p:sp>
        <p:nvSpPr>
          <p:cNvPr id="3" name="Content Placeholder 2"/>
          <p:cNvSpPr>
            <a:spLocks noGrp="1"/>
          </p:cNvSpPr>
          <p:nvPr>
            <p:ph idx="1"/>
          </p:nvPr>
        </p:nvSpPr>
        <p:spPr/>
        <p:txBody>
          <a:bodyPr>
            <a:normAutofit/>
          </a:bodyPr>
          <a:lstStyle/>
          <a:p>
            <a:pPr marL="0" indent="0">
              <a:buNone/>
            </a:pPr>
            <a:r>
              <a:rPr lang="en-US" sz="2000" dirty="0" smtClean="0"/>
              <a:t>$50,000,000 Guaranteed Universal Life to age 100</a:t>
            </a:r>
          </a:p>
          <a:p>
            <a:pPr marL="0" indent="0">
              <a:buNone/>
            </a:pPr>
            <a:endParaRPr lang="en-US" sz="2000" dirty="0"/>
          </a:p>
          <a:p>
            <a:pPr marL="0" indent="0">
              <a:buNone/>
            </a:pPr>
            <a:r>
              <a:rPr lang="en-US" sz="2000" dirty="0" smtClean="0">
                <a:solidFill>
                  <a:srgbClr val="FF0000"/>
                </a:solidFill>
              </a:rPr>
              <a:t>$425,000 </a:t>
            </a:r>
            <a:r>
              <a:rPr lang="en-US" sz="2000" dirty="0" smtClean="0"/>
              <a:t>per year x 37 years</a:t>
            </a:r>
          </a:p>
          <a:p>
            <a:pPr marL="0" indent="0">
              <a:buNone/>
            </a:pPr>
            <a:endParaRPr lang="en-US" sz="2000" dirty="0"/>
          </a:p>
          <a:p>
            <a:pPr marL="0" indent="0">
              <a:buNone/>
            </a:pPr>
            <a:r>
              <a:rPr lang="en-US" sz="2000" dirty="0" smtClean="0"/>
              <a:t>Premiums = </a:t>
            </a:r>
            <a:r>
              <a:rPr lang="en-US" sz="2000" dirty="0" smtClean="0">
                <a:solidFill>
                  <a:srgbClr val="FF0000"/>
                </a:solidFill>
              </a:rPr>
              <a:t>$16,575,000</a:t>
            </a:r>
          </a:p>
          <a:p>
            <a:pPr marL="0" indent="0">
              <a:buNone/>
            </a:pPr>
            <a:r>
              <a:rPr lang="en-US" sz="2000" dirty="0" smtClean="0"/>
              <a:t>Proceeds =  </a:t>
            </a:r>
            <a:r>
              <a:rPr lang="en-US" sz="2000" u="sng" dirty="0" smtClean="0"/>
              <a:t>$50,000,000</a:t>
            </a:r>
          </a:p>
          <a:p>
            <a:pPr marL="0" indent="0">
              <a:buNone/>
            </a:pPr>
            <a:r>
              <a:rPr lang="en-US" sz="2000" dirty="0" smtClean="0"/>
              <a:t>Cost </a:t>
            </a:r>
            <a:r>
              <a:rPr lang="en-US" sz="2000" dirty="0"/>
              <a:t>=        $</a:t>
            </a:r>
            <a:r>
              <a:rPr lang="en-US" sz="2000" dirty="0" smtClean="0"/>
              <a:t>33,425,000</a:t>
            </a:r>
            <a:endParaRPr lang="en-US" sz="2000" dirty="0"/>
          </a:p>
        </p:txBody>
      </p:sp>
    </p:spTree>
    <p:extLst>
      <p:ext uri="{BB962C8B-B14F-4D97-AF65-F5344CB8AC3E}">
        <p14:creationId xmlns:p14="http://schemas.microsoft.com/office/powerpoint/2010/main" val="314333471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Lifestyle Income </a:t>
            </a:r>
            <a:r>
              <a:rPr lang="en-US" cap="small" dirty="0" smtClean="0"/>
              <a:t>Planning – Option Three</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sz="2000" dirty="0" smtClean="0"/>
              <a:t>Overfunding </a:t>
            </a:r>
            <a:r>
              <a:rPr lang="en-US" sz="2000" dirty="0" smtClean="0"/>
              <a:t>Indexed </a:t>
            </a:r>
            <a:r>
              <a:rPr lang="en-US" sz="2000" dirty="0" smtClean="0"/>
              <a:t>Universal Life</a:t>
            </a:r>
            <a:endParaRPr lang="en-US" sz="2000" dirty="0"/>
          </a:p>
          <a:p>
            <a:pPr marL="0" indent="0">
              <a:buNone/>
            </a:pPr>
            <a:r>
              <a:rPr lang="en-US" sz="2000" dirty="0" smtClean="0"/>
              <a:t>Insured pays </a:t>
            </a:r>
            <a:r>
              <a:rPr lang="en-US" sz="2000" dirty="0" smtClean="0">
                <a:solidFill>
                  <a:srgbClr val="FF0000"/>
                </a:solidFill>
              </a:rPr>
              <a:t>$90,000 </a:t>
            </a:r>
            <a:r>
              <a:rPr lang="en-US" sz="2000" dirty="0" smtClean="0"/>
              <a:t>year for 15 years</a:t>
            </a:r>
          </a:p>
          <a:p>
            <a:pPr marL="0" indent="0">
              <a:buNone/>
            </a:pPr>
            <a:r>
              <a:rPr lang="en-US" sz="2000" dirty="0" smtClean="0"/>
              <a:t>Borrows $2,850,000 per year for 10 years at 5%</a:t>
            </a:r>
          </a:p>
          <a:p>
            <a:pPr marL="0" indent="0">
              <a:buNone/>
            </a:pPr>
            <a:r>
              <a:rPr lang="en-US" sz="2000" dirty="0" smtClean="0"/>
              <a:t>Cash value pays off all loans in year 15</a:t>
            </a:r>
          </a:p>
          <a:p>
            <a:pPr marL="0" indent="0">
              <a:buNone/>
            </a:pPr>
            <a:r>
              <a:rPr lang="en-US" sz="2000" dirty="0" smtClean="0"/>
              <a:t>Insured retirement income $1,100,000 per year to 89</a:t>
            </a:r>
          </a:p>
          <a:p>
            <a:pPr marL="0" indent="0">
              <a:buNone/>
            </a:pPr>
            <a:r>
              <a:rPr lang="en-US" sz="2000" dirty="0" smtClean="0"/>
              <a:t>Estate receives $50,000,000</a:t>
            </a:r>
          </a:p>
          <a:p>
            <a:pPr marL="0" indent="0">
              <a:buNone/>
            </a:pPr>
            <a:r>
              <a:rPr lang="en-US" sz="2000" dirty="0" smtClean="0"/>
              <a:t>Premium = </a:t>
            </a:r>
            <a:r>
              <a:rPr lang="en-US" sz="2000" dirty="0" smtClean="0">
                <a:solidFill>
                  <a:srgbClr val="FF0000"/>
                </a:solidFill>
              </a:rPr>
              <a:t>$1,350,000 </a:t>
            </a:r>
          </a:p>
          <a:p>
            <a:pPr marL="0" indent="0">
              <a:buNone/>
            </a:pPr>
            <a:r>
              <a:rPr lang="en-US" sz="2000" dirty="0">
                <a:solidFill>
                  <a:srgbClr val="FF0000"/>
                </a:solidFill>
              </a:rPr>
              <a:t> </a:t>
            </a:r>
            <a:r>
              <a:rPr lang="en-US" sz="2000" dirty="0" smtClean="0">
                <a:solidFill>
                  <a:srgbClr val="FF0000"/>
                </a:solidFill>
              </a:rPr>
              <a:t>                </a:t>
            </a:r>
            <a:r>
              <a:rPr lang="en-US" sz="2000" dirty="0"/>
              <a:t>$23,100,000 </a:t>
            </a:r>
          </a:p>
          <a:p>
            <a:pPr marL="0" indent="0">
              <a:buNone/>
            </a:pPr>
            <a:r>
              <a:rPr lang="en-US" sz="2000" dirty="0"/>
              <a:t>                 </a:t>
            </a:r>
            <a:r>
              <a:rPr lang="en-US" sz="2000" u="sng" dirty="0"/>
              <a:t>$50,000,000 </a:t>
            </a:r>
          </a:p>
          <a:p>
            <a:pPr marL="0" indent="0">
              <a:buNone/>
            </a:pPr>
            <a:r>
              <a:rPr lang="en-US" sz="2000" dirty="0"/>
              <a:t>                 </a:t>
            </a:r>
            <a:r>
              <a:rPr lang="en-US" sz="2000" dirty="0" smtClean="0"/>
              <a:t>$73,100,000 </a:t>
            </a:r>
            <a:r>
              <a:rPr lang="en-US" sz="2000" dirty="0" smtClean="0">
                <a:solidFill>
                  <a:srgbClr val="FF0000"/>
                </a:solidFill>
              </a:rPr>
              <a:t>- $1,350,000 </a:t>
            </a:r>
            <a:r>
              <a:rPr lang="en-US" sz="2000" dirty="0"/>
              <a:t>= $71,750,000</a:t>
            </a:r>
          </a:p>
          <a:p>
            <a:pPr marL="0" indent="0">
              <a:buNone/>
            </a:pPr>
            <a:r>
              <a:rPr lang="en-US" sz="2000" dirty="0"/>
              <a:t>IRR = 19.43%</a:t>
            </a:r>
          </a:p>
        </p:txBody>
      </p:sp>
    </p:spTree>
    <p:extLst>
      <p:ext uri="{BB962C8B-B14F-4D97-AF65-F5344CB8AC3E}">
        <p14:creationId xmlns:p14="http://schemas.microsoft.com/office/powerpoint/2010/main" val="309018661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smtClean="0"/>
              <a:t>Retirement Through Insurance Waivers</a:t>
            </a:r>
            <a:endParaRPr lang="en-US" cap="small" dirty="0"/>
          </a:p>
        </p:txBody>
      </p:sp>
      <p:sp>
        <p:nvSpPr>
          <p:cNvPr id="3" name="Content Placeholder 2"/>
          <p:cNvSpPr>
            <a:spLocks noGrp="1"/>
          </p:cNvSpPr>
          <p:nvPr>
            <p:ph idx="1"/>
          </p:nvPr>
        </p:nvSpPr>
        <p:spPr/>
        <p:txBody>
          <a:bodyPr>
            <a:normAutofit/>
          </a:bodyPr>
          <a:lstStyle/>
          <a:p>
            <a:r>
              <a:rPr lang="en-US" sz="2400" dirty="0" smtClean="0"/>
              <a:t>Captive Insurance Program for Apartment Owners</a:t>
            </a:r>
          </a:p>
          <a:p>
            <a:r>
              <a:rPr lang="en-US" sz="2400" dirty="0" smtClean="0"/>
              <a:t>We add a one page lease addendum to your lease</a:t>
            </a:r>
          </a:p>
          <a:p>
            <a:pPr lvl="1"/>
            <a:r>
              <a:rPr lang="en-US" sz="2000" dirty="0" smtClean="0"/>
              <a:t>The lease addendum states that as a condition of renting a unit, we require our tenants to carry $100,000 of liability insurance</a:t>
            </a:r>
          </a:p>
          <a:p>
            <a:pPr lvl="1"/>
            <a:r>
              <a:rPr lang="en-US" sz="2000" dirty="0" smtClean="0"/>
              <a:t>Each tenant executes the lease addendum and has two options</a:t>
            </a:r>
            <a:endParaRPr lang="en-US" sz="2000" dirty="0"/>
          </a:p>
        </p:txBody>
      </p:sp>
    </p:spTree>
    <p:extLst>
      <p:ext uri="{BB962C8B-B14F-4D97-AF65-F5344CB8AC3E}">
        <p14:creationId xmlns:p14="http://schemas.microsoft.com/office/powerpoint/2010/main" val="3983694598"/>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small" dirty="0"/>
              <a:t>Retirement Through Insurance Waivers</a:t>
            </a:r>
            <a:endParaRPr lang="en-US" dirty="0"/>
          </a:p>
        </p:txBody>
      </p:sp>
      <p:sp>
        <p:nvSpPr>
          <p:cNvPr id="4" name="Text Placeholder 3"/>
          <p:cNvSpPr>
            <a:spLocks noGrp="1"/>
          </p:cNvSpPr>
          <p:nvPr>
            <p:ph type="body" idx="1"/>
          </p:nvPr>
        </p:nvSpPr>
        <p:spPr/>
        <p:txBody>
          <a:bodyPr/>
          <a:lstStyle/>
          <a:p>
            <a:pPr algn="ctr"/>
            <a:r>
              <a:rPr lang="en-US" dirty="0" smtClean="0"/>
              <a:t>Provide Proof of $100,000 of Liability Coverage</a:t>
            </a:r>
            <a:endParaRPr lang="en-US" dirty="0"/>
          </a:p>
        </p:txBody>
      </p:sp>
      <p:sp>
        <p:nvSpPr>
          <p:cNvPr id="5" name="Content Placeholder 4"/>
          <p:cNvSpPr>
            <a:spLocks noGrp="1"/>
          </p:cNvSpPr>
          <p:nvPr>
            <p:ph sz="half" idx="2"/>
          </p:nvPr>
        </p:nvSpPr>
        <p:spPr/>
        <p:txBody>
          <a:bodyPr/>
          <a:lstStyle/>
          <a:p>
            <a:r>
              <a:rPr lang="en-US" dirty="0" smtClean="0"/>
              <a:t>If proof is provided, the policy information will be uploaded into your property management software and we will track the policy to ensure it is current	</a:t>
            </a:r>
            <a:endParaRPr lang="en-US" dirty="0"/>
          </a:p>
        </p:txBody>
      </p:sp>
      <p:sp>
        <p:nvSpPr>
          <p:cNvPr id="6" name="Text Placeholder 5"/>
          <p:cNvSpPr>
            <a:spLocks noGrp="1"/>
          </p:cNvSpPr>
          <p:nvPr>
            <p:ph type="body" sz="quarter" idx="3"/>
          </p:nvPr>
        </p:nvSpPr>
        <p:spPr/>
        <p:txBody>
          <a:bodyPr/>
          <a:lstStyle/>
          <a:p>
            <a:pPr algn="ctr"/>
            <a:r>
              <a:rPr lang="en-US" dirty="0" smtClean="0"/>
              <a:t>Do Nothing, Automatically Enrolled in Tenant Waiver Program</a:t>
            </a:r>
            <a:endParaRPr lang="en-US" dirty="0"/>
          </a:p>
        </p:txBody>
      </p:sp>
      <p:sp>
        <p:nvSpPr>
          <p:cNvPr id="7" name="Content Placeholder 6"/>
          <p:cNvSpPr>
            <a:spLocks noGrp="1"/>
          </p:cNvSpPr>
          <p:nvPr>
            <p:ph sz="quarter" idx="4"/>
          </p:nvPr>
        </p:nvSpPr>
        <p:spPr/>
        <p:txBody>
          <a:bodyPr>
            <a:normAutofit lnSpcReduction="10000"/>
          </a:bodyPr>
          <a:lstStyle/>
          <a:p>
            <a:r>
              <a:rPr lang="en-US" dirty="0" smtClean="0"/>
              <a:t>The tenant wavier program waives the tenants requirement to provide proof of insurance</a:t>
            </a:r>
          </a:p>
          <a:p>
            <a:r>
              <a:rPr lang="en-US" dirty="0" smtClean="0"/>
              <a:t>The tenant waiver program waives the landlords right to go after the tenant for liability caused by fire, smoke, explosion, water damage, and falling objects</a:t>
            </a:r>
          </a:p>
          <a:p>
            <a:r>
              <a:rPr lang="en-US" dirty="0" smtClean="0"/>
              <a:t>The waiver fee is $11 per month</a:t>
            </a:r>
          </a:p>
          <a:p>
            <a:r>
              <a:rPr lang="en-US" dirty="0" smtClean="0"/>
              <a:t>Because of price point, ease of enrollment, and guaranteed issue, we expect 85% of tenants to enroll in our tenant waiver program</a:t>
            </a:r>
            <a:endParaRPr lang="en-US" dirty="0"/>
          </a:p>
        </p:txBody>
      </p:sp>
    </p:spTree>
    <p:extLst>
      <p:ext uri="{BB962C8B-B14F-4D97-AF65-F5344CB8AC3E}">
        <p14:creationId xmlns:p14="http://schemas.microsoft.com/office/powerpoint/2010/main" val="9681205"/>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cap="small" dirty="0"/>
              <a:t>Retirement Through Insurance Waivers</a:t>
            </a:r>
            <a:endParaRPr lang="en-US" dirty="0"/>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6396" y="1829764"/>
            <a:ext cx="10239208" cy="4747649"/>
          </a:xfrm>
        </p:spPr>
      </p:pic>
    </p:spTree>
    <p:extLst>
      <p:ext uri="{BB962C8B-B14F-4D97-AF65-F5344CB8AC3E}">
        <p14:creationId xmlns:p14="http://schemas.microsoft.com/office/powerpoint/2010/main" val="186254817"/>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5698" y="108905"/>
            <a:ext cx="9940713" cy="6618306"/>
          </a:xfrm>
        </p:spPr>
      </p:pic>
    </p:spTree>
    <p:extLst>
      <p:ext uri="{BB962C8B-B14F-4D97-AF65-F5344CB8AC3E}">
        <p14:creationId xmlns:p14="http://schemas.microsoft.com/office/powerpoint/2010/main" val="236120508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emplate>TM03457464[[fn=Dividend]]</Template>
  <TotalTime>715</TotalTime>
  <Words>2611</Words>
  <Application>Microsoft Office PowerPoint</Application>
  <PresentationFormat>Custom</PresentationFormat>
  <Paragraphs>241</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Dividend</vt:lpstr>
      <vt:lpstr>PowerPoint Presentation</vt:lpstr>
      <vt:lpstr>IOA At A Glance</vt:lpstr>
      <vt:lpstr>PowerPoint Presentation</vt:lpstr>
      <vt:lpstr>Sexual Harassment</vt:lpstr>
      <vt:lpstr>Sexual Harassment</vt:lpstr>
      <vt:lpstr>Family Ties</vt:lpstr>
      <vt:lpstr>Family Ties</vt:lpstr>
      <vt:lpstr>Family Ties</vt:lpstr>
      <vt:lpstr>Family Ties</vt:lpstr>
      <vt:lpstr>The 39 Year Old Claim</vt:lpstr>
      <vt:lpstr>The 39 Year Old Claim</vt:lpstr>
      <vt:lpstr>The 39 Year Old Claim</vt:lpstr>
      <vt:lpstr>What You Can’t See CAN Hurt You</vt:lpstr>
      <vt:lpstr>What You Can’t See CAN Hurt You</vt:lpstr>
      <vt:lpstr>What You Can’t See CAN Hurt You</vt:lpstr>
      <vt:lpstr>What You Can’t See CAN Hurt You</vt:lpstr>
      <vt:lpstr>Company Owned Autos</vt:lpstr>
      <vt:lpstr>Company Owned Autos</vt:lpstr>
      <vt:lpstr>Company Owned Autos</vt:lpstr>
      <vt:lpstr>Preparation H(urricane)</vt:lpstr>
      <vt:lpstr>Preparation H(urricane)</vt:lpstr>
      <vt:lpstr>Unemployed Employees</vt:lpstr>
      <vt:lpstr>Unemployed Employees</vt:lpstr>
      <vt:lpstr>Unemployed Employees</vt:lpstr>
      <vt:lpstr>Unemployed Employees</vt:lpstr>
      <vt:lpstr>Privacy Breach</vt:lpstr>
      <vt:lpstr>Privacy Breach</vt:lpstr>
      <vt:lpstr>Privacy Breach – First Party Coverage</vt:lpstr>
      <vt:lpstr>Privacy Breach – Third Party Coverage</vt:lpstr>
      <vt:lpstr>SCO Hires LMC</vt:lpstr>
      <vt:lpstr>SCO Hires LMC</vt:lpstr>
      <vt:lpstr>SCO Hires LMC</vt:lpstr>
      <vt:lpstr>Miscellaneous Topics</vt:lpstr>
      <vt:lpstr>Terrorism</vt:lpstr>
      <vt:lpstr>Terrorism</vt:lpstr>
      <vt:lpstr>Lifestyle Income Planning</vt:lpstr>
      <vt:lpstr>Lifestyle Income Planning – Option One</vt:lpstr>
      <vt:lpstr>Lifestyle Income Planning – Option Two</vt:lpstr>
      <vt:lpstr>Lifestyle Income Planning – Option Three</vt:lpstr>
      <vt:lpstr>Retirement Through Insurance Waivers</vt:lpstr>
      <vt:lpstr>Retirement Through Insurance Waivers</vt:lpstr>
      <vt:lpstr>Retirement Through Insurance Waivers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Victoria Cascaes (LNG)</dc:creator>
  <cp:lastModifiedBy>Steve Goodfellow (ATLA)</cp:lastModifiedBy>
  <cp:revision>33</cp:revision>
  <dcterms:created xsi:type="dcterms:W3CDTF">2017-11-30T17:59:04Z</dcterms:created>
  <dcterms:modified xsi:type="dcterms:W3CDTF">2017-12-09T22:21:11Z</dcterms:modified>
</cp:coreProperties>
</file>