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8"/>
  </p:notesMasterIdLst>
  <p:sldIdLst>
    <p:sldId id="267" r:id="rId2"/>
    <p:sldId id="268" r:id="rId3"/>
    <p:sldId id="269" r:id="rId4"/>
    <p:sldId id="270" r:id="rId5"/>
    <p:sldId id="271" r:id="rId6"/>
    <p:sldId id="272" r:id="rId7"/>
    <p:sldId id="273" r:id="rId8"/>
    <p:sldId id="274" r:id="rId9"/>
    <p:sldId id="275" r:id="rId10"/>
    <p:sldId id="277" r:id="rId11"/>
    <p:sldId id="278" r:id="rId12"/>
    <p:sldId id="279" r:id="rId13"/>
    <p:sldId id="280" r:id="rId14"/>
    <p:sldId id="281" r:id="rId15"/>
    <p:sldId id="282" r:id="rId16"/>
    <p:sldId id="283" r:id="rId17"/>
    <p:sldId id="291" r:id="rId18"/>
    <p:sldId id="292" r:id="rId19"/>
    <p:sldId id="285" r:id="rId20"/>
    <p:sldId id="286" r:id="rId21"/>
    <p:sldId id="287" r:id="rId22"/>
    <p:sldId id="288" r:id="rId23"/>
    <p:sldId id="289" r:id="rId24"/>
    <p:sldId id="290" r:id="rId25"/>
    <p:sldId id="294" r:id="rId26"/>
    <p:sldId id="295" r:id="rId27"/>
    <p:sldId id="296" r:id="rId28"/>
    <p:sldId id="297" r:id="rId29"/>
    <p:sldId id="298" r:id="rId30"/>
    <p:sldId id="299" r:id="rId31"/>
    <p:sldId id="300" r:id="rId32"/>
    <p:sldId id="302" r:id="rId33"/>
    <p:sldId id="258" r:id="rId34"/>
    <p:sldId id="304" r:id="rId35"/>
    <p:sldId id="303" r:id="rId36"/>
    <p:sldId id="305" r:id="rId37"/>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521415D9-36F7-43E2-AB2F-B90AF26B5E84}">
      <p14:sectionLst xmlns:p14="http://schemas.microsoft.com/office/powerpoint/2010/main">
        <p14:section name="Default Section" id="{285512DB-6F10-4660-9A38-F398210BF17F}">
          <p14:sldIdLst>
            <p14:sldId id="267"/>
            <p14:sldId id="268"/>
            <p14:sldId id="269"/>
            <p14:sldId id="270"/>
            <p14:sldId id="271"/>
            <p14:sldId id="272"/>
            <p14:sldId id="273"/>
            <p14:sldId id="274"/>
            <p14:sldId id="275"/>
            <p14:sldId id="277"/>
            <p14:sldId id="278"/>
            <p14:sldId id="279"/>
            <p14:sldId id="280"/>
            <p14:sldId id="281"/>
            <p14:sldId id="282"/>
            <p14:sldId id="283"/>
            <p14:sldId id="291"/>
            <p14:sldId id="292"/>
            <p14:sldId id="285"/>
            <p14:sldId id="286"/>
            <p14:sldId id="287"/>
            <p14:sldId id="288"/>
            <p14:sldId id="289"/>
            <p14:sldId id="290"/>
            <p14:sldId id="294"/>
            <p14:sldId id="295"/>
            <p14:sldId id="296"/>
            <p14:sldId id="297"/>
            <p14:sldId id="298"/>
            <p14:sldId id="299"/>
            <p14:sldId id="300"/>
            <p14:sldId id="302"/>
            <p14:sldId id="258"/>
            <p14:sldId id="304"/>
            <p14:sldId id="303"/>
            <p14:sldId id="30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1A214A"/>
    <a:srgbClr val="BD5E00"/>
    <a:srgbClr val="643200"/>
    <a:srgbClr val="DF7A1C"/>
    <a:srgbClr val="00274C"/>
    <a:srgbClr val="929E93"/>
    <a:srgbClr val="939D9E"/>
    <a:srgbClr val="969696"/>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53" autoAdjust="0"/>
    <p:restoredTop sz="94660"/>
  </p:normalViewPr>
  <p:slideViewPr>
    <p:cSldViewPr>
      <p:cViewPr>
        <p:scale>
          <a:sx n="90" d="100"/>
          <a:sy n="90" d="100"/>
        </p:scale>
        <p:origin x="-2160" y="-57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8475"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77" tIns="46588" rIns="93177" bIns="46588" numCol="1" anchor="t" anchorCtr="0" compatLnSpc="1">
            <a:prstTxWarp prst="textNoShape">
              <a:avLst/>
            </a:prstTxWarp>
          </a:bodyPr>
          <a:lstStyle>
            <a:lvl1pPr defTabSz="930275">
              <a:defRPr sz="1200"/>
            </a:lvl1pPr>
          </a:lstStyle>
          <a:p>
            <a:pPr>
              <a:defRPr/>
            </a:pPr>
            <a:endParaRPr lang="en-US"/>
          </a:p>
        </p:txBody>
      </p:sp>
      <p:sp>
        <p:nvSpPr>
          <p:cNvPr id="6147" name="Rectangle 3"/>
          <p:cNvSpPr>
            <a:spLocks noGrp="1" noChangeArrowheads="1"/>
          </p:cNvSpPr>
          <p:nvPr>
            <p:ph type="dt" idx="1"/>
          </p:nvPr>
        </p:nvSpPr>
        <p:spPr bwMode="auto">
          <a:xfrm>
            <a:off x="3971925" y="0"/>
            <a:ext cx="3038475"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77" tIns="46588" rIns="93177" bIns="46588" numCol="1" anchor="t" anchorCtr="0" compatLnSpc="1">
            <a:prstTxWarp prst="textNoShape">
              <a:avLst/>
            </a:prstTxWarp>
          </a:bodyPr>
          <a:lstStyle>
            <a:lvl1pPr algn="r" defTabSz="930275">
              <a:defRPr sz="120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933450" y="4416425"/>
            <a:ext cx="5143500" cy="418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77" tIns="46588" rIns="93177" bIns="4658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832850"/>
            <a:ext cx="3038475"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77" tIns="46588" rIns="93177" bIns="46588" numCol="1" anchor="b" anchorCtr="0" compatLnSpc="1">
            <a:prstTxWarp prst="textNoShape">
              <a:avLst/>
            </a:prstTxWarp>
          </a:bodyPr>
          <a:lstStyle>
            <a:lvl1pPr defTabSz="930275">
              <a:defRPr sz="1200"/>
            </a:lvl1pPr>
          </a:lstStyle>
          <a:p>
            <a:pPr>
              <a:defRPr/>
            </a:pPr>
            <a:endParaRPr lang="en-US"/>
          </a:p>
        </p:txBody>
      </p:sp>
      <p:sp>
        <p:nvSpPr>
          <p:cNvPr id="6151" name="Rectangle 7"/>
          <p:cNvSpPr>
            <a:spLocks noGrp="1" noChangeArrowheads="1"/>
          </p:cNvSpPr>
          <p:nvPr>
            <p:ph type="sldNum" sz="quarter" idx="5"/>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3177" tIns="46588" rIns="93177" bIns="46588" numCol="1" anchor="b" anchorCtr="0" compatLnSpc="1">
            <a:prstTxWarp prst="textNoShape">
              <a:avLst/>
            </a:prstTxWarp>
          </a:bodyPr>
          <a:lstStyle>
            <a:lvl1pPr algn="r" defTabSz="930275">
              <a:defRPr sz="1200"/>
            </a:lvl1pPr>
          </a:lstStyle>
          <a:p>
            <a:pPr>
              <a:defRPr/>
            </a:pPr>
            <a:fld id="{B680CA49-DFF1-41B8-8AD2-896293B85734}" type="slidenum">
              <a:rPr lang="en-US"/>
              <a:pPr>
                <a:defRPr/>
              </a:pPr>
              <a:t>‹#›</a:t>
            </a:fld>
            <a:endParaRPr lang="en-US"/>
          </a:p>
        </p:txBody>
      </p:sp>
    </p:spTree>
    <p:extLst>
      <p:ext uri="{BB962C8B-B14F-4D97-AF65-F5344CB8AC3E}">
        <p14:creationId xmlns:p14="http://schemas.microsoft.com/office/powerpoint/2010/main" val="39149694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5880558"/>
            <a:ext cx="3016043" cy="672642"/>
          </a:xfrm>
          <a:prstGeom prst="rect">
            <a:avLst/>
          </a:prstGeom>
        </p:spPr>
      </p:pic>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t="37764" b="3160"/>
          <a:stretch/>
        </p:blipFill>
        <p:spPr>
          <a:xfrm>
            <a:off x="0" y="0"/>
            <a:ext cx="9144000" cy="1553497"/>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52536" y="304801"/>
            <a:ext cx="2991464" cy="3325522"/>
          </a:xfrm>
          <a:prstGeom prst="rect">
            <a:avLst/>
          </a:prstGeom>
        </p:spPr>
      </p:pic>
      <p:sp>
        <p:nvSpPr>
          <p:cNvPr id="4" name="Text Placeholder 3"/>
          <p:cNvSpPr>
            <a:spLocks noGrp="1"/>
          </p:cNvSpPr>
          <p:nvPr>
            <p:ph type="body" sz="quarter" idx="10"/>
          </p:nvPr>
        </p:nvSpPr>
        <p:spPr>
          <a:xfrm>
            <a:off x="381000" y="2438400"/>
            <a:ext cx="6324600" cy="1752600"/>
          </a:xfrm>
        </p:spPr>
        <p:txBody>
          <a:bodyPr/>
          <a:lstStyle>
            <a:lvl1pPr marL="0" indent="0">
              <a:buFontTx/>
              <a:buNone/>
              <a:defRPr sz="3200" b="1">
                <a:solidFill>
                  <a:srgbClr val="1A214A"/>
                </a:solidFill>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smtClean="0"/>
              <a:t>Click to edit Master text styles</a:t>
            </a:r>
          </a:p>
          <a:p>
            <a:pPr lvl="1"/>
            <a:r>
              <a:rPr lang="en-US" smtClean="0"/>
              <a:t>Second level</a:t>
            </a:r>
          </a:p>
          <a:p>
            <a:pPr lvl="2"/>
            <a:r>
              <a:rPr lang="en-US" smtClean="0"/>
              <a:t>Third level</a:t>
            </a:r>
          </a:p>
        </p:txBody>
      </p:sp>
      <p:sp>
        <p:nvSpPr>
          <p:cNvPr id="12" name="Text Placeholder 3"/>
          <p:cNvSpPr>
            <a:spLocks noGrp="1"/>
          </p:cNvSpPr>
          <p:nvPr>
            <p:ph type="body" sz="quarter" idx="12"/>
          </p:nvPr>
        </p:nvSpPr>
        <p:spPr>
          <a:xfrm>
            <a:off x="381000" y="4191000"/>
            <a:ext cx="6324600" cy="1447800"/>
          </a:xfrm>
        </p:spPr>
        <p:txBody>
          <a:bodyPr/>
          <a:lstStyle>
            <a:lvl1pPr marL="0" indent="0">
              <a:buFontTx/>
              <a:buNone/>
              <a:defRPr sz="2600" b="0">
                <a:solidFill>
                  <a:srgbClr val="5F5F5F"/>
                </a:solidFill>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smtClean="0"/>
              <a:t>Click to edit Master text styles</a:t>
            </a:r>
          </a:p>
          <a:p>
            <a:pPr lvl="1"/>
            <a:r>
              <a:rPr lang="en-US" smtClean="0"/>
              <a:t>Second level</a:t>
            </a:r>
          </a:p>
        </p:txBody>
      </p:sp>
      <p:sp>
        <p:nvSpPr>
          <p:cNvPr id="14" name="Content Placeholder 13"/>
          <p:cNvSpPr>
            <a:spLocks noGrp="1"/>
          </p:cNvSpPr>
          <p:nvPr>
            <p:ph sz="quarter" idx="13"/>
          </p:nvPr>
        </p:nvSpPr>
        <p:spPr>
          <a:xfrm>
            <a:off x="5257800" y="5950179"/>
            <a:ext cx="3657600" cy="533400"/>
          </a:xfrm>
        </p:spPr>
        <p:txBody>
          <a:bodyPr/>
          <a:lstStyle>
            <a:lvl1pPr marL="0" indent="0">
              <a:buNone/>
              <a:defRPr sz="1400"/>
            </a:lvl1pPr>
            <a:lvl2pPr marL="0" indent="0">
              <a:buNone/>
              <a:defRPr sz="1400"/>
            </a:lvl2pPr>
            <a:lvl3pPr marL="0" indent="0">
              <a:buNone/>
              <a:defRPr sz="1400"/>
            </a:lvl3pPr>
            <a:lvl4pPr marL="0" indent="0">
              <a:buNone/>
              <a:defRPr sz="1400"/>
            </a:lvl4pPr>
            <a:lvl5pPr marL="0" indent="0">
              <a:buNone/>
              <a:defRPr sz="1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352398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1313" indent="-341313">
              <a:spcBef>
                <a:spcPts val="1800"/>
              </a:spcBef>
              <a:defRPr sz="2800"/>
            </a:lvl1pPr>
            <a:lvl2pPr marL="742950" indent="-285750">
              <a:buSzPct val="96000"/>
              <a:buFont typeface="Arial" panose="020B0604020202020204" pitchFamily="34" charset="0"/>
              <a:buChar char="›"/>
              <a:defRPr/>
            </a:lvl2pPr>
            <a:lvl3pPr marL="1143000" indent="-228600">
              <a:buFont typeface="Wingdings" panose="05000000000000000000" pitchFamily="2" charset="2"/>
              <a:buChar char="ü"/>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463291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6347077"/>
            <a:ext cx="1949243" cy="434723"/>
          </a:xfrm>
          <a:prstGeom prst="rect">
            <a:avLst/>
          </a:prstGeom>
        </p:spPr>
      </p:pic>
      <p:pic>
        <p:nvPicPr>
          <p:cNvPr id="6" name="Picture 5"/>
          <p:cNvPicPr>
            <a:picLocks noChangeAspect="1"/>
          </p:cNvPicPr>
          <p:nvPr userDrawn="1"/>
        </p:nvPicPr>
        <p:blipFill rotWithShape="1">
          <a:blip r:embed="rId3">
            <a:extLst>
              <a:ext uri="{28A0092B-C50C-407E-A947-70E740481C1C}">
                <a14:useLocalDpi xmlns:a14="http://schemas.microsoft.com/office/drawing/2010/main" val="0"/>
              </a:ext>
            </a:extLst>
          </a:blip>
          <a:srcRect t="37764" b="38356"/>
          <a:stretch/>
        </p:blipFill>
        <p:spPr>
          <a:xfrm>
            <a:off x="4590" y="4267200"/>
            <a:ext cx="9144000" cy="627961"/>
          </a:xfrm>
          <a:prstGeom prst="roundRect">
            <a:avLst>
              <a:gd name="adj" fmla="val 0"/>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3456278"/>
            <a:ext cx="2991464" cy="3325522"/>
          </a:xfrm>
          <a:prstGeom prst="rect">
            <a:avLst/>
          </a:prstGeom>
        </p:spPr>
      </p:pic>
      <p:sp>
        <p:nvSpPr>
          <p:cNvPr id="8" name="Text Placeholder 3"/>
          <p:cNvSpPr>
            <a:spLocks noGrp="1"/>
          </p:cNvSpPr>
          <p:nvPr>
            <p:ph type="body" sz="quarter" idx="10"/>
          </p:nvPr>
        </p:nvSpPr>
        <p:spPr>
          <a:xfrm>
            <a:off x="2286000" y="533400"/>
            <a:ext cx="6324600" cy="1752600"/>
          </a:xfrm>
        </p:spPr>
        <p:txBody>
          <a:bodyPr/>
          <a:lstStyle>
            <a:lvl1pPr marL="0" indent="0">
              <a:buFontTx/>
              <a:buNone/>
              <a:defRPr sz="3200" b="1">
                <a:solidFill>
                  <a:srgbClr val="1A214A"/>
                </a:solidFill>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9" name="Text Placeholder 3"/>
          <p:cNvSpPr>
            <a:spLocks noGrp="1"/>
          </p:cNvSpPr>
          <p:nvPr>
            <p:ph type="body" sz="quarter" idx="12"/>
          </p:nvPr>
        </p:nvSpPr>
        <p:spPr>
          <a:xfrm>
            <a:off x="2286000" y="2286000"/>
            <a:ext cx="6324600" cy="1447800"/>
          </a:xfrm>
        </p:spPr>
        <p:txBody>
          <a:bodyPr/>
          <a:lstStyle>
            <a:lvl1pPr marL="0" indent="0">
              <a:buFontTx/>
              <a:buNone/>
              <a:defRPr sz="2600" b="0">
                <a:solidFill>
                  <a:srgbClr val="5F5F5F"/>
                </a:solidFill>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184799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marL="344488" indent="-344488">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marL="344488" indent="-344488">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dirty="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83016"/>
            <a:ext cx="9144000" cy="783075"/>
          </a:xfrm>
          <a:prstGeom prst="rect">
            <a:avLst/>
          </a:prstGeom>
        </p:spPr>
      </p:pic>
      <p:sp>
        <p:nvSpPr>
          <p:cNvPr id="20" name="Date Placeholder 1"/>
          <p:cNvSpPr txBox="1">
            <a:spLocks/>
          </p:cNvSpPr>
          <p:nvPr userDrawn="1"/>
        </p:nvSpPr>
        <p:spPr>
          <a:xfrm>
            <a:off x="136216" y="6144551"/>
            <a:ext cx="2133600" cy="365125"/>
          </a:xfrm>
          <a:prstGeom prst="rect">
            <a:avLst/>
          </a:prstGeom>
        </p:spPr>
        <p:txBody>
          <a:bodyPr vert="horz" lIns="91440" tIns="45720" rIns="91440" bIns="45720" rtlCol="0" anchor="ctr"/>
          <a:lstStyle>
            <a:defPPr>
              <a:defRPr lang="en-US"/>
            </a:defPPr>
            <a:lvl1pPr algn="l" rtl="0" eaLnBrk="0" fontAlgn="base" hangingPunct="0">
              <a:spcBef>
                <a:spcPct val="0"/>
              </a:spcBef>
              <a:spcAft>
                <a:spcPct val="0"/>
              </a:spcAft>
              <a:defRPr sz="800" kern="1200" smtClean="0">
                <a:solidFill>
                  <a:schemeClr val="bg1"/>
                </a:solidFill>
                <a:latin typeface="Arial"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94C3BDD0-814A-4556-A9E3-75086BB3ECA5}" type="datetimeFigureOut">
              <a:rPr lang="en-US" smtClean="0"/>
              <a:pPr>
                <a:defRPr/>
              </a:pPr>
              <a:t>1/26/2018</a:t>
            </a:fld>
            <a:endParaRPr lang="en-US" dirty="0"/>
          </a:p>
        </p:txBody>
      </p:sp>
      <p:sp>
        <p:nvSpPr>
          <p:cNvPr id="21" name="Slide Number Placeholder 3"/>
          <p:cNvSpPr txBox="1">
            <a:spLocks/>
          </p:cNvSpPr>
          <p:nvPr userDrawn="1"/>
        </p:nvSpPr>
        <p:spPr>
          <a:xfrm>
            <a:off x="8466292" y="6561291"/>
            <a:ext cx="609600" cy="304801"/>
          </a:xfrm>
          <a:prstGeom prst="rect">
            <a:avLst/>
          </a:prstGeom>
        </p:spPr>
        <p:txBody>
          <a:bodyPr vert="horz" lIns="91440" tIns="45720" rIns="91440" bIns="45720" rtlCol="0" anchor="ctr"/>
          <a:lstStyle>
            <a:defPPr>
              <a:defRPr lang="en-US"/>
            </a:defPPr>
            <a:lvl1pPr algn="ctr" rtl="0" eaLnBrk="0" fontAlgn="base" hangingPunct="0">
              <a:spcBef>
                <a:spcPct val="0"/>
              </a:spcBef>
              <a:spcAft>
                <a:spcPct val="0"/>
              </a:spcAft>
              <a:defRPr sz="900" kern="1200" smtClean="0">
                <a:solidFill>
                  <a:schemeClr val="bg1"/>
                </a:solidFill>
                <a:latin typeface="Arial"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a:lstStyle>
          <a:p>
            <a:pPr>
              <a:defRPr/>
            </a:pPr>
            <a:fld id="{AB8528FA-E227-4CB5-BC2C-8A968515837A}" type="slidenum">
              <a:rPr lang="en-US" smtClean="0"/>
              <a:pPr>
                <a:defRPr/>
              </a:pPr>
              <a:t>‹#›</a:t>
            </a:fld>
            <a:endParaRPr lang="en-US" dirty="0"/>
          </a:p>
        </p:txBody>
      </p:sp>
    </p:spTree>
    <p:extLst>
      <p:ext uri="{BB962C8B-B14F-4D97-AF65-F5344CB8AC3E}">
        <p14:creationId xmlns:p14="http://schemas.microsoft.com/office/powerpoint/2010/main" val="1019672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1600200"/>
            <a:ext cx="82296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74925"/>
            <a:ext cx="9144000" cy="783075"/>
          </a:xfrm>
          <a:prstGeom prst="rect">
            <a:avLst/>
          </a:prstGeom>
        </p:spPr>
      </p:pic>
      <p:sp>
        <p:nvSpPr>
          <p:cNvPr id="13" name="Date Placeholder 1"/>
          <p:cNvSpPr>
            <a:spLocks noGrp="1"/>
          </p:cNvSpPr>
          <p:nvPr>
            <p:ph type="dt" sz="half" idx="2"/>
          </p:nvPr>
        </p:nvSpPr>
        <p:spPr>
          <a:xfrm>
            <a:off x="136216" y="6136460"/>
            <a:ext cx="2133600" cy="365125"/>
          </a:xfrm>
          <a:prstGeom prst="rect">
            <a:avLst/>
          </a:prstGeom>
        </p:spPr>
        <p:txBody>
          <a:bodyPr vert="horz" lIns="91440" tIns="45720" rIns="91440" bIns="45720" rtlCol="0" anchor="ctr"/>
          <a:lstStyle>
            <a:lvl1pPr algn="l">
              <a:defRPr sz="800" smtClean="0">
                <a:solidFill>
                  <a:schemeClr val="bg1"/>
                </a:solidFill>
              </a:defRPr>
            </a:lvl1pPr>
          </a:lstStyle>
          <a:p>
            <a:pPr>
              <a:defRPr/>
            </a:pPr>
            <a:fld id="{1696B98C-1E8F-4E79-9C10-2C5901DD1CB1}" type="datetime1">
              <a:rPr lang="en-US" smtClean="0"/>
              <a:t>1/26/2018</a:t>
            </a:fld>
            <a:endParaRPr lang="en-US" dirty="0"/>
          </a:p>
        </p:txBody>
      </p:sp>
      <p:sp>
        <p:nvSpPr>
          <p:cNvPr id="14" name="Slide Number Placeholder 3"/>
          <p:cNvSpPr>
            <a:spLocks noGrp="1"/>
          </p:cNvSpPr>
          <p:nvPr>
            <p:ph type="sldNum" sz="quarter" idx="4"/>
          </p:nvPr>
        </p:nvSpPr>
        <p:spPr>
          <a:xfrm>
            <a:off x="8466292" y="6553200"/>
            <a:ext cx="609600" cy="304801"/>
          </a:xfrm>
          <a:prstGeom prst="rect">
            <a:avLst/>
          </a:prstGeom>
        </p:spPr>
        <p:txBody>
          <a:bodyPr vert="horz" lIns="91440" tIns="45720" rIns="91440" bIns="45720" rtlCol="0" anchor="ctr"/>
          <a:lstStyle>
            <a:lvl1pPr algn="ctr">
              <a:defRPr sz="900" smtClean="0">
                <a:solidFill>
                  <a:schemeClr val="bg1"/>
                </a:solidFill>
              </a:defRPr>
            </a:lvl1pPr>
          </a:lstStyle>
          <a:p>
            <a:pPr>
              <a:defRPr/>
            </a:pPr>
            <a:fld id="{AB8528FA-E227-4CB5-BC2C-8A968515837A}" type="slidenum">
              <a:rPr lang="en-US" smtClean="0"/>
              <a:pPr>
                <a:defRPr/>
              </a:pPr>
              <a:t>‹#›</a:t>
            </a:fld>
            <a:endParaRPr lang="en-US" dirty="0"/>
          </a:p>
        </p:txBody>
      </p:sp>
      <p:sp>
        <p:nvSpPr>
          <p:cNvPr id="3" name="Title 2"/>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12849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151125"/>
            <a:ext cx="9144000" cy="783075"/>
          </a:xfrm>
          <a:prstGeom prst="rect">
            <a:avLst/>
          </a:prstGeom>
        </p:spPr>
      </p:pic>
      <p:sp>
        <p:nvSpPr>
          <p:cNvPr id="1026" name="Rectangle 42"/>
          <p:cNvSpPr>
            <a:spLocks noGrp="1" noChangeArrowheads="1"/>
          </p:cNvSpPr>
          <p:nvPr>
            <p:ph type="body" idx="1"/>
          </p:nvPr>
        </p:nvSpPr>
        <p:spPr bwMode="auto">
          <a:xfrm>
            <a:off x="304800" y="1143000"/>
            <a:ext cx="85344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2" name="Date Placeholder 1"/>
          <p:cNvSpPr>
            <a:spLocks noGrp="1"/>
          </p:cNvSpPr>
          <p:nvPr>
            <p:ph type="dt" sz="half" idx="2"/>
          </p:nvPr>
        </p:nvSpPr>
        <p:spPr>
          <a:xfrm>
            <a:off x="136216" y="6136460"/>
            <a:ext cx="2133600" cy="365125"/>
          </a:xfrm>
          <a:prstGeom prst="rect">
            <a:avLst/>
          </a:prstGeom>
        </p:spPr>
        <p:txBody>
          <a:bodyPr vert="horz" lIns="91440" tIns="45720" rIns="91440" bIns="45720" rtlCol="0" anchor="ctr"/>
          <a:lstStyle>
            <a:lvl1pPr algn="l">
              <a:defRPr sz="800" smtClean="0">
                <a:solidFill>
                  <a:schemeClr val="bg1"/>
                </a:solidFill>
              </a:defRPr>
            </a:lvl1pPr>
          </a:lstStyle>
          <a:p>
            <a:pPr>
              <a:defRPr/>
            </a:pPr>
            <a:fld id="{E4225123-43FC-4A95-AC19-F75EBABB4CCB}" type="datetime1">
              <a:rPr lang="en-US" smtClean="0"/>
              <a:t>1/26/2018</a:t>
            </a:fld>
            <a:endParaRPr lang="en-US" dirty="0"/>
          </a:p>
        </p:txBody>
      </p:sp>
      <p:sp>
        <p:nvSpPr>
          <p:cNvPr id="4" name="Slide Number Placeholder 3"/>
          <p:cNvSpPr>
            <a:spLocks noGrp="1"/>
          </p:cNvSpPr>
          <p:nvPr>
            <p:ph type="sldNum" sz="quarter" idx="4"/>
          </p:nvPr>
        </p:nvSpPr>
        <p:spPr>
          <a:xfrm>
            <a:off x="8466292" y="6553200"/>
            <a:ext cx="609600" cy="304801"/>
          </a:xfrm>
          <a:prstGeom prst="rect">
            <a:avLst/>
          </a:prstGeom>
        </p:spPr>
        <p:txBody>
          <a:bodyPr vert="horz" lIns="91440" tIns="45720" rIns="91440" bIns="45720" rtlCol="0" anchor="ctr"/>
          <a:lstStyle>
            <a:lvl1pPr algn="ctr">
              <a:defRPr sz="900" smtClean="0">
                <a:solidFill>
                  <a:schemeClr val="bg1"/>
                </a:solidFill>
              </a:defRPr>
            </a:lvl1pPr>
          </a:lstStyle>
          <a:p>
            <a:pPr>
              <a:defRPr/>
            </a:pPr>
            <a:fld id="{AB8528FA-E227-4CB5-BC2C-8A968515837A}" type="slidenum">
              <a:rPr lang="en-US" smtClean="0"/>
              <a:pPr>
                <a:defRPr/>
              </a:pPr>
              <a:t>‹#›</a:t>
            </a:fld>
            <a:endParaRPr lang="en-US" dirty="0"/>
          </a:p>
        </p:txBody>
      </p:sp>
      <p:sp>
        <p:nvSpPr>
          <p:cNvPr id="5" name="Title Placeholder 4"/>
          <p:cNvSpPr>
            <a:spLocks noGrp="1"/>
          </p:cNvSpPr>
          <p:nvPr>
            <p:ph type="title"/>
          </p:nvPr>
        </p:nvSpPr>
        <p:spPr>
          <a:xfrm>
            <a:off x="457200" y="152400"/>
            <a:ext cx="8458200" cy="6397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8194" name="Picture 2"/>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52400" y="304800"/>
            <a:ext cx="1752600" cy="375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9" r:id="rId1"/>
    <p:sldLayoutId id="2147483680" r:id="rId2"/>
    <p:sldLayoutId id="2147483685" r:id="rId3"/>
    <p:sldLayoutId id="2147483681" r:id="rId4"/>
    <p:sldLayoutId id="2147483684" r:id="rId5"/>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marL="114300" indent="-114300" algn="r" rtl="0" eaLnBrk="1" fontAlgn="base" hangingPunct="1">
        <a:spcBef>
          <a:spcPct val="0"/>
        </a:spcBef>
        <a:spcAft>
          <a:spcPct val="0"/>
        </a:spcAft>
        <a:defRPr sz="3200" b="0">
          <a:solidFill>
            <a:srgbClr val="1A214A"/>
          </a:solidFill>
          <a:latin typeface="+mj-lt"/>
          <a:ea typeface="+mj-ea"/>
          <a:cs typeface="+mj-cs"/>
        </a:defRPr>
      </a:lvl1pPr>
      <a:lvl2pPr marL="114300" indent="-114300" algn="r" rtl="0" eaLnBrk="1" fontAlgn="base" hangingPunct="1">
        <a:spcBef>
          <a:spcPct val="0"/>
        </a:spcBef>
        <a:spcAft>
          <a:spcPct val="0"/>
        </a:spcAft>
        <a:defRPr sz="2900" b="1">
          <a:solidFill>
            <a:schemeClr val="bg1"/>
          </a:solidFill>
          <a:latin typeface="Arial" charset="0"/>
          <a:ea typeface="ＭＳ Ｐゴシック" pitchFamily="34" charset="-128"/>
        </a:defRPr>
      </a:lvl2pPr>
      <a:lvl3pPr marL="114300" indent="-114300" algn="r" rtl="0" eaLnBrk="1" fontAlgn="base" hangingPunct="1">
        <a:spcBef>
          <a:spcPct val="0"/>
        </a:spcBef>
        <a:spcAft>
          <a:spcPct val="0"/>
        </a:spcAft>
        <a:defRPr sz="2900" b="1">
          <a:solidFill>
            <a:schemeClr val="bg1"/>
          </a:solidFill>
          <a:latin typeface="Arial" charset="0"/>
          <a:ea typeface="ＭＳ Ｐゴシック" pitchFamily="34" charset="-128"/>
        </a:defRPr>
      </a:lvl3pPr>
      <a:lvl4pPr marL="114300" indent="-114300" algn="r" rtl="0" eaLnBrk="1" fontAlgn="base" hangingPunct="1">
        <a:spcBef>
          <a:spcPct val="0"/>
        </a:spcBef>
        <a:spcAft>
          <a:spcPct val="0"/>
        </a:spcAft>
        <a:defRPr sz="2900" b="1">
          <a:solidFill>
            <a:schemeClr val="bg1"/>
          </a:solidFill>
          <a:latin typeface="Arial" charset="0"/>
          <a:ea typeface="ＭＳ Ｐゴシック" pitchFamily="34" charset="-128"/>
        </a:defRPr>
      </a:lvl4pPr>
      <a:lvl5pPr marL="114300" indent="-114300" algn="r" rtl="0" eaLnBrk="1" fontAlgn="base" hangingPunct="1">
        <a:spcBef>
          <a:spcPct val="0"/>
        </a:spcBef>
        <a:spcAft>
          <a:spcPct val="0"/>
        </a:spcAft>
        <a:defRPr sz="2900" b="1">
          <a:solidFill>
            <a:schemeClr val="bg1"/>
          </a:solidFill>
          <a:latin typeface="Arial" charset="0"/>
          <a:ea typeface="ＭＳ Ｐゴシック" pitchFamily="34" charset="-128"/>
        </a:defRPr>
      </a:lvl5pPr>
      <a:lvl6pPr marL="571500" algn="r" rtl="0" eaLnBrk="1" fontAlgn="base" hangingPunct="1">
        <a:spcBef>
          <a:spcPct val="0"/>
        </a:spcBef>
        <a:spcAft>
          <a:spcPct val="0"/>
        </a:spcAft>
        <a:defRPr sz="2900" b="1">
          <a:solidFill>
            <a:schemeClr val="bg1"/>
          </a:solidFill>
          <a:latin typeface="Arial" charset="0"/>
          <a:ea typeface="ＭＳ Ｐゴシック" pitchFamily="34" charset="-128"/>
        </a:defRPr>
      </a:lvl6pPr>
      <a:lvl7pPr marL="1028700" algn="r" rtl="0" eaLnBrk="1" fontAlgn="base" hangingPunct="1">
        <a:spcBef>
          <a:spcPct val="0"/>
        </a:spcBef>
        <a:spcAft>
          <a:spcPct val="0"/>
        </a:spcAft>
        <a:defRPr sz="2900" b="1">
          <a:solidFill>
            <a:schemeClr val="bg1"/>
          </a:solidFill>
          <a:latin typeface="Arial" charset="0"/>
          <a:ea typeface="ＭＳ Ｐゴシック" pitchFamily="34" charset="-128"/>
        </a:defRPr>
      </a:lvl7pPr>
      <a:lvl8pPr marL="1485900" algn="r" rtl="0" eaLnBrk="1" fontAlgn="base" hangingPunct="1">
        <a:spcBef>
          <a:spcPct val="0"/>
        </a:spcBef>
        <a:spcAft>
          <a:spcPct val="0"/>
        </a:spcAft>
        <a:defRPr sz="2900" b="1">
          <a:solidFill>
            <a:schemeClr val="bg1"/>
          </a:solidFill>
          <a:latin typeface="Arial" charset="0"/>
          <a:ea typeface="ＭＳ Ｐゴシック" pitchFamily="34" charset="-128"/>
        </a:defRPr>
      </a:lvl8pPr>
      <a:lvl9pPr marL="1943100" algn="r" rtl="0" eaLnBrk="1" fontAlgn="base" hangingPunct="1">
        <a:spcBef>
          <a:spcPct val="0"/>
        </a:spcBef>
        <a:spcAft>
          <a:spcPct val="0"/>
        </a:spcAft>
        <a:defRPr sz="2900" b="1">
          <a:solidFill>
            <a:schemeClr val="bg1"/>
          </a:solidFill>
          <a:latin typeface="Arial" charset="0"/>
          <a:ea typeface="ＭＳ Ｐゴシック" pitchFamily="34" charset="-128"/>
        </a:defRPr>
      </a:lvl9pPr>
    </p:titleStyle>
    <p:bodyStyle>
      <a:lvl1pPr marL="457200" indent="-457200" algn="l" rtl="0" eaLnBrk="1" fontAlgn="base" hangingPunct="1">
        <a:spcBef>
          <a:spcPct val="20000"/>
        </a:spcBef>
        <a:spcAft>
          <a:spcPct val="0"/>
        </a:spcAft>
        <a:buClr>
          <a:srgbClr val="00274C"/>
        </a:buClr>
        <a:buSzPct val="90000"/>
        <a:buFont typeface="Arial" panose="020B0604020202020204" pitchFamily="34" charset="0"/>
        <a:buChar char="•"/>
        <a:defRPr sz="2600">
          <a:solidFill>
            <a:srgbClr val="5F5F5F"/>
          </a:solidFill>
          <a:latin typeface="+mn-lt"/>
          <a:ea typeface="+mn-ea"/>
          <a:cs typeface="+mn-cs"/>
        </a:defRPr>
      </a:lvl1pPr>
      <a:lvl2pPr marL="742950" indent="-285750" algn="l" rtl="0" eaLnBrk="1" fontAlgn="base" hangingPunct="1">
        <a:spcBef>
          <a:spcPct val="20000"/>
        </a:spcBef>
        <a:spcAft>
          <a:spcPct val="0"/>
        </a:spcAft>
        <a:buClr>
          <a:srgbClr val="00274C"/>
        </a:buClr>
        <a:buSzPct val="90000"/>
        <a:buFont typeface="Arial" panose="020B0604020202020204" pitchFamily="34" charset="0"/>
        <a:buChar char="•"/>
        <a:defRPr sz="2400">
          <a:solidFill>
            <a:srgbClr val="5F5F5F"/>
          </a:solidFill>
          <a:latin typeface="+mn-lt"/>
          <a:ea typeface="+mn-ea"/>
        </a:defRPr>
      </a:lvl2pPr>
      <a:lvl3pPr marL="1143000" indent="-228600" algn="l" rtl="0" eaLnBrk="1" fontAlgn="base" hangingPunct="1">
        <a:spcBef>
          <a:spcPct val="20000"/>
        </a:spcBef>
        <a:spcAft>
          <a:spcPct val="0"/>
        </a:spcAft>
        <a:buClr>
          <a:srgbClr val="00274C"/>
        </a:buClr>
        <a:buSzPct val="90000"/>
        <a:buFont typeface="Arial" panose="020B0604020202020204" pitchFamily="34" charset="0"/>
        <a:buChar char="•"/>
        <a:defRPr sz="2100">
          <a:solidFill>
            <a:srgbClr val="5F5F5F"/>
          </a:solidFill>
          <a:latin typeface="+mn-lt"/>
          <a:ea typeface="+mn-ea"/>
        </a:defRPr>
      </a:lvl3pPr>
      <a:lvl4pPr marL="1600200" indent="-228600" algn="l" rtl="0" eaLnBrk="1" fontAlgn="base" hangingPunct="1">
        <a:spcBef>
          <a:spcPct val="20000"/>
        </a:spcBef>
        <a:spcAft>
          <a:spcPct val="0"/>
        </a:spcAft>
        <a:buClr>
          <a:srgbClr val="00274C"/>
        </a:buClr>
        <a:buSzPct val="90000"/>
        <a:buFont typeface="Arial" panose="020B0604020202020204" pitchFamily="34" charset="0"/>
        <a:buChar char="•"/>
        <a:defRPr sz="1700">
          <a:solidFill>
            <a:srgbClr val="5F5F5F"/>
          </a:solidFill>
          <a:latin typeface="+mn-lt"/>
          <a:ea typeface="+mn-ea"/>
        </a:defRPr>
      </a:lvl4pPr>
      <a:lvl5pPr marL="2057400" indent="-228600" algn="l" rtl="0" eaLnBrk="1" fontAlgn="base" hangingPunct="1">
        <a:spcBef>
          <a:spcPct val="20000"/>
        </a:spcBef>
        <a:spcAft>
          <a:spcPct val="0"/>
        </a:spcAft>
        <a:buClr>
          <a:srgbClr val="00274C"/>
        </a:buClr>
        <a:buSzPct val="90000"/>
        <a:buFont typeface="Arial" panose="020B0604020202020204" pitchFamily="34" charset="0"/>
        <a:buChar char="•"/>
        <a:defRPr sz="1400">
          <a:solidFill>
            <a:srgbClr val="5F5F5F"/>
          </a:solidFill>
          <a:latin typeface="+mn-lt"/>
          <a:ea typeface="+mn-ea"/>
        </a:defRPr>
      </a:lvl5pPr>
      <a:lvl6pPr marL="2514600" indent="-228600" algn="l" rtl="0" eaLnBrk="1" fontAlgn="base" hangingPunct="1">
        <a:spcBef>
          <a:spcPct val="20000"/>
        </a:spcBef>
        <a:spcAft>
          <a:spcPct val="0"/>
        </a:spcAft>
        <a:buChar char="-"/>
        <a:defRPr sz="1400">
          <a:solidFill>
            <a:srgbClr val="939D9E"/>
          </a:solidFill>
          <a:latin typeface="+mn-lt"/>
          <a:ea typeface="+mn-ea"/>
        </a:defRPr>
      </a:lvl6pPr>
      <a:lvl7pPr marL="2971800" indent="-228600" algn="l" rtl="0" eaLnBrk="1" fontAlgn="base" hangingPunct="1">
        <a:spcBef>
          <a:spcPct val="20000"/>
        </a:spcBef>
        <a:spcAft>
          <a:spcPct val="0"/>
        </a:spcAft>
        <a:buChar char="-"/>
        <a:defRPr sz="1400">
          <a:solidFill>
            <a:srgbClr val="939D9E"/>
          </a:solidFill>
          <a:latin typeface="+mn-lt"/>
          <a:ea typeface="+mn-ea"/>
        </a:defRPr>
      </a:lvl7pPr>
      <a:lvl8pPr marL="3429000" indent="-228600" algn="l" rtl="0" eaLnBrk="1" fontAlgn="base" hangingPunct="1">
        <a:spcBef>
          <a:spcPct val="20000"/>
        </a:spcBef>
        <a:spcAft>
          <a:spcPct val="0"/>
        </a:spcAft>
        <a:buChar char="-"/>
        <a:defRPr sz="1400">
          <a:solidFill>
            <a:srgbClr val="939D9E"/>
          </a:solidFill>
          <a:latin typeface="+mn-lt"/>
          <a:ea typeface="+mn-ea"/>
        </a:defRPr>
      </a:lvl8pPr>
      <a:lvl9pPr marL="3886200" indent="-228600" algn="l" rtl="0" eaLnBrk="1" fontAlgn="base" hangingPunct="1">
        <a:spcBef>
          <a:spcPct val="20000"/>
        </a:spcBef>
        <a:spcAft>
          <a:spcPct val="0"/>
        </a:spcAft>
        <a:buChar char="-"/>
        <a:defRPr sz="1400">
          <a:solidFill>
            <a:srgbClr val="939D9E"/>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exis.com/research/buttonTFLink?_m=af9614a2cb34f998c35fd68179f8da61&amp;_xfercite=%3ccite%20cc%3d%22USA%22%3e%3c!%5bCDATA%5bFla.%20Stat.%20%a7%20558.004%5d%5d%3e%3c/cite%3e&amp;_butType=4&amp;_butStat=0&amp;_butNum=2&amp;_butInline=1&amp;_butinfo=FLCODE%20558.003&amp;_fmtstr=FULL&amp;docnum=1&amp;_startdoc=1&amp;wchp=dGLbVzt-zSkAb&amp;_md5=4876bccf6acc2549c26d525f8419a543"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image" Target="../media/image24.emf"/></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image" Target="../media/image25.emf"/></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5.xml"/><Relationship Id="rId1" Type="http://schemas.openxmlformats.org/officeDocument/2006/relationships/vmlDrawing" Target="../drawings/vmlDrawing3.vml"/><Relationship Id="rId4" Type="http://schemas.openxmlformats.org/officeDocument/2006/relationships/image" Target="../media/image2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81000" y="2209800"/>
            <a:ext cx="6781800" cy="1752600"/>
          </a:xfrm>
        </p:spPr>
        <p:txBody>
          <a:bodyPr/>
          <a:lstStyle/>
          <a:p>
            <a:r>
              <a:rPr lang="en-US" sz="4400" dirty="0" smtClean="0"/>
              <a:t>Stucco</a:t>
            </a:r>
            <a:br>
              <a:rPr lang="en-US" sz="4400" dirty="0" smtClean="0"/>
            </a:br>
            <a:r>
              <a:rPr lang="en-US" sz="3600" dirty="0" smtClean="0"/>
              <a:t>(Cementitious Finish</a:t>
            </a:r>
            <a:r>
              <a:rPr lang="en-US" sz="3600" dirty="0"/>
              <a:t>) </a:t>
            </a:r>
            <a:r>
              <a:rPr lang="en-US" sz="3600" dirty="0" smtClean="0"/>
              <a:t>Claims:</a:t>
            </a:r>
            <a:endParaRPr lang="en-US" sz="3600" dirty="0"/>
          </a:p>
        </p:txBody>
      </p:sp>
      <p:sp>
        <p:nvSpPr>
          <p:cNvPr id="3" name="Text Placeholder 2"/>
          <p:cNvSpPr>
            <a:spLocks noGrp="1"/>
          </p:cNvSpPr>
          <p:nvPr>
            <p:ph type="body" sz="quarter" idx="12"/>
          </p:nvPr>
        </p:nvSpPr>
        <p:spPr>
          <a:xfrm>
            <a:off x="381000" y="3581400"/>
            <a:ext cx="6324600" cy="1447800"/>
          </a:xfrm>
        </p:spPr>
        <p:txBody>
          <a:bodyPr/>
          <a:lstStyle/>
          <a:p>
            <a:r>
              <a:rPr lang="en-US" sz="3600" dirty="0"/>
              <a:t>How to prevent, prepare for and defend them</a:t>
            </a:r>
          </a:p>
        </p:txBody>
      </p:sp>
      <p:sp>
        <p:nvSpPr>
          <p:cNvPr id="4" name="Content Placeholder 3"/>
          <p:cNvSpPr>
            <a:spLocks noGrp="1"/>
          </p:cNvSpPr>
          <p:nvPr>
            <p:ph sz="quarter" idx="13"/>
          </p:nvPr>
        </p:nvSpPr>
        <p:spPr>
          <a:xfrm>
            <a:off x="5867400" y="5264436"/>
            <a:ext cx="2209800" cy="1301979"/>
          </a:xfrm>
        </p:spPr>
        <p:txBody>
          <a:bodyPr/>
          <a:lstStyle/>
          <a:p>
            <a:pPr algn="ctr"/>
            <a:r>
              <a:rPr lang="en-US" sz="1500" b="1" dirty="0"/>
              <a:t>Douglas K Gartenlaub </a:t>
            </a:r>
          </a:p>
          <a:p>
            <a:pPr algn="ctr"/>
            <a:r>
              <a:rPr lang="en-US" sz="1300" dirty="0"/>
              <a:t>Burr </a:t>
            </a:r>
            <a:r>
              <a:rPr lang="en-US" sz="1300" dirty="0" smtClean="0"/>
              <a:t>&amp; Forman LLP</a:t>
            </a:r>
            <a:endParaRPr lang="en-US" sz="1300" dirty="0"/>
          </a:p>
          <a:p>
            <a:pPr algn="ctr"/>
            <a:r>
              <a:rPr lang="en-US" sz="1200" dirty="0" smtClean="0"/>
              <a:t>(</a:t>
            </a:r>
            <a:r>
              <a:rPr lang="en-US" sz="1200" dirty="0"/>
              <a:t>407) </a:t>
            </a:r>
            <a:r>
              <a:rPr lang="en-US" sz="1200" dirty="0" smtClean="0"/>
              <a:t>540-6643</a:t>
            </a:r>
            <a:endParaRPr lang="en-US" sz="1200" dirty="0"/>
          </a:p>
          <a:p>
            <a:pPr algn="ctr"/>
            <a:r>
              <a:rPr lang="en-US" sz="1200" dirty="0" smtClean="0"/>
              <a:t>dgartenlaub@burr.com</a:t>
            </a:r>
            <a:endParaRPr lang="en-US" sz="1200" dirty="0"/>
          </a:p>
          <a:p>
            <a:pPr algn="ctr"/>
            <a:endParaRPr lang="en-US" dirty="0"/>
          </a:p>
        </p:txBody>
      </p:sp>
      <p:sp>
        <p:nvSpPr>
          <p:cNvPr id="6" name="Content Placeholder 3"/>
          <p:cNvSpPr txBox="1">
            <a:spLocks/>
          </p:cNvSpPr>
          <p:nvPr/>
        </p:nvSpPr>
        <p:spPr bwMode="auto">
          <a:xfrm>
            <a:off x="381000" y="1317172"/>
            <a:ext cx="59817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00274C"/>
              </a:buClr>
              <a:buSzPct val="90000"/>
              <a:buFont typeface="Arial" panose="020B0604020202020204" pitchFamily="34" charset="0"/>
              <a:buNone/>
              <a:defRPr sz="1400">
                <a:solidFill>
                  <a:srgbClr val="5F5F5F"/>
                </a:solidFill>
                <a:latin typeface="+mn-lt"/>
                <a:ea typeface="+mn-ea"/>
                <a:cs typeface="+mn-cs"/>
              </a:defRPr>
            </a:lvl1pPr>
            <a:lvl2pPr marL="0" indent="0" algn="l" rtl="0" eaLnBrk="1" fontAlgn="base" hangingPunct="1">
              <a:spcBef>
                <a:spcPct val="20000"/>
              </a:spcBef>
              <a:spcAft>
                <a:spcPct val="0"/>
              </a:spcAft>
              <a:buClr>
                <a:srgbClr val="00274C"/>
              </a:buClr>
              <a:buSzPct val="90000"/>
              <a:buFont typeface="Arial" panose="020B0604020202020204" pitchFamily="34" charset="0"/>
              <a:buNone/>
              <a:defRPr sz="1400">
                <a:solidFill>
                  <a:srgbClr val="5F5F5F"/>
                </a:solidFill>
                <a:latin typeface="+mn-lt"/>
                <a:ea typeface="+mn-ea"/>
              </a:defRPr>
            </a:lvl2pPr>
            <a:lvl3pPr marL="0" indent="0" algn="l" rtl="0" eaLnBrk="1" fontAlgn="base" hangingPunct="1">
              <a:spcBef>
                <a:spcPct val="20000"/>
              </a:spcBef>
              <a:spcAft>
                <a:spcPct val="0"/>
              </a:spcAft>
              <a:buClr>
                <a:srgbClr val="00274C"/>
              </a:buClr>
              <a:buSzPct val="90000"/>
              <a:buFont typeface="Arial" panose="020B0604020202020204" pitchFamily="34" charset="0"/>
              <a:buNone/>
              <a:defRPr sz="1400">
                <a:solidFill>
                  <a:srgbClr val="5F5F5F"/>
                </a:solidFill>
                <a:latin typeface="+mn-lt"/>
                <a:ea typeface="+mn-ea"/>
              </a:defRPr>
            </a:lvl3pPr>
            <a:lvl4pPr marL="0" indent="0" algn="l" rtl="0" eaLnBrk="1" fontAlgn="base" hangingPunct="1">
              <a:spcBef>
                <a:spcPct val="20000"/>
              </a:spcBef>
              <a:spcAft>
                <a:spcPct val="0"/>
              </a:spcAft>
              <a:buClr>
                <a:srgbClr val="00274C"/>
              </a:buClr>
              <a:buSzPct val="90000"/>
              <a:buFont typeface="Arial" panose="020B0604020202020204" pitchFamily="34" charset="0"/>
              <a:buNone/>
              <a:defRPr sz="1400">
                <a:solidFill>
                  <a:srgbClr val="5F5F5F"/>
                </a:solidFill>
                <a:latin typeface="+mn-lt"/>
                <a:ea typeface="+mn-ea"/>
              </a:defRPr>
            </a:lvl4pPr>
            <a:lvl5pPr marL="0" indent="0" algn="l" rtl="0" eaLnBrk="1" fontAlgn="base" hangingPunct="1">
              <a:spcBef>
                <a:spcPct val="20000"/>
              </a:spcBef>
              <a:spcAft>
                <a:spcPct val="0"/>
              </a:spcAft>
              <a:buClr>
                <a:srgbClr val="00274C"/>
              </a:buClr>
              <a:buSzPct val="90000"/>
              <a:buFont typeface="Arial" panose="020B0604020202020204" pitchFamily="34" charset="0"/>
              <a:buNone/>
              <a:defRPr sz="1400">
                <a:solidFill>
                  <a:srgbClr val="5F5F5F"/>
                </a:solidFill>
                <a:latin typeface="+mn-lt"/>
                <a:ea typeface="+mn-ea"/>
              </a:defRPr>
            </a:lvl5pPr>
            <a:lvl6pPr marL="2514600" indent="-228600" algn="l" rtl="0" eaLnBrk="1" fontAlgn="base" hangingPunct="1">
              <a:spcBef>
                <a:spcPct val="20000"/>
              </a:spcBef>
              <a:spcAft>
                <a:spcPct val="0"/>
              </a:spcAft>
              <a:buChar char="-"/>
              <a:defRPr sz="1400">
                <a:solidFill>
                  <a:srgbClr val="939D9E"/>
                </a:solidFill>
                <a:latin typeface="+mn-lt"/>
                <a:ea typeface="+mn-ea"/>
              </a:defRPr>
            </a:lvl6pPr>
            <a:lvl7pPr marL="2971800" indent="-228600" algn="l" rtl="0" eaLnBrk="1" fontAlgn="base" hangingPunct="1">
              <a:spcBef>
                <a:spcPct val="20000"/>
              </a:spcBef>
              <a:spcAft>
                <a:spcPct val="0"/>
              </a:spcAft>
              <a:buChar char="-"/>
              <a:defRPr sz="1400">
                <a:solidFill>
                  <a:srgbClr val="939D9E"/>
                </a:solidFill>
                <a:latin typeface="+mn-lt"/>
                <a:ea typeface="+mn-ea"/>
              </a:defRPr>
            </a:lvl7pPr>
            <a:lvl8pPr marL="3429000" indent="-228600" algn="l" rtl="0" eaLnBrk="1" fontAlgn="base" hangingPunct="1">
              <a:spcBef>
                <a:spcPct val="20000"/>
              </a:spcBef>
              <a:spcAft>
                <a:spcPct val="0"/>
              </a:spcAft>
              <a:buChar char="-"/>
              <a:defRPr sz="1400">
                <a:solidFill>
                  <a:srgbClr val="939D9E"/>
                </a:solidFill>
                <a:latin typeface="+mn-lt"/>
                <a:ea typeface="+mn-ea"/>
              </a:defRPr>
            </a:lvl8pPr>
            <a:lvl9pPr marL="3886200" indent="-228600" algn="l" rtl="0" eaLnBrk="1" fontAlgn="base" hangingPunct="1">
              <a:spcBef>
                <a:spcPct val="20000"/>
              </a:spcBef>
              <a:spcAft>
                <a:spcPct val="0"/>
              </a:spcAft>
              <a:buChar char="-"/>
              <a:defRPr sz="1400">
                <a:solidFill>
                  <a:srgbClr val="939D9E"/>
                </a:solidFill>
                <a:latin typeface="+mn-lt"/>
                <a:ea typeface="+mn-ea"/>
              </a:defRPr>
            </a:lvl9pPr>
          </a:lstStyle>
          <a:p>
            <a:r>
              <a:rPr lang="en-US" sz="1600" b="1" kern="0" dirty="0" smtClean="0">
                <a:solidFill>
                  <a:schemeClr val="bg1"/>
                </a:solidFill>
              </a:rPr>
              <a:t>Prepared for</a:t>
            </a:r>
            <a:r>
              <a:rPr lang="en-US" sz="1600" b="1" kern="0" dirty="0">
                <a:solidFill>
                  <a:schemeClr val="bg1"/>
                </a:solidFill>
              </a:rPr>
              <a:t>: </a:t>
            </a:r>
            <a:r>
              <a:rPr lang="en-US" sz="1600" b="1" kern="0" dirty="0" smtClean="0">
                <a:solidFill>
                  <a:schemeClr val="bg1"/>
                </a:solidFill>
              </a:rPr>
              <a:t>The Florida Bar Construction </a:t>
            </a:r>
            <a:r>
              <a:rPr lang="en-US" sz="1600" b="1" kern="0" dirty="0">
                <a:solidFill>
                  <a:schemeClr val="bg1"/>
                </a:solidFill>
              </a:rPr>
              <a:t>Law Committee</a:t>
            </a:r>
            <a:endParaRPr lang="en-US" sz="1600" kern="0" dirty="0">
              <a:solidFill>
                <a:schemeClr val="bg1"/>
              </a:solidFill>
            </a:endParaRPr>
          </a:p>
        </p:txBody>
      </p:sp>
      <p:sp>
        <p:nvSpPr>
          <p:cNvPr id="5" name="TextBox 4"/>
          <p:cNvSpPr txBox="1"/>
          <p:nvPr/>
        </p:nvSpPr>
        <p:spPr>
          <a:xfrm>
            <a:off x="4876800" y="6367790"/>
            <a:ext cx="4191000" cy="261610"/>
          </a:xfrm>
          <a:prstGeom prst="rect">
            <a:avLst/>
          </a:prstGeom>
          <a:noFill/>
        </p:spPr>
        <p:txBody>
          <a:bodyPr wrap="square" rtlCol="0">
            <a:spAutoFit/>
          </a:bodyPr>
          <a:lstStyle/>
          <a:p>
            <a:pPr algn="ctr"/>
            <a:r>
              <a:rPr lang="en-US" sz="1100" kern="0" dirty="0">
                <a:solidFill>
                  <a:srgbClr val="5F5F5F"/>
                </a:solidFill>
              </a:rPr>
              <a:t>200 South Orange </a:t>
            </a:r>
            <a:r>
              <a:rPr lang="en-US" sz="1100" kern="0" dirty="0" smtClean="0">
                <a:solidFill>
                  <a:srgbClr val="5F5F5F"/>
                </a:solidFill>
              </a:rPr>
              <a:t>Avenue, Suite 800, Orlando</a:t>
            </a:r>
            <a:r>
              <a:rPr lang="en-US" sz="1100" kern="0" dirty="0">
                <a:solidFill>
                  <a:srgbClr val="5F5F5F"/>
                </a:solidFill>
              </a:rPr>
              <a:t>, FL </a:t>
            </a:r>
            <a:r>
              <a:rPr lang="en-US" sz="1100" kern="0" dirty="0" smtClean="0">
                <a:solidFill>
                  <a:srgbClr val="5F5F5F"/>
                </a:solidFill>
              </a:rPr>
              <a:t>32801</a:t>
            </a:r>
            <a:endParaRPr lang="en-US" sz="1100" kern="0" dirty="0">
              <a:solidFill>
                <a:srgbClr val="5F5F5F"/>
              </a:solidFill>
            </a:endParaRPr>
          </a:p>
        </p:txBody>
      </p:sp>
    </p:spTree>
    <p:extLst>
      <p:ext uri="{BB962C8B-B14F-4D97-AF65-F5344CB8AC3E}">
        <p14:creationId xmlns:p14="http://schemas.microsoft.com/office/powerpoint/2010/main" val="1364038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PRE-SUIT</a:t>
            </a:r>
            <a:endParaRPr lang="en-US" sz="2600" dirty="0">
              <a:solidFill>
                <a:schemeClr val="accent1"/>
              </a:solidFill>
            </a:endParaRPr>
          </a:p>
        </p:txBody>
      </p:sp>
      <p:sp>
        <p:nvSpPr>
          <p:cNvPr id="4" name="Content Placeholder 3"/>
          <p:cNvSpPr>
            <a:spLocks noGrp="1"/>
          </p:cNvSpPr>
          <p:nvPr>
            <p:ph idx="1"/>
          </p:nvPr>
        </p:nvSpPr>
        <p:spPr/>
        <p:txBody>
          <a:bodyPr/>
          <a:lstStyle/>
          <a:p>
            <a:pPr>
              <a:spcBef>
                <a:spcPts val="0"/>
              </a:spcBef>
              <a:spcAft>
                <a:spcPts val="1000"/>
              </a:spcAft>
            </a:pPr>
            <a:r>
              <a:rPr lang="en-US" dirty="0"/>
              <a:t>Prevention</a:t>
            </a:r>
            <a:endParaRPr lang="en-US" sz="2600" dirty="0"/>
          </a:p>
          <a:p>
            <a:pPr lvl="1">
              <a:spcBef>
                <a:spcPts val="0"/>
              </a:spcBef>
              <a:spcAft>
                <a:spcPts val="1000"/>
              </a:spcAft>
            </a:pPr>
            <a:r>
              <a:rPr lang="en-US" sz="2200" dirty="0"/>
              <a:t>Annual Inspections (With written report to owner)</a:t>
            </a:r>
          </a:p>
          <a:p>
            <a:pPr lvl="1">
              <a:spcBef>
                <a:spcPts val="0"/>
              </a:spcBef>
              <a:spcAft>
                <a:spcPts val="1000"/>
              </a:spcAft>
            </a:pPr>
            <a:r>
              <a:rPr lang="en-US" sz="2200" dirty="0"/>
              <a:t>Care instruction for Stucco </a:t>
            </a:r>
            <a:r>
              <a:rPr lang="en-US" sz="2200" dirty="0" smtClean="0"/>
              <a:t>installed </a:t>
            </a:r>
            <a:r>
              <a:rPr lang="en-US" sz="2200" dirty="0"/>
              <a:t>(With owner sign off it was received)</a:t>
            </a:r>
          </a:p>
          <a:p>
            <a:pPr>
              <a:spcBef>
                <a:spcPts val="0"/>
              </a:spcBef>
              <a:spcAft>
                <a:spcPts val="1000"/>
              </a:spcAft>
            </a:pPr>
            <a:r>
              <a:rPr lang="en-US" dirty="0"/>
              <a:t>Warranty Plans</a:t>
            </a:r>
          </a:p>
          <a:p>
            <a:pPr lvl="1">
              <a:spcBef>
                <a:spcPts val="0"/>
              </a:spcBef>
              <a:spcAft>
                <a:spcPts val="1000"/>
              </a:spcAft>
            </a:pPr>
            <a:r>
              <a:rPr lang="en-US" dirty="0" smtClean="0"/>
              <a:t>Insure </a:t>
            </a:r>
            <a:r>
              <a:rPr lang="en-US" dirty="0"/>
              <a:t>the owner signs off on the Warranty and maintenance checklists</a:t>
            </a:r>
          </a:p>
          <a:p>
            <a:pPr>
              <a:spcBef>
                <a:spcPts val="0"/>
              </a:spcBef>
              <a:spcAft>
                <a:spcPts val="1000"/>
              </a:spcAft>
            </a:pPr>
            <a:r>
              <a:rPr lang="en-US" dirty="0"/>
              <a:t>Independent inspections during construction</a:t>
            </a:r>
          </a:p>
        </p:txBody>
      </p:sp>
    </p:spTree>
    <p:extLst>
      <p:ext uri="{BB962C8B-B14F-4D97-AF65-F5344CB8AC3E}">
        <p14:creationId xmlns:p14="http://schemas.microsoft.com/office/powerpoint/2010/main" val="19947264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PRE-SUIT</a:t>
            </a:r>
            <a:endParaRPr lang="en-US" sz="2600" dirty="0">
              <a:solidFill>
                <a:schemeClr val="accent1"/>
              </a:solidFill>
            </a:endParaRPr>
          </a:p>
        </p:txBody>
      </p:sp>
      <p:sp>
        <p:nvSpPr>
          <p:cNvPr id="4" name="Content Placeholder 3"/>
          <p:cNvSpPr>
            <a:spLocks noGrp="1"/>
          </p:cNvSpPr>
          <p:nvPr>
            <p:ph idx="1"/>
          </p:nvPr>
        </p:nvSpPr>
        <p:spPr/>
        <p:txBody>
          <a:bodyPr/>
          <a:lstStyle/>
          <a:p>
            <a:pPr>
              <a:spcBef>
                <a:spcPts val="0"/>
              </a:spcBef>
              <a:spcAft>
                <a:spcPts val="1000"/>
              </a:spcAft>
            </a:pPr>
            <a:r>
              <a:rPr lang="en-US" dirty="0" smtClean="0"/>
              <a:t>Who </a:t>
            </a:r>
            <a:r>
              <a:rPr lang="en-US" dirty="0"/>
              <a:t>is doing the </a:t>
            </a:r>
            <a:r>
              <a:rPr lang="en-US" dirty="0" smtClean="0"/>
              <a:t>work? </a:t>
            </a:r>
            <a:endParaRPr lang="en-US" dirty="0"/>
          </a:p>
          <a:p>
            <a:pPr lvl="1">
              <a:spcBef>
                <a:spcPts val="0"/>
              </a:spcBef>
              <a:spcAft>
                <a:spcPts val="1000"/>
              </a:spcAft>
            </a:pPr>
            <a:r>
              <a:rPr lang="en-US" dirty="0"/>
              <a:t>How to prevent assignment to Sub-Contractors you don’t </a:t>
            </a:r>
            <a:r>
              <a:rPr lang="en-US" dirty="0" smtClean="0"/>
              <a:t>know</a:t>
            </a:r>
            <a:endParaRPr lang="en-US" dirty="0"/>
          </a:p>
          <a:p>
            <a:pPr lvl="2">
              <a:spcBef>
                <a:spcPts val="0"/>
              </a:spcBef>
              <a:spcAft>
                <a:spcPts val="1000"/>
              </a:spcAft>
            </a:pPr>
            <a:r>
              <a:rPr lang="en-US" dirty="0"/>
              <a:t>Contract </a:t>
            </a:r>
          </a:p>
          <a:p>
            <a:pPr lvl="2">
              <a:spcBef>
                <a:spcPts val="0"/>
              </a:spcBef>
              <a:spcAft>
                <a:spcPts val="1000"/>
              </a:spcAft>
            </a:pPr>
            <a:r>
              <a:rPr lang="en-US" dirty="0" smtClean="0"/>
              <a:t>Supervision</a:t>
            </a:r>
          </a:p>
        </p:txBody>
      </p:sp>
    </p:spTree>
    <p:extLst>
      <p:ext uri="{BB962C8B-B14F-4D97-AF65-F5344CB8AC3E}">
        <p14:creationId xmlns:p14="http://schemas.microsoft.com/office/powerpoint/2010/main" val="38253269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 / 20 HINDSIGHT</a:t>
            </a:r>
            <a:endParaRPr lang="en-US" dirty="0"/>
          </a:p>
        </p:txBody>
      </p:sp>
      <p:sp>
        <p:nvSpPr>
          <p:cNvPr id="3" name="Content Placeholder 2"/>
          <p:cNvSpPr>
            <a:spLocks noGrp="1"/>
          </p:cNvSpPr>
          <p:nvPr>
            <p:ph idx="1"/>
          </p:nvPr>
        </p:nvSpPr>
        <p:spPr/>
        <p:txBody>
          <a:bodyPr/>
          <a:lstStyle/>
          <a:p>
            <a:r>
              <a:rPr lang="en-US" dirty="0" smtClean="0"/>
              <a:t>Remember when deciding what preventive measures to implement, you will unfairly be judged with 20/20 hindsight by attorneys, experts and judges</a:t>
            </a:r>
          </a:p>
          <a:p>
            <a:r>
              <a:rPr lang="en-US" dirty="0" smtClean="0"/>
              <a:t>Preventive measures now can save or minimize a claim later</a:t>
            </a:r>
            <a:endParaRPr lang="en-US" dirty="0"/>
          </a:p>
          <a:p>
            <a:r>
              <a:rPr lang="en-US" dirty="0" smtClean="0"/>
              <a:t>It cannot be said enough - DOCUMENT, DOCUMENT, DOCUMENT. </a:t>
            </a:r>
          </a:p>
          <a:p>
            <a:endParaRPr lang="en-US" dirty="0" smtClean="0"/>
          </a:p>
          <a:p>
            <a:endParaRPr lang="en-US" dirty="0"/>
          </a:p>
        </p:txBody>
      </p:sp>
    </p:spTree>
    <p:extLst>
      <p:ext uri="{BB962C8B-B14F-4D97-AF65-F5344CB8AC3E}">
        <p14:creationId xmlns:p14="http://schemas.microsoft.com/office/powerpoint/2010/main" val="39283706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PRE-SUIT</a:t>
            </a:r>
            <a:endParaRPr lang="en-US" sz="2600" dirty="0">
              <a:solidFill>
                <a:schemeClr val="accent1"/>
              </a:solidFill>
            </a:endParaRPr>
          </a:p>
        </p:txBody>
      </p:sp>
      <p:sp>
        <p:nvSpPr>
          <p:cNvPr id="4" name="Content Placeholder 3"/>
          <p:cNvSpPr>
            <a:spLocks noGrp="1"/>
          </p:cNvSpPr>
          <p:nvPr>
            <p:ph idx="1"/>
          </p:nvPr>
        </p:nvSpPr>
        <p:spPr/>
        <p:txBody>
          <a:bodyPr/>
          <a:lstStyle/>
          <a:p>
            <a:pPr>
              <a:spcBef>
                <a:spcPts val="0"/>
              </a:spcBef>
              <a:spcAft>
                <a:spcPts val="1000"/>
              </a:spcAft>
            </a:pPr>
            <a:r>
              <a:rPr lang="en-US" dirty="0"/>
              <a:t>What do the Plans say?</a:t>
            </a:r>
          </a:p>
          <a:p>
            <a:pPr lvl="1">
              <a:spcBef>
                <a:spcPts val="0"/>
              </a:spcBef>
              <a:spcAft>
                <a:spcPts val="1000"/>
              </a:spcAft>
            </a:pPr>
            <a:r>
              <a:rPr lang="en-US" dirty="0"/>
              <a:t>Make sure what is on the plans </a:t>
            </a:r>
            <a:r>
              <a:rPr lang="en-US" dirty="0" smtClean="0"/>
              <a:t>goes into </a:t>
            </a:r>
            <a:r>
              <a:rPr lang="en-US" dirty="0"/>
              <a:t>the building</a:t>
            </a:r>
          </a:p>
          <a:p>
            <a:pPr lvl="1">
              <a:spcBef>
                <a:spcPts val="0"/>
              </a:spcBef>
              <a:spcAft>
                <a:spcPts val="1000"/>
              </a:spcAft>
            </a:pPr>
            <a:r>
              <a:rPr lang="en-US" dirty="0"/>
              <a:t>Changes from original Plans and Specifications during bidding (or after) – How to make sure everything still works together</a:t>
            </a:r>
          </a:p>
          <a:p>
            <a:pPr lvl="1">
              <a:spcBef>
                <a:spcPts val="0"/>
              </a:spcBef>
              <a:spcAft>
                <a:spcPts val="1000"/>
              </a:spcAft>
            </a:pPr>
            <a:r>
              <a:rPr lang="en-US" dirty="0"/>
              <a:t>The gap between plans and </a:t>
            </a:r>
            <a:r>
              <a:rPr lang="en-US" dirty="0" smtClean="0"/>
              <a:t>buildings, </a:t>
            </a:r>
            <a:r>
              <a:rPr lang="en-US" dirty="0"/>
              <a:t>and how to find and fill them (Pre-build work plan)</a:t>
            </a:r>
          </a:p>
          <a:p>
            <a:pPr marL="457200" lvl="1" indent="0">
              <a:spcBef>
                <a:spcPts val="0"/>
              </a:spcBef>
              <a:spcAft>
                <a:spcPts val="1000"/>
              </a:spcAft>
              <a:buNone/>
            </a:pPr>
            <a:endParaRPr lang="en-US" sz="2600" dirty="0"/>
          </a:p>
        </p:txBody>
      </p:sp>
    </p:spTree>
    <p:extLst>
      <p:ext uri="{BB962C8B-B14F-4D97-AF65-F5344CB8AC3E}">
        <p14:creationId xmlns:p14="http://schemas.microsoft.com/office/powerpoint/2010/main" val="23008829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PRE-SUIT</a:t>
            </a:r>
            <a:endParaRPr lang="en-US" sz="2600" dirty="0">
              <a:solidFill>
                <a:schemeClr val="accent1"/>
              </a:solidFill>
            </a:endParaRPr>
          </a:p>
        </p:txBody>
      </p:sp>
      <p:sp>
        <p:nvSpPr>
          <p:cNvPr id="4" name="Content Placeholder 3"/>
          <p:cNvSpPr>
            <a:spLocks noGrp="1"/>
          </p:cNvSpPr>
          <p:nvPr>
            <p:ph idx="1"/>
          </p:nvPr>
        </p:nvSpPr>
        <p:spPr>
          <a:xfrm>
            <a:off x="304800" y="1143000"/>
            <a:ext cx="8534400" cy="5105400"/>
          </a:xfrm>
        </p:spPr>
        <p:txBody>
          <a:bodyPr>
            <a:normAutofit lnSpcReduction="10000"/>
          </a:bodyPr>
          <a:lstStyle/>
          <a:p>
            <a:pPr>
              <a:spcBef>
                <a:spcPts val="0"/>
              </a:spcBef>
              <a:spcAft>
                <a:spcPts val="1000"/>
              </a:spcAft>
            </a:pPr>
            <a:r>
              <a:rPr lang="en-US" b="1" dirty="0"/>
              <a:t>558 Notices</a:t>
            </a:r>
          </a:p>
          <a:p>
            <a:pPr lvl="1">
              <a:lnSpc>
                <a:spcPct val="110000"/>
              </a:lnSpc>
              <a:spcBef>
                <a:spcPts val="600"/>
              </a:spcBef>
              <a:spcAft>
                <a:spcPts val="1000"/>
              </a:spcAft>
            </a:pPr>
            <a:r>
              <a:rPr lang="en-US" sz="2200" dirty="0"/>
              <a:t>The claim must describe the defects and location in </a:t>
            </a:r>
            <a:r>
              <a:rPr lang="en-US" sz="2200" dirty="0" smtClean="0"/>
              <a:t>detail </a:t>
            </a:r>
            <a:r>
              <a:rPr lang="en-US" sz="2200" dirty="0"/>
              <a:t>(See slide 8)</a:t>
            </a:r>
          </a:p>
          <a:p>
            <a:pPr lvl="1">
              <a:lnSpc>
                <a:spcPct val="110000"/>
              </a:lnSpc>
              <a:spcBef>
                <a:spcPts val="600"/>
              </a:spcBef>
              <a:spcAft>
                <a:spcPts val="1000"/>
              </a:spcAft>
            </a:pPr>
            <a:r>
              <a:rPr lang="en-US" dirty="0"/>
              <a:t>How to use the process to settle claims and </a:t>
            </a:r>
            <a:r>
              <a:rPr lang="en-US" dirty="0" smtClean="0"/>
              <a:t>prepare </a:t>
            </a:r>
            <a:r>
              <a:rPr lang="en-US" dirty="0"/>
              <a:t>for litigation</a:t>
            </a:r>
          </a:p>
          <a:p>
            <a:pPr lvl="1">
              <a:lnSpc>
                <a:spcPct val="110000"/>
              </a:lnSpc>
              <a:spcBef>
                <a:spcPts val="600"/>
              </a:spcBef>
              <a:spcAft>
                <a:spcPts val="1000"/>
              </a:spcAft>
            </a:pPr>
            <a:r>
              <a:rPr lang="en-US" dirty="0"/>
              <a:t>What should your inspection look like?</a:t>
            </a:r>
          </a:p>
          <a:p>
            <a:pPr lvl="2">
              <a:spcBef>
                <a:spcPts val="0"/>
              </a:spcBef>
              <a:spcAft>
                <a:spcPts val="1000"/>
              </a:spcAft>
              <a:buFont typeface="Wingdings" panose="05000000000000000000" pitchFamily="2" charset="2"/>
              <a:buChar char="ü"/>
            </a:pPr>
            <a:r>
              <a:rPr lang="en-US" sz="2000" dirty="0">
                <a:solidFill>
                  <a:srgbClr val="1A214A"/>
                </a:solidFill>
              </a:rPr>
              <a:t>Review of Plans and </a:t>
            </a:r>
            <a:r>
              <a:rPr lang="en-US" sz="2000" dirty="0" smtClean="0">
                <a:solidFill>
                  <a:srgbClr val="1A214A"/>
                </a:solidFill>
              </a:rPr>
              <a:t>Specifications</a:t>
            </a:r>
            <a:endParaRPr lang="en-US" sz="2000" dirty="0">
              <a:solidFill>
                <a:srgbClr val="1A214A"/>
              </a:solidFill>
            </a:endParaRPr>
          </a:p>
          <a:p>
            <a:pPr lvl="2">
              <a:spcBef>
                <a:spcPts val="0"/>
              </a:spcBef>
              <a:spcAft>
                <a:spcPts val="1000"/>
              </a:spcAft>
              <a:buFont typeface="Wingdings" panose="05000000000000000000" pitchFamily="2" charset="2"/>
              <a:buChar char="ü"/>
            </a:pPr>
            <a:r>
              <a:rPr lang="en-US" sz="2000" dirty="0">
                <a:solidFill>
                  <a:srgbClr val="1A214A"/>
                </a:solidFill>
              </a:rPr>
              <a:t>Site Inspections</a:t>
            </a:r>
          </a:p>
          <a:p>
            <a:pPr lvl="2">
              <a:spcBef>
                <a:spcPts val="0"/>
              </a:spcBef>
              <a:spcAft>
                <a:spcPts val="1000"/>
              </a:spcAft>
              <a:buFont typeface="Wingdings" panose="05000000000000000000" pitchFamily="2" charset="2"/>
              <a:buChar char="ü"/>
            </a:pPr>
            <a:r>
              <a:rPr lang="en-US" sz="2000" dirty="0">
                <a:solidFill>
                  <a:srgbClr val="1A214A"/>
                </a:solidFill>
              </a:rPr>
              <a:t>Testing (if required)</a:t>
            </a:r>
          </a:p>
          <a:p>
            <a:pPr lvl="2">
              <a:spcBef>
                <a:spcPts val="0"/>
              </a:spcBef>
              <a:spcAft>
                <a:spcPts val="1000"/>
              </a:spcAft>
              <a:buFont typeface="Wingdings" panose="05000000000000000000" pitchFamily="2" charset="2"/>
              <a:buChar char="ü"/>
            </a:pPr>
            <a:r>
              <a:rPr lang="en-US" sz="2000" dirty="0">
                <a:solidFill>
                  <a:srgbClr val="1A214A"/>
                </a:solidFill>
              </a:rPr>
              <a:t>Report (if required)</a:t>
            </a:r>
          </a:p>
          <a:p>
            <a:pPr lvl="2">
              <a:spcBef>
                <a:spcPts val="0"/>
              </a:spcBef>
              <a:spcAft>
                <a:spcPts val="1000"/>
              </a:spcAft>
              <a:buFont typeface="Wingdings" panose="05000000000000000000" pitchFamily="2" charset="2"/>
              <a:buChar char="ü"/>
            </a:pPr>
            <a:r>
              <a:rPr lang="en-US" sz="2000" dirty="0">
                <a:solidFill>
                  <a:srgbClr val="1A214A"/>
                </a:solidFill>
              </a:rPr>
              <a:t>558 Written </a:t>
            </a:r>
            <a:r>
              <a:rPr lang="en-US" sz="2000" dirty="0" smtClean="0">
                <a:solidFill>
                  <a:srgbClr val="1A214A"/>
                </a:solidFill>
              </a:rPr>
              <a:t>Response</a:t>
            </a:r>
          </a:p>
          <a:p>
            <a:pPr>
              <a:spcBef>
                <a:spcPts val="0"/>
              </a:spcBef>
              <a:spcAft>
                <a:spcPts val="1000"/>
              </a:spcAft>
            </a:pPr>
            <a:endParaRPr lang="en-US" sz="2600" dirty="0"/>
          </a:p>
        </p:txBody>
      </p:sp>
    </p:spTree>
    <p:extLst>
      <p:ext uri="{BB962C8B-B14F-4D97-AF65-F5344CB8AC3E}">
        <p14:creationId xmlns:p14="http://schemas.microsoft.com/office/powerpoint/2010/main" val="9635197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smtClean="0"/>
              <a:t>NOTICE OF CLAIM UNDER 558.004</a:t>
            </a:r>
            <a:endParaRPr lang="en-US" sz="3000" dirty="0"/>
          </a:p>
        </p:txBody>
      </p:sp>
      <p:sp>
        <p:nvSpPr>
          <p:cNvPr id="3" name="Content Placeholder 2"/>
          <p:cNvSpPr>
            <a:spLocks noGrp="1"/>
          </p:cNvSpPr>
          <p:nvPr>
            <p:ph idx="1"/>
          </p:nvPr>
        </p:nvSpPr>
        <p:spPr/>
        <p:txBody>
          <a:bodyPr>
            <a:noAutofit/>
          </a:bodyPr>
          <a:lstStyle/>
          <a:p>
            <a:pPr marL="0" indent="0">
              <a:buNone/>
            </a:pPr>
            <a:r>
              <a:rPr lang="en-US" sz="1600" b="1" dirty="0" smtClean="0">
                <a:effectLst/>
              </a:rPr>
              <a:t>(1)  (a) </a:t>
            </a:r>
            <a:r>
              <a:rPr lang="en-US" sz="1600" dirty="0" smtClean="0">
                <a:effectLst/>
              </a:rPr>
              <a:t>In actions brought alleging a construction defect, the claimant shall, at least 60 days before filing any action, or at least 120 days before filing an action involving an association representing more than 20 parcels, serve written notice of claim on the contractor, subcontractor, supplier, or design professional, as applicable, which notice shall refer to this chapter. If the construction defect claim arises from work performed under a contract, the written notice of claim must be served on the person with whom the claimant contracted.</a:t>
            </a:r>
            <a:br>
              <a:rPr lang="en-US" sz="1600" dirty="0" smtClean="0">
                <a:effectLst/>
              </a:rPr>
            </a:br>
            <a:r>
              <a:rPr lang="en-US" sz="1600" dirty="0" smtClean="0">
                <a:effectLst/>
              </a:rPr>
              <a:t/>
            </a:r>
            <a:br>
              <a:rPr lang="en-US" sz="1600" dirty="0" smtClean="0">
                <a:effectLst/>
              </a:rPr>
            </a:br>
            <a:r>
              <a:rPr lang="en-US" sz="1600" b="1" dirty="0" smtClean="0">
                <a:effectLst/>
              </a:rPr>
              <a:t>(b) The notice of claim must describe in reasonable detail the nature of each alleged construction defect and, if known, the damage or loss resulting from the defect. Based upon at least a visual inspection by the claimant or its agents, the notice of claim must identify the location of each alleged construction defect sufficiently to enable the responding parties to locate the alleged defect without undue burden. The claimant has no obligation to perform destructive or other testing for purposes of this notice.</a:t>
            </a:r>
            <a:br>
              <a:rPr lang="en-US" sz="1600" b="1" dirty="0" smtClean="0">
                <a:effectLst/>
              </a:rPr>
            </a:br>
            <a:r>
              <a:rPr lang="en-US" sz="1600" b="1" dirty="0" smtClean="0">
                <a:effectLst/>
              </a:rPr>
              <a:t/>
            </a:r>
            <a:br>
              <a:rPr lang="en-US" sz="1600" b="1" dirty="0" smtClean="0">
                <a:effectLst/>
              </a:rPr>
            </a:br>
            <a:r>
              <a:rPr lang="en-US" sz="1600" b="1" dirty="0" smtClean="0">
                <a:effectLst/>
              </a:rPr>
              <a:t>(c) </a:t>
            </a:r>
            <a:r>
              <a:rPr lang="en-US" sz="1600" dirty="0" smtClean="0">
                <a:effectLst/>
              </a:rPr>
              <a:t>The claimant shall endeavor to serve the notice of claim within 15 days after discovery of an alleged defect, but the failure to serve notice of claim within 15 days does not bar the filing of an action, subject to </a:t>
            </a:r>
            <a:r>
              <a:rPr lang="en-US" sz="1600" dirty="0" smtClean="0">
                <a:effectLst/>
                <a:hlinkClick r:id="rId2" action="ppaction://hlinkfile"/>
              </a:rPr>
              <a:t>s. 558.003</a:t>
            </a:r>
            <a:r>
              <a:rPr lang="en-US" sz="1600" dirty="0" smtClean="0">
                <a:effectLst/>
              </a:rPr>
              <a:t>. This subsection does not preclude a claimant from filing an action sooner than 60 days, or 120 days as applicable, after service of written notice as expressly provided in subsection (6), subsection (7), or subsection (8).</a:t>
            </a:r>
            <a:endParaRPr lang="en-US" sz="1600" dirty="0"/>
          </a:p>
        </p:txBody>
      </p:sp>
    </p:spTree>
    <p:extLst>
      <p:ext uri="{BB962C8B-B14F-4D97-AF65-F5344CB8AC3E}">
        <p14:creationId xmlns:p14="http://schemas.microsoft.com/office/powerpoint/2010/main" val="3753353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382000" cy="4689249"/>
          </a:xfrm>
        </p:spPr>
        <p:txBody>
          <a:bodyPr>
            <a:normAutofit/>
          </a:bodyPr>
          <a:lstStyle/>
          <a:p>
            <a:pPr>
              <a:lnSpc>
                <a:spcPct val="110000"/>
              </a:lnSpc>
            </a:pPr>
            <a:r>
              <a:rPr lang="en-US" dirty="0" smtClean="0"/>
              <a:t>Right to inspect 558.004</a:t>
            </a:r>
          </a:p>
          <a:p>
            <a:pPr lvl="1">
              <a:lnSpc>
                <a:spcPct val="110000"/>
              </a:lnSpc>
            </a:pPr>
            <a:r>
              <a:rPr lang="en-US" sz="2000" b="1" dirty="0" smtClean="0"/>
              <a:t>(</a:t>
            </a:r>
            <a:r>
              <a:rPr lang="en-US" sz="2000" b="1" dirty="0"/>
              <a:t>2) </a:t>
            </a:r>
            <a:r>
              <a:rPr lang="en-US" sz="2000" dirty="0"/>
              <a:t>Within 30 days after service of the notice of claim, or within 50 days after service of the notice of claim involving an association representing more than 20 parcels, the person served with the notice of claim under subsection (1) is entitled to perform a reasonable inspection of the property or of each unit subject to the claim to assess each alleged construction </a:t>
            </a:r>
            <a:r>
              <a:rPr lang="en-US" sz="2000" dirty="0" smtClean="0"/>
              <a:t>defect</a:t>
            </a:r>
            <a:endParaRPr lang="en-US" sz="2000" dirty="0"/>
          </a:p>
          <a:p>
            <a:pPr marL="0" indent="0">
              <a:lnSpc>
                <a:spcPct val="110000"/>
              </a:lnSpc>
              <a:buNone/>
            </a:pPr>
            <a:endParaRPr lang="en-US" dirty="0"/>
          </a:p>
        </p:txBody>
      </p:sp>
      <p:sp>
        <p:nvSpPr>
          <p:cNvPr id="5" name="Title 4"/>
          <p:cNvSpPr>
            <a:spLocks noGrp="1"/>
          </p:cNvSpPr>
          <p:nvPr>
            <p:ph type="title"/>
          </p:nvPr>
        </p:nvSpPr>
        <p:spPr/>
        <p:txBody>
          <a:bodyPr>
            <a:normAutofit/>
          </a:bodyPr>
          <a:lstStyle/>
          <a:p>
            <a:r>
              <a:rPr lang="en-US" sz="3000" dirty="0"/>
              <a:t>INSPECTIONS UNDER CHAPTER 558</a:t>
            </a:r>
          </a:p>
        </p:txBody>
      </p:sp>
    </p:spTree>
    <p:extLst>
      <p:ext uri="{BB962C8B-B14F-4D97-AF65-F5344CB8AC3E}">
        <p14:creationId xmlns:p14="http://schemas.microsoft.com/office/powerpoint/2010/main" val="40100763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558 &amp; SETTLEMENT</a:t>
            </a:r>
            <a:endParaRPr lang="en-US" dirty="0"/>
          </a:p>
        </p:txBody>
      </p:sp>
      <p:sp>
        <p:nvSpPr>
          <p:cNvPr id="3" name="Content Placeholder 2"/>
          <p:cNvSpPr>
            <a:spLocks noGrp="1"/>
          </p:cNvSpPr>
          <p:nvPr>
            <p:ph idx="1"/>
          </p:nvPr>
        </p:nvSpPr>
        <p:spPr>
          <a:xfrm>
            <a:off x="457200" y="1458686"/>
            <a:ext cx="8382000" cy="4525963"/>
          </a:xfrm>
        </p:spPr>
        <p:txBody>
          <a:bodyPr/>
          <a:lstStyle/>
          <a:p>
            <a:pPr>
              <a:spcBef>
                <a:spcPts val="0"/>
              </a:spcBef>
              <a:spcAft>
                <a:spcPts val="1800"/>
              </a:spcAft>
            </a:pPr>
            <a:r>
              <a:rPr lang="en-US" dirty="0"/>
              <a:t>Get your sub-contractors and suppliers notified under Chapter 558.004</a:t>
            </a:r>
          </a:p>
          <a:p>
            <a:pPr>
              <a:spcBef>
                <a:spcPts val="0"/>
              </a:spcBef>
              <a:spcAft>
                <a:spcPts val="1800"/>
              </a:spcAft>
            </a:pPr>
            <a:r>
              <a:rPr lang="en-US" dirty="0"/>
              <a:t>Once the inspection is </a:t>
            </a:r>
            <a:r>
              <a:rPr lang="en-US" dirty="0" smtClean="0"/>
              <a:t>completed </a:t>
            </a:r>
            <a:r>
              <a:rPr lang="en-US" dirty="0"/>
              <a:t>a value should be put on the case and an offer to settle or mediate made</a:t>
            </a:r>
          </a:p>
          <a:p>
            <a:pPr>
              <a:spcBef>
                <a:spcPts val="0"/>
              </a:spcBef>
              <a:spcAft>
                <a:spcPts val="1800"/>
              </a:spcAft>
            </a:pPr>
            <a:r>
              <a:rPr lang="en-US" dirty="0"/>
              <a:t>Pre-suit mediation can be effective at this point and Chapter 558 and the Statute of </a:t>
            </a:r>
            <a:r>
              <a:rPr lang="en-US" dirty="0" smtClean="0"/>
              <a:t>Limitations can be tolled </a:t>
            </a:r>
            <a:r>
              <a:rPr lang="en-US" dirty="0"/>
              <a:t>pending the </a:t>
            </a:r>
            <a:r>
              <a:rPr lang="en-US" dirty="0" smtClean="0"/>
              <a:t>outcome</a:t>
            </a:r>
            <a:endParaRPr lang="en-US" sz="3200" dirty="0"/>
          </a:p>
        </p:txBody>
      </p:sp>
    </p:spTree>
    <p:extLst>
      <p:ext uri="{BB962C8B-B14F-4D97-AF65-F5344CB8AC3E}">
        <p14:creationId xmlns:p14="http://schemas.microsoft.com/office/powerpoint/2010/main" val="37398471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PRE-SUIT</a:t>
            </a:r>
            <a:endParaRPr lang="en-US" sz="2600" dirty="0">
              <a:solidFill>
                <a:schemeClr val="accent1"/>
              </a:solidFill>
            </a:endParaRPr>
          </a:p>
        </p:txBody>
      </p:sp>
      <p:sp>
        <p:nvSpPr>
          <p:cNvPr id="4" name="Content Placeholder 3"/>
          <p:cNvSpPr>
            <a:spLocks noGrp="1"/>
          </p:cNvSpPr>
          <p:nvPr>
            <p:ph idx="1"/>
          </p:nvPr>
        </p:nvSpPr>
        <p:spPr/>
        <p:txBody>
          <a:bodyPr/>
          <a:lstStyle/>
          <a:p>
            <a:pPr>
              <a:spcBef>
                <a:spcPts val="0"/>
              </a:spcBef>
              <a:spcAft>
                <a:spcPts val="1000"/>
              </a:spcAft>
            </a:pPr>
            <a:r>
              <a:rPr lang="en-US" dirty="0"/>
              <a:t>Unlicensed Contracting</a:t>
            </a:r>
          </a:p>
          <a:p>
            <a:pPr lvl="1">
              <a:spcBef>
                <a:spcPts val="0"/>
              </a:spcBef>
              <a:spcAft>
                <a:spcPts val="1000"/>
              </a:spcAft>
            </a:pPr>
            <a:r>
              <a:rPr lang="en-US" dirty="0" smtClean="0"/>
              <a:t>Penalties </a:t>
            </a:r>
          </a:p>
          <a:p>
            <a:pPr lvl="2">
              <a:spcBef>
                <a:spcPts val="0"/>
              </a:spcBef>
              <a:spcAft>
                <a:spcPts val="1000"/>
              </a:spcAft>
            </a:pPr>
            <a:r>
              <a:rPr lang="en-US" dirty="0" smtClean="0"/>
              <a:t>Loss of qualifier status</a:t>
            </a:r>
          </a:p>
          <a:p>
            <a:pPr lvl="2">
              <a:spcBef>
                <a:spcPts val="0"/>
              </a:spcBef>
              <a:spcAft>
                <a:spcPts val="1000"/>
              </a:spcAft>
            </a:pPr>
            <a:r>
              <a:rPr lang="en-US" dirty="0" smtClean="0"/>
              <a:t>Civil, Criminal and Administrative penalties</a:t>
            </a:r>
          </a:p>
          <a:p>
            <a:pPr lvl="2">
              <a:spcBef>
                <a:spcPts val="0"/>
              </a:spcBef>
              <a:spcAft>
                <a:spcPts val="1000"/>
              </a:spcAft>
            </a:pPr>
            <a:r>
              <a:rPr lang="en-US" dirty="0" smtClean="0"/>
              <a:t>Loss of Civil Remedies under contract, equity or lien</a:t>
            </a:r>
          </a:p>
          <a:p>
            <a:pPr lvl="1">
              <a:spcBef>
                <a:spcPts val="0"/>
              </a:spcBef>
              <a:spcAft>
                <a:spcPts val="1000"/>
              </a:spcAft>
            </a:pPr>
            <a:r>
              <a:rPr lang="en-US" dirty="0" smtClean="0"/>
              <a:t>Common pitfalls</a:t>
            </a:r>
          </a:p>
          <a:p>
            <a:pPr lvl="2">
              <a:spcBef>
                <a:spcPts val="0"/>
              </a:spcBef>
              <a:spcAft>
                <a:spcPts val="1000"/>
              </a:spcAft>
            </a:pPr>
            <a:r>
              <a:rPr lang="en-US" dirty="0" smtClean="0">
                <a:solidFill>
                  <a:srgbClr val="1A214A"/>
                </a:solidFill>
              </a:rPr>
              <a:t>Who is your qualifier</a:t>
            </a:r>
          </a:p>
          <a:p>
            <a:pPr lvl="2">
              <a:spcBef>
                <a:spcPts val="0"/>
              </a:spcBef>
              <a:spcAft>
                <a:spcPts val="1000"/>
              </a:spcAft>
            </a:pPr>
            <a:r>
              <a:rPr lang="en-US" dirty="0" smtClean="0">
                <a:solidFill>
                  <a:srgbClr val="1A214A"/>
                </a:solidFill>
              </a:rPr>
              <a:t>Are they involved</a:t>
            </a:r>
          </a:p>
          <a:p>
            <a:pPr lvl="2">
              <a:spcBef>
                <a:spcPts val="0"/>
              </a:spcBef>
              <a:spcAft>
                <a:spcPts val="1000"/>
              </a:spcAft>
            </a:pPr>
            <a:r>
              <a:rPr lang="en-US" dirty="0" smtClean="0">
                <a:solidFill>
                  <a:srgbClr val="1A214A"/>
                </a:solidFill>
              </a:rPr>
              <a:t>Is the entity doing the work the qualified entity</a:t>
            </a:r>
          </a:p>
          <a:p>
            <a:pPr lvl="2">
              <a:spcBef>
                <a:spcPts val="0"/>
              </a:spcBef>
              <a:spcAft>
                <a:spcPts val="1000"/>
              </a:spcAft>
            </a:pPr>
            <a:r>
              <a:rPr lang="en-US" dirty="0" smtClean="0">
                <a:solidFill>
                  <a:srgbClr val="1A214A"/>
                </a:solidFill>
              </a:rPr>
              <a:t>Does the qualified entity hold the contract</a:t>
            </a:r>
            <a:endParaRPr lang="en-US" dirty="0">
              <a:solidFill>
                <a:srgbClr val="1A214A"/>
              </a:solidFill>
            </a:endParaRPr>
          </a:p>
          <a:p>
            <a:pPr marL="0" indent="0">
              <a:spcBef>
                <a:spcPts val="0"/>
              </a:spcBef>
              <a:spcAft>
                <a:spcPts val="1000"/>
              </a:spcAft>
              <a:buNone/>
            </a:pPr>
            <a:endParaRPr lang="en-US" sz="2600" dirty="0"/>
          </a:p>
        </p:txBody>
      </p:sp>
    </p:spTree>
    <p:extLst>
      <p:ext uri="{BB962C8B-B14F-4D97-AF65-F5344CB8AC3E}">
        <p14:creationId xmlns:p14="http://schemas.microsoft.com/office/powerpoint/2010/main" val="15754973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PRE-SUIT</a:t>
            </a:r>
            <a:endParaRPr lang="en-US" dirty="0"/>
          </a:p>
        </p:txBody>
      </p:sp>
      <p:sp>
        <p:nvSpPr>
          <p:cNvPr id="3" name="Content Placeholder 2"/>
          <p:cNvSpPr>
            <a:spLocks noGrp="1"/>
          </p:cNvSpPr>
          <p:nvPr>
            <p:ph idx="1"/>
          </p:nvPr>
        </p:nvSpPr>
        <p:spPr/>
        <p:txBody>
          <a:bodyPr/>
          <a:lstStyle/>
          <a:p>
            <a:pPr>
              <a:spcBef>
                <a:spcPts val="0"/>
              </a:spcBef>
              <a:spcAft>
                <a:spcPts val="1800"/>
              </a:spcAft>
            </a:pPr>
            <a:r>
              <a:rPr lang="en-US" sz="2600" dirty="0"/>
              <a:t>Use of Warranty </a:t>
            </a:r>
            <a:r>
              <a:rPr lang="en-US" sz="2600" dirty="0" smtClean="0"/>
              <a:t>Program </a:t>
            </a:r>
            <a:r>
              <a:rPr lang="en-US" sz="2600" dirty="0"/>
              <a:t>to prevent and identify problem </a:t>
            </a:r>
            <a:r>
              <a:rPr lang="en-US" sz="2600" dirty="0" smtClean="0"/>
              <a:t>claims</a:t>
            </a:r>
          </a:p>
          <a:p>
            <a:pPr lvl="1">
              <a:spcBef>
                <a:spcPts val="0"/>
              </a:spcBef>
              <a:spcAft>
                <a:spcPts val="1800"/>
              </a:spcAft>
            </a:pPr>
            <a:r>
              <a:rPr lang="en-US" sz="2200" dirty="0" smtClean="0"/>
              <a:t>Know the terms of your warranty</a:t>
            </a:r>
          </a:p>
          <a:p>
            <a:pPr lvl="1">
              <a:spcBef>
                <a:spcPts val="0"/>
              </a:spcBef>
              <a:spcAft>
                <a:spcPts val="1800"/>
              </a:spcAft>
            </a:pPr>
            <a:r>
              <a:rPr lang="en-US" dirty="0" smtClean="0"/>
              <a:t>Look for and identify the problem client</a:t>
            </a:r>
          </a:p>
          <a:p>
            <a:pPr lvl="2">
              <a:spcBef>
                <a:spcPts val="0"/>
              </a:spcBef>
              <a:spcAft>
                <a:spcPts val="1800"/>
              </a:spcAft>
            </a:pPr>
            <a:r>
              <a:rPr lang="en-US" sz="2000" dirty="0" smtClean="0">
                <a:solidFill>
                  <a:srgbClr val="1A214A"/>
                </a:solidFill>
              </a:rPr>
              <a:t>Frustration leads to lawsuits</a:t>
            </a:r>
          </a:p>
          <a:p>
            <a:pPr lvl="2">
              <a:spcBef>
                <a:spcPts val="0"/>
              </a:spcBef>
              <a:spcAft>
                <a:spcPts val="1800"/>
              </a:spcAft>
            </a:pPr>
            <a:r>
              <a:rPr lang="en-US" sz="2000" dirty="0" smtClean="0">
                <a:solidFill>
                  <a:srgbClr val="1A214A"/>
                </a:solidFill>
              </a:rPr>
              <a:t>Special attention now can prevent lawsuits latter</a:t>
            </a:r>
          </a:p>
          <a:p>
            <a:pPr lvl="2">
              <a:spcBef>
                <a:spcPts val="0"/>
              </a:spcBef>
              <a:spcAft>
                <a:spcPts val="1800"/>
              </a:spcAft>
            </a:pPr>
            <a:r>
              <a:rPr lang="en-US" sz="2000" dirty="0" smtClean="0">
                <a:solidFill>
                  <a:srgbClr val="1A214A"/>
                </a:solidFill>
              </a:rPr>
              <a:t>Document </a:t>
            </a:r>
            <a:r>
              <a:rPr lang="en-US" sz="2000" dirty="0" err="1" smtClean="0">
                <a:solidFill>
                  <a:srgbClr val="1A214A"/>
                </a:solidFill>
              </a:rPr>
              <a:t>Document</a:t>
            </a:r>
            <a:r>
              <a:rPr lang="en-US" sz="2000" dirty="0" smtClean="0">
                <a:solidFill>
                  <a:srgbClr val="1A214A"/>
                </a:solidFill>
              </a:rPr>
              <a:t> </a:t>
            </a:r>
            <a:r>
              <a:rPr lang="en-US" sz="2000" dirty="0" err="1" smtClean="0">
                <a:solidFill>
                  <a:srgbClr val="1A214A"/>
                </a:solidFill>
              </a:rPr>
              <a:t>Document</a:t>
            </a:r>
            <a:endParaRPr lang="en-US" sz="2000" dirty="0" smtClean="0">
              <a:solidFill>
                <a:srgbClr val="1A214A"/>
              </a:solidFill>
            </a:endParaRPr>
          </a:p>
          <a:p>
            <a:pPr lvl="2">
              <a:spcBef>
                <a:spcPts val="0"/>
              </a:spcBef>
              <a:spcAft>
                <a:spcPts val="1800"/>
              </a:spcAft>
            </a:pPr>
            <a:r>
              <a:rPr lang="en-US" sz="2000" dirty="0" smtClean="0">
                <a:solidFill>
                  <a:srgbClr val="1A214A"/>
                </a:solidFill>
              </a:rPr>
              <a:t>If an agreement is reached to exceed the warranty make sure the terms are documented</a:t>
            </a:r>
          </a:p>
        </p:txBody>
      </p:sp>
    </p:spTree>
    <p:extLst>
      <p:ext uri="{BB962C8B-B14F-4D97-AF65-F5344CB8AC3E}">
        <p14:creationId xmlns:p14="http://schemas.microsoft.com/office/powerpoint/2010/main" val="32702292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PRE-SUIT</a:t>
            </a:r>
            <a:endParaRPr lang="en-US" sz="2600" dirty="0">
              <a:solidFill>
                <a:schemeClr val="accent1"/>
              </a:solidFill>
            </a:endParaRPr>
          </a:p>
        </p:txBody>
      </p:sp>
      <p:sp>
        <p:nvSpPr>
          <p:cNvPr id="4" name="Content Placeholder 3"/>
          <p:cNvSpPr>
            <a:spLocks noGrp="1"/>
          </p:cNvSpPr>
          <p:nvPr>
            <p:ph idx="1"/>
          </p:nvPr>
        </p:nvSpPr>
        <p:spPr/>
        <p:txBody>
          <a:bodyPr/>
          <a:lstStyle/>
          <a:p>
            <a:pPr>
              <a:spcBef>
                <a:spcPts val="0"/>
              </a:spcBef>
              <a:spcAft>
                <a:spcPts val="1000"/>
              </a:spcAft>
            </a:pPr>
            <a:r>
              <a:rPr lang="en-US" dirty="0" smtClean="0"/>
              <a:t>Common Causes of Problems in Construction</a:t>
            </a:r>
          </a:p>
          <a:p>
            <a:pPr lvl="1">
              <a:spcBef>
                <a:spcPts val="0"/>
              </a:spcBef>
              <a:spcAft>
                <a:spcPts val="1000"/>
              </a:spcAft>
            </a:pPr>
            <a:r>
              <a:rPr lang="en-US" dirty="0" smtClean="0"/>
              <a:t>Value Engineering</a:t>
            </a:r>
          </a:p>
          <a:p>
            <a:pPr lvl="1">
              <a:spcBef>
                <a:spcPts val="0"/>
              </a:spcBef>
              <a:spcAft>
                <a:spcPts val="1000"/>
              </a:spcAft>
            </a:pPr>
            <a:r>
              <a:rPr lang="en-US" dirty="0" smtClean="0"/>
              <a:t>Changes in materials during bidding</a:t>
            </a:r>
          </a:p>
          <a:p>
            <a:pPr lvl="1">
              <a:spcBef>
                <a:spcPts val="0"/>
              </a:spcBef>
              <a:spcAft>
                <a:spcPts val="1000"/>
              </a:spcAft>
            </a:pPr>
            <a:r>
              <a:rPr lang="en-US" dirty="0" smtClean="0"/>
              <a:t>Lacking or insufficient details</a:t>
            </a:r>
          </a:p>
          <a:p>
            <a:pPr lvl="1">
              <a:spcBef>
                <a:spcPts val="0"/>
              </a:spcBef>
              <a:spcAft>
                <a:spcPts val="1000"/>
              </a:spcAft>
            </a:pPr>
            <a:r>
              <a:rPr lang="en-US" dirty="0" smtClean="0"/>
              <a:t>Insufficient supervision</a:t>
            </a:r>
          </a:p>
          <a:p>
            <a:pPr lvl="1">
              <a:spcBef>
                <a:spcPts val="0"/>
              </a:spcBef>
              <a:spcAft>
                <a:spcPts val="1000"/>
              </a:spcAft>
            </a:pPr>
            <a:r>
              <a:rPr lang="en-US" dirty="0" smtClean="0"/>
              <a:t>Insufficient inspection</a:t>
            </a:r>
          </a:p>
          <a:p>
            <a:pPr lvl="1">
              <a:spcBef>
                <a:spcPts val="0"/>
              </a:spcBef>
              <a:spcAft>
                <a:spcPts val="1000"/>
              </a:spcAft>
            </a:pPr>
            <a:endParaRPr lang="en-US" dirty="0" smtClean="0"/>
          </a:p>
          <a:p>
            <a:pPr marL="457200" lvl="1" indent="0">
              <a:spcBef>
                <a:spcPts val="0"/>
              </a:spcBef>
              <a:spcAft>
                <a:spcPts val="1000"/>
              </a:spcAft>
              <a:buNone/>
            </a:pPr>
            <a:endParaRPr lang="en-US" dirty="0"/>
          </a:p>
          <a:p>
            <a:pPr>
              <a:spcAft>
                <a:spcPts val="1000"/>
              </a:spcAft>
            </a:pPr>
            <a:endParaRPr lang="en-US" sz="2600" dirty="0"/>
          </a:p>
        </p:txBody>
      </p:sp>
    </p:spTree>
    <p:extLst>
      <p:ext uri="{BB962C8B-B14F-4D97-AF65-F5344CB8AC3E}">
        <p14:creationId xmlns:p14="http://schemas.microsoft.com/office/powerpoint/2010/main" val="15328792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04900"/>
            <a:ext cx="8229600" cy="4838700"/>
          </a:xfrm>
        </p:spPr>
        <p:txBody>
          <a:bodyPr>
            <a:normAutofit fontScale="70000" lnSpcReduction="20000"/>
          </a:bodyPr>
          <a:lstStyle/>
          <a:p>
            <a:pPr>
              <a:lnSpc>
                <a:spcPct val="110000"/>
              </a:lnSpc>
              <a:spcAft>
                <a:spcPts val="600"/>
              </a:spcAft>
            </a:pPr>
            <a:r>
              <a:rPr lang="en-US" dirty="0" smtClean="0"/>
              <a:t>You have documents USE them</a:t>
            </a:r>
          </a:p>
          <a:p>
            <a:pPr>
              <a:lnSpc>
                <a:spcPct val="110000"/>
              </a:lnSpc>
              <a:spcAft>
                <a:spcPts val="600"/>
              </a:spcAft>
            </a:pPr>
            <a:r>
              <a:rPr lang="en-US" dirty="0" smtClean="0"/>
              <a:t>All contracts and documents should be fully and completely signed by all parties. </a:t>
            </a:r>
            <a:r>
              <a:rPr lang="en-US" dirty="0"/>
              <a:t>A</a:t>
            </a:r>
            <a:r>
              <a:rPr lang="en-US" dirty="0" smtClean="0"/>
              <a:t> partially signed documents may be worse than useless</a:t>
            </a:r>
          </a:p>
          <a:p>
            <a:pPr>
              <a:lnSpc>
                <a:spcPct val="110000"/>
              </a:lnSpc>
              <a:spcAft>
                <a:spcPts val="600"/>
              </a:spcAft>
            </a:pPr>
            <a:r>
              <a:rPr lang="en-US" dirty="0" smtClean="0"/>
              <a:t>Take pictures or other photographic evidence and save them in the proper place</a:t>
            </a:r>
          </a:p>
          <a:p>
            <a:pPr>
              <a:lnSpc>
                <a:spcPct val="110000"/>
              </a:lnSpc>
              <a:spcAft>
                <a:spcPts val="600"/>
              </a:spcAft>
            </a:pPr>
            <a:r>
              <a:rPr lang="en-US" dirty="0" smtClean="0"/>
              <a:t>Properly back up your records</a:t>
            </a:r>
          </a:p>
          <a:p>
            <a:pPr>
              <a:lnSpc>
                <a:spcPct val="110000"/>
              </a:lnSpc>
              <a:spcAft>
                <a:spcPts val="600"/>
              </a:spcAft>
            </a:pPr>
            <a:r>
              <a:rPr lang="en-US" dirty="0" smtClean="0"/>
              <a:t>Emails, emails and more e-mails </a:t>
            </a:r>
          </a:p>
          <a:p>
            <a:pPr>
              <a:lnSpc>
                <a:spcPct val="110000"/>
              </a:lnSpc>
              <a:spcAft>
                <a:spcPts val="600"/>
              </a:spcAft>
            </a:pPr>
            <a:r>
              <a:rPr lang="en-US" dirty="0" smtClean="0"/>
              <a:t>Know your Contract </a:t>
            </a:r>
            <a:r>
              <a:rPr lang="en-US" b="1" i="1" u="sng" dirty="0" smtClean="0"/>
              <a:t>and follow it</a:t>
            </a:r>
          </a:p>
          <a:p>
            <a:pPr>
              <a:lnSpc>
                <a:spcPct val="110000"/>
              </a:lnSpc>
              <a:spcAft>
                <a:spcPts val="600"/>
              </a:spcAft>
            </a:pPr>
            <a:r>
              <a:rPr lang="en-US" dirty="0" smtClean="0"/>
              <a:t>FOLLOW UP, FOLLOW UP AND FOLLOW UP!!</a:t>
            </a:r>
          </a:p>
          <a:p>
            <a:endParaRPr lang="en-US" b="1" i="1" u="sng" dirty="0" smtClean="0"/>
          </a:p>
          <a:p>
            <a:pPr marL="0" indent="0">
              <a:buNone/>
            </a:pPr>
            <a:endParaRPr lang="en-US" b="1" i="1" u="sng" dirty="0" smtClean="0"/>
          </a:p>
          <a:p>
            <a:endParaRPr lang="en-US" dirty="0"/>
          </a:p>
        </p:txBody>
      </p:sp>
      <p:sp>
        <p:nvSpPr>
          <p:cNvPr id="6" name="Title 5"/>
          <p:cNvSpPr>
            <a:spLocks noGrp="1"/>
          </p:cNvSpPr>
          <p:nvPr>
            <p:ph type="title"/>
          </p:nvPr>
        </p:nvSpPr>
        <p:spPr/>
        <p:txBody>
          <a:bodyPr/>
          <a:lstStyle/>
          <a:p>
            <a:r>
              <a:rPr lang="en-US" dirty="0"/>
              <a:t>DOCUMENTING THE CLAIM</a:t>
            </a:r>
          </a:p>
        </p:txBody>
      </p:sp>
    </p:spTree>
    <p:extLst>
      <p:ext uri="{BB962C8B-B14F-4D97-AF65-F5344CB8AC3E}">
        <p14:creationId xmlns:p14="http://schemas.microsoft.com/office/powerpoint/2010/main" val="1713862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66057" y="1295400"/>
            <a:ext cx="8229600" cy="5059363"/>
          </a:xfrm>
        </p:spPr>
        <p:txBody>
          <a:bodyPr>
            <a:normAutofit/>
          </a:bodyPr>
          <a:lstStyle/>
          <a:p>
            <a:pPr>
              <a:spcBef>
                <a:spcPts val="0"/>
              </a:spcBef>
              <a:spcAft>
                <a:spcPts val="1000"/>
              </a:spcAft>
            </a:pPr>
            <a:r>
              <a:rPr lang="en-US" dirty="0" smtClean="0"/>
              <a:t>Common </a:t>
            </a:r>
            <a:r>
              <a:rPr lang="en-US" dirty="0"/>
              <a:t>Defenses</a:t>
            </a:r>
          </a:p>
          <a:p>
            <a:pPr lvl="1">
              <a:spcBef>
                <a:spcPts val="0"/>
              </a:spcBef>
              <a:spcAft>
                <a:spcPts val="1000"/>
              </a:spcAft>
            </a:pPr>
            <a:r>
              <a:rPr lang="en-US" dirty="0"/>
              <a:t>Maintenance</a:t>
            </a:r>
          </a:p>
          <a:p>
            <a:pPr lvl="1">
              <a:spcBef>
                <a:spcPts val="0"/>
              </a:spcBef>
              <a:spcAft>
                <a:spcPts val="1000"/>
              </a:spcAft>
            </a:pPr>
            <a:r>
              <a:rPr lang="en-US" dirty="0" smtClean="0"/>
              <a:t>Economic Loss Rule (ELR)</a:t>
            </a:r>
            <a:endParaRPr lang="en-US" dirty="0"/>
          </a:p>
          <a:p>
            <a:pPr lvl="1">
              <a:spcBef>
                <a:spcPts val="0"/>
              </a:spcBef>
              <a:spcAft>
                <a:spcPts val="1000"/>
              </a:spcAft>
            </a:pPr>
            <a:r>
              <a:rPr lang="en-US" dirty="0"/>
              <a:t>Comparative negligence</a:t>
            </a:r>
          </a:p>
          <a:p>
            <a:pPr lvl="1">
              <a:spcBef>
                <a:spcPts val="0"/>
              </a:spcBef>
              <a:spcAft>
                <a:spcPts val="1000"/>
              </a:spcAft>
            </a:pPr>
            <a:r>
              <a:rPr lang="en-US" dirty="0"/>
              <a:t>Contract Provisions</a:t>
            </a:r>
          </a:p>
          <a:p>
            <a:pPr lvl="2">
              <a:spcBef>
                <a:spcPts val="0"/>
              </a:spcBef>
              <a:spcAft>
                <a:spcPts val="1000"/>
              </a:spcAft>
            </a:pPr>
            <a:r>
              <a:rPr lang="en-US" dirty="0">
                <a:solidFill>
                  <a:srgbClr val="1A214A"/>
                </a:solidFill>
              </a:rPr>
              <a:t>Consequential damages </a:t>
            </a:r>
            <a:r>
              <a:rPr lang="en-US" dirty="0" smtClean="0">
                <a:solidFill>
                  <a:srgbClr val="1A214A"/>
                </a:solidFill>
              </a:rPr>
              <a:t>waivers</a:t>
            </a:r>
            <a:endParaRPr lang="en-US" dirty="0">
              <a:solidFill>
                <a:srgbClr val="1A214A"/>
              </a:solidFill>
            </a:endParaRPr>
          </a:p>
          <a:p>
            <a:pPr lvl="2">
              <a:spcBef>
                <a:spcPts val="0"/>
              </a:spcBef>
              <a:spcAft>
                <a:spcPts val="1000"/>
              </a:spcAft>
            </a:pPr>
            <a:r>
              <a:rPr lang="en-US" dirty="0">
                <a:solidFill>
                  <a:srgbClr val="1A214A"/>
                </a:solidFill>
              </a:rPr>
              <a:t>Change o</a:t>
            </a:r>
            <a:r>
              <a:rPr lang="en-US" dirty="0" smtClean="0">
                <a:solidFill>
                  <a:srgbClr val="1A214A"/>
                </a:solidFill>
              </a:rPr>
              <a:t>rders</a:t>
            </a:r>
          </a:p>
          <a:p>
            <a:pPr lvl="2">
              <a:spcBef>
                <a:spcPts val="0"/>
              </a:spcBef>
              <a:spcAft>
                <a:spcPts val="1000"/>
              </a:spcAft>
            </a:pPr>
            <a:r>
              <a:rPr lang="en-US" dirty="0" smtClean="0">
                <a:solidFill>
                  <a:srgbClr val="1A214A"/>
                </a:solidFill>
              </a:rPr>
              <a:t>Jury trial waivers</a:t>
            </a:r>
          </a:p>
          <a:p>
            <a:pPr lvl="2">
              <a:spcBef>
                <a:spcPts val="0"/>
              </a:spcBef>
              <a:spcAft>
                <a:spcPts val="1000"/>
              </a:spcAft>
            </a:pPr>
            <a:r>
              <a:rPr lang="en-US" dirty="0" smtClean="0">
                <a:solidFill>
                  <a:srgbClr val="1A214A"/>
                </a:solidFill>
              </a:rPr>
              <a:t>Arbitration</a:t>
            </a:r>
            <a:r>
              <a:rPr lang="en-US" dirty="0">
                <a:solidFill>
                  <a:srgbClr val="1A214A"/>
                </a:solidFill>
              </a:rPr>
              <a:t> </a:t>
            </a:r>
            <a:r>
              <a:rPr lang="en-US" dirty="0" smtClean="0">
                <a:solidFill>
                  <a:srgbClr val="1A214A"/>
                </a:solidFill>
              </a:rPr>
              <a:t>and mediation</a:t>
            </a:r>
          </a:p>
          <a:p>
            <a:pPr lvl="2">
              <a:spcBef>
                <a:spcPts val="0"/>
              </a:spcBef>
              <a:spcAft>
                <a:spcPts val="1000"/>
              </a:spcAft>
            </a:pPr>
            <a:endParaRPr lang="en-US" dirty="0" smtClean="0"/>
          </a:p>
          <a:p>
            <a:pPr lvl="2">
              <a:spcBef>
                <a:spcPts val="0"/>
              </a:spcBef>
              <a:spcAft>
                <a:spcPts val="1000"/>
              </a:spcAft>
            </a:pPr>
            <a:endParaRPr lang="en-US" dirty="0"/>
          </a:p>
        </p:txBody>
      </p:sp>
      <p:sp>
        <p:nvSpPr>
          <p:cNvPr id="5" name="Title 4"/>
          <p:cNvSpPr>
            <a:spLocks noGrp="1"/>
          </p:cNvSpPr>
          <p:nvPr>
            <p:ph type="title"/>
          </p:nvPr>
        </p:nvSpPr>
        <p:spPr/>
        <p:txBody>
          <a:bodyPr/>
          <a:lstStyle/>
          <a:p>
            <a:r>
              <a:rPr lang="en-US" dirty="0"/>
              <a:t>AFTER THE SUIT IS FILED</a:t>
            </a:r>
          </a:p>
        </p:txBody>
      </p:sp>
    </p:spTree>
    <p:extLst>
      <p:ext uri="{BB962C8B-B14F-4D97-AF65-F5344CB8AC3E}">
        <p14:creationId xmlns:p14="http://schemas.microsoft.com/office/powerpoint/2010/main" val="26104914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66928" y="1298448"/>
            <a:ext cx="8229600" cy="4525963"/>
          </a:xfrm>
        </p:spPr>
        <p:txBody>
          <a:bodyPr/>
          <a:lstStyle/>
          <a:p>
            <a:pPr>
              <a:spcBef>
                <a:spcPts val="0"/>
              </a:spcBef>
              <a:spcAft>
                <a:spcPts val="1000"/>
              </a:spcAft>
            </a:pPr>
            <a:r>
              <a:rPr lang="en-US" dirty="0" smtClean="0"/>
              <a:t>Common Claims</a:t>
            </a:r>
            <a:endParaRPr lang="en-US" dirty="0"/>
          </a:p>
          <a:p>
            <a:pPr lvl="1">
              <a:spcBef>
                <a:spcPts val="0"/>
              </a:spcBef>
              <a:spcAft>
                <a:spcPts val="1000"/>
              </a:spcAft>
            </a:pPr>
            <a:r>
              <a:rPr lang="en-US" dirty="0" smtClean="0"/>
              <a:t>Chapter 553</a:t>
            </a:r>
          </a:p>
          <a:p>
            <a:pPr lvl="1">
              <a:spcBef>
                <a:spcPts val="0"/>
              </a:spcBef>
              <a:spcAft>
                <a:spcPts val="1000"/>
              </a:spcAft>
            </a:pPr>
            <a:r>
              <a:rPr lang="en-US" dirty="0" smtClean="0"/>
              <a:t>Unfair and Deceptive Trade Practices under Florida Statute 501.204 et seq.</a:t>
            </a:r>
            <a:endParaRPr lang="en-US" dirty="0"/>
          </a:p>
          <a:p>
            <a:pPr lvl="1">
              <a:spcBef>
                <a:spcPts val="0"/>
              </a:spcBef>
              <a:spcAft>
                <a:spcPts val="1000"/>
              </a:spcAft>
            </a:pPr>
            <a:r>
              <a:rPr lang="en-US" dirty="0"/>
              <a:t>Unlicensed </a:t>
            </a:r>
            <a:r>
              <a:rPr lang="en-US" dirty="0" smtClean="0"/>
              <a:t>contracting</a:t>
            </a:r>
            <a:endParaRPr lang="en-US" dirty="0"/>
          </a:p>
          <a:p>
            <a:pPr lvl="1">
              <a:spcBef>
                <a:spcPts val="0"/>
              </a:spcBef>
              <a:spcAft>
                <a:spcPts val="1000"/>
              </a:spcAft>
            </a:pPr>
            <a:r>
              <a:rPr lang="en-US" dirty="0"/>
              <a:t>Breach of </a:t>
            </a:r>
            <a:r>
              <a:rPr lang="en-US" dirty="0" smtClean="0"/>
              <a:t>Contract</a:t>
            </a:r>
            <a:endParaRPr lang="en-US" dirty="0"/>
          </a:p>
          <a:p>
            <a:pPr lvl="1">
              <a:spcBef>
                <a:spcPts val="0"/>
              </a:spcBef>
              <a:spcAft>
                <a:spcPts val="1000"/>
              </a:spcAft>
            </a:pPr>
            <a:r>
              <a:rPr lang="en-US" dirty="0" smtClean="0"/>
              <a:t>Negligence</a:t>
            </a:r>
          </a:p>
          <a:p>
            <a:pPr lvl="1">
              <a:spcBef>
                <a:spcPts val="0"/>
              </a:spcBef>
              <a:spcAft>
                <a:spcPts val="1000"/>
              </a:spcAft>
            </a:pPr>
            <a:endParaRPr lang="en-US" dirty="0"/>
          </a:p>
          <a:p>
            <a:endParaRPr lang="en-US" sz="2600" dirty="0"/>
          </a:p>
        </p:txBody>
      </p:sp>
      <p:sp>
        <p:nvSpPr>
          <p:cNvPr id="5" name="Title 4"/>
          <p:cNvSpPr>
            <a:spLocks noGrp="1"/>
          </p:cNvSpPr>
          <p:nvPr>
            <p:ph type="title"/>
          </p:nvPr>
        </p:nvSpPr>
        <p:spPr/>
        <p:txBody>
          <a:bodyPr/>
          <a:lstStyle/>
          <a:p>
            <a:r>
              <a:rPr lang="en-US" dirty="0"/>
              <a:t>AFTER THE SUIT IS FILED</a:t>
            </a:r>
          </a:p>
        </p:txBody>
      </p:sp>
    </p:spTree>
    <p:extLst>
      <p:ext uri="{BB962C8B-B14F-4D97-AF65-F5344CB8AC3E}">
        <p14:creationId xmlns:p14="http://schemas.microsoft.com/office/powerpoint/2010/main" val="34103816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762000"/>
          </a:xfrm>
        </p:spPr>
        <p:txBody>
          <a:bodyPr>
            <a:noAutofit/>
          </a:bodyPr>
          <a:lstStyle/>
          <a:p>
            <a:r>
              <a:rPr lang="en-US" sz="3000" dirty="0" smtClean="0"/>
              <a:t>CIVIL ACTION FOR VIOLATION</a:t>
            </a:r>
            <a:br>
              <a:rPr lang="en-US" sz="3000" dirty="0" smtClean="0"/>
            </a:br>
            <a:r>
              <a:rPr lang="en-US" sz="3000" dirty="0" smtClean="0"/>
              <a:t>OF BUILDING CODES</a:t>
            </a:r>
            <a:endParaRPr lang="en-US" sz="3000" dirty="0"/>
          </a:p>
        </p:txBody>
      </p:sp>
      <p:sp>
        <p:nvSpPr>
          <p:cNvPr id="3" name="Content Placeholder 2"/>
          <p:cNvSpPr>
            <a:spLocks noGrp="1"/>
          </p:cNvSpPr>
          <p:nvPr>
            <p:ph idx="1"/>
          </p:nvPr>
        </p:nvSpPr>
        <p:spPr>
          <a:xfrm>
            <a:off x="304800" y="1524000"/>
            <a:ext cx="8534400" cy="4495800"/>
          </a:xfrm>
        </p:spPr>
        <p:txBody>
          <a:bodyPr/>
          <a:lstStyle/>
          <a:p>
            <a:r>
              <a:rPr lang="en-US" sz="2000" dirty="0"/>
              <a:t>553.84 Statutory civil action.—Notwithstanding any other remedies available, any person or party, in an individual capacity or on behalf of a class of persons or parties, damaged as a result of a violation of this part or the Florida Building Code, has a cause of action in any court of competent jurisdiction against the person or party who committed the violation; however, if the person or party obtains the required building permits and any local government or public agency with authority to enforce the Florida Building Code approves the plans, if the construction project passes all required inspections under the code, and if there is no personal injury or damage to property other than the property that is the subject of the permits, plans, and inspections, this section does not apply unless the person or party knew or should have known that the violation existed.</a:t>
            </a:r>
          </a:p>
        </p:txBody>
      </p:sp>
    </p:spTree>
    <p:extLst>
      <p:ext uri="{BB962C8B-B14F-4D97-AF65-F5344CB8AC3E}">
        <p14:creationId xmlns:p14="http://schemas.microsoft.com/office/powerpoint/2010/main" val="3503849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cstate="screen">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rot="5400000">
            <a:off x="3512873" y="906727"/>
            <a:ext cx="6034617" cy="4525963"/>
          </a:xfrm>
          <a:ln>
            <a:solidFill>
              <a:schemeClr val="tx2">
                <a:lumMod val="60000"/>
                <a:lumOff val="40000"/>
              </a:schemeClr>
            </a:solidFill>
          </a:ln>
        </p:spPr>
      </p:pic>
      <p:sp>
        <p:nvSpPr>
          <p:cNvPr id="8" name="TextBox 7"/>
          <p:cNvSpPr txBox="1"/>
          <p:nvPr/>
        </p:nvSpPr>
        <p:spPr>
          <a:xfrm>
            <a:off x="457200" y="2057400"/>
            <a:ext cx="3581400" cy="830997"/>
          </a:xfrm>
          <a:prstGeom prst="rect">
            <a:avLst/>
          </a:prstGeom>
          <a:noFill/>
        </p:spPr>
        <p:txBody>
          <a:bodyPr wrap="square" rtlCol="0">
            <a:spAutoFit/>
          </a:bodyPr>
          <a:lstStyle/>
          <a:p>
            <a:r>
              <a:rPr lang="en-US" dirty="0" smtClean="0"/>
              <a:t>Example of claim for</a:t>
            </a:r>
          </a:p>
          <a:p>
            <a:r>
              <a:rPr lang="en-US" dirty="0" smtClean="0"/>
              <a:t>violation of Chapter 553</a:t>
            </a:r>
            <a:endParaRPr lang="en-US" dirty="0"/>
          </a:p>
        </p:txBody>
      </p:sp>
    </p:spTree>
    <p:extLst>
      <p:ext uri="{BB962C8B-B14F-4D97-AF65-F5344CB8AC3E}">
        <p14:creationId xmlns:p14="http://schemas.microsoft.com/office/powerpoint/2010/main" val="8889389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rot="5400000">
            <a:off x="4447269" y="505732"/>
            <a:ext cx="3556226" cy="4525963"/>
          </a:xfrm>
          <a:ln>
            <a:solidFill>
              <a:schemeClr val="tx2">
                <a:lumMod val="60000"/>
                <a:lumOff val="40000"/>
              </a:schemeClr>
            </a:solidFill>
          </a:ln>
        </p:spPr>
      </p:pic>
      <p:sp>
        <p:nvSpPr>
          <p:cNvPr id="6" name="TextBox 5"/>
          <p:cNvSpPr txBox="1"/>
          <p:nvPr/>
        </p:nvSpPr>
        <p:spPr>
          <a:xfrm>
            <a:off x="457200" y="2057400"/>
            <a:ext cx="3581400" cy="830997"/>
          </a:xfrm>
          <a:prstGeom prst="rect">
            <a:avLst/>
          </a:prstGeom>
          <a:noFill/>
        </p:spPr>
        <p:txBody>
          <a:bodyPr wrap="square" rtlCol="0">
            <a:spAutoFit/>
          </a:bodyPr>
          <a:lstStyle/>
          <a:p>
            <a:r>
              <a:rPr lang="en-US" dirty="0" smtClean="0"/>
              <a:t>Example of claim for</a:t>
            </a:r>
          </a:p>
          <a:p>
            <a:r>
              <a:rPr lang="en-US" dirty="0" smtClean="0"/>
              <a:t>violation of Chapter 553</a:t>
            </a:r>
            <a:endParaRPr lang="en-US" dirty="0"/>
          </a:p>
        </p:txBody>
      </p:sp>
    </p:spTree>
    <p:extLst>
      <p:ext uri="{BB962C8B-B14F-4D97-AF65-F5344CB8AC3E}">
        <p14:creationId xmlns:p14="http://schemas.microsoft.com/office/powerpoint/2010/main" val="37743673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7010400" cy="1371600"/>
          </a:xfrm>
        </p:spPr>
        <p:txBody>
          <a:bodyPr>
            <a:normAutofit fontScale="90000"/>
          </a:bodyPr>
          <a:lstStyle/>
          <a:p>
            <a:r>
              <a:rPr lang="en-US" dirty="0" smtClean="0"/>
              <a:t>ASTM STANDARD FOR APPLICATION</a:t>
            </a:r>
            <a:r>
              <a:rPr lang="en-US" sz="3600" dirty="0" smtClean="0"/>
              <a:t/>
            </a:r>
            <a:br>
              <a:rPr lang="en-US" sz="3600" dirty="0" smtClean="0"/>
            </a:br>
            <a:r>
              <a:rPr lang="en-US" sz="3100" dirty="0" smtClean="0"/>
              <a:t>of Portland Cement-based Plaster</a:t>
            </a:r>
            <a:endParaRPr lang="en-US" dirty="0"/>
          </a:p>
        </p:txBody>
      </p:sp>
      <p:pic>
        <p:nvPicPr>
          <p:cNvPr id="2050"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b="6829"/>
          <a:stretch/>
        </p:blipFill>
        <p:spPr bwMode="auto">
          <a:xfrm>
            <a:off x="457200" y="820850"/>
            <a:ext cx="5645279" cy="535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85043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smtClean="0"/>
              <a:t>ASTM STANDARD FOR THICKNESS</a:t>
            </a:r>
            <a:endParaRPr lang="en-US" sz="3000" dirty="0"/>
          </a:p>
        </p:txBody>
      </p:sp>
      <p:pic>
        <p:nvPicPr>
          <p:cNvPr id="4" name="pic"/>
          <p:cNvPicPr>
            <a:picLocks noGrp="1" noChangeAspect="1"/>
          </p:cNvPicPr>
          <p:nvPr>
            <p:ph idx="1"/>
          </p:nvPr>
        </p:nvPicPr>
        <p:blipFill>
          <a:blip r:embed="rId2"/>
          <a:stretch>
            <a:fillRect/>
          </a:stretch>
        </p:blipFill>
        <p:spPr>
          <a:xfrm>
            <a:off x="685800" y="1600202"/>
            <a:ext cx="7692664" cy="2864632"/>
          </a:xfrm>
          <a:prstGeom prst="rect">
            <a:avLst/>
          </a:prstGeom>
        </p:spPr>
      </p:pic>
    </p:spTree>
    <p:extLst>
      <p:ext uri="{BB962C8B-B14F-4D97-AF65-F5344CB8AC3E}">
        <p14:creationId xmlns:p14="http://schemas.microsoft.com/office/powerpoint/2010/main" val="30195548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152400"/>
            <a:ext cx="6477000" cy="1143000"/>
          </a:xfrm>
        </p:spPr>
        <p:txBody>
          <a:bodyPr>
            <a:normAutofit/>
          </a:bodyPr>
          <a:lstStyle/>
          <a:p>
            <a:r>
              <a:rPr lang="en-US" sz="3000" dirty="0" smtClean="0"/>
              <a:t>ASTM STANDARD FOR DRAINAGE BEHIND EXTERIOR PLASTER</a:t>
            </a:r>
            <a:endParaRPr lang="en-US" sz="3000"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981200"/>
            <a:ext cx="8782893"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72394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152400"/>
            <a:ext cx="4038600" cy="1219200"/>
          </a:xfrm>
        </p:spPr>
        <p:txBody>
          <a:bodyPr/>
          <a:lstStyle/>
          <a:p>
            <a:r>
              <a:rPr lang="en-US" dirty="0" smtClean="0"/>
              <a:t>ASTM STANDARD C 1063</a:t>
            </a:r>
            <a:endParaRPr lang="en-US"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533400"/>
            <a:ext cx="4568943" cy="5577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31418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762000"/>
          </a:xfrm>
        </p:spPr>
        <p:txBody>
          <a:bodyPr>
            <a:normAutofit fontScale="90000"/>
          </a:bodyPr>
          <a:lstStyle/>
          <a:p>
            <a:r>
              <a:rPr lang="en-US" dirty="0" smtClean="0"/>
              <a:t>USE OF PRODUCTS OTHER THAN TRADITIONAL STUCCO</a:t>
            </a:r>
            <a:endParaRPr lang="en-US" dirty="0"/>
          </a:p>
        </p:txBody>
      </p:sp>
      <p:sp>
        <p:nvSpPr>
          <p:cNvPr id="3" name="Content Placeholder 2"/>
          <p:cNvSpPr>
            <a:spLocks noGrp="1"/>
          </p:cNvSpPr>
          <p:nvPr>
            <p:ph idx="1"/>
          </p:nvPr>
        </p:nvSpPr>
        <p:spPr>
          <a:xfrm>
            <a:off x="304800" y="1295400"/>
            <a:ext cx="8534400" cy="4876800"/>
          </a:xfrm>
        </p:spPr>
        <p:txBody>
          <a:bodyPr>
            <a:normAutofit fontScale="62500" lnSpcReduction="20000"/>
          </a:bodyPr>
          <a:lstStyle/>
          <a:p>
            <a:pPr>
              <a:lnSpc>
                <a:spcPct val="120000"/>
              </a:lnSpc>
              <a:spcBef>
                <a:spcPts val="1400"/>
              </a:spcBef>
              <a:spcAft>
                <a:spcPts val="800"/>
              </a:spcAft>
            </a:pPr>
            <a:r>
              <a:rPr lang="en-US" dirty="0"/>
              <a:t>O</a:t>
            </a:r>
            <a:r>
              <a:rPr lang="en-US" dirty="0" smtClean="0"/>
              <a:t>ne-coat </a:t>
            </a:r>
            <a:r>
              <a:rPr lang="en-US" dirty="0"/>
              <a:t>stucco </a:t>
            </a:r>
            <a:r>
              <a:rPr lang="en-US" dirty="0" smtClean="0"/>
              <a:t>systems </a:t>
            </a:r>
            <a:r>
              <a:rPr lang="en-US" dirty="0"/>
              <a:t>do not comply with </a:t>
            </a:r>
            <a:r>
              <a:rPr lang="en-US" dirty="0" smtClean="0"/>
              <a:t>ASTM </a:t>
            </a:r>
            <a:r>
              <a:rPr lang="en-US" dirty="0"/>
              <a:t>Standard C </a:t>
            </a:r>
            <a:r>
              <a:rPr lang="en-US" dirty="0" smtClean="0"/>
              <a:t>1063 </a:t>
            </a:r>
            <a:r>
              <a:rPr lang="en-US" dirty="0"/>
              <a:t>and Standard C </a:t>
            </a:r>
            <a:r>
              <a:rPr lang="en-US" dirty="0" smtClean="0"/>
              <a:t>926 </a:t>
            </a:r>
            <a:r>
              <a:rPr lang="en-US" dirty="0"/>
              <a:t>in the </a:t>
            </a:r>
            <a:r>
              <a:rPr lang="en-US" dirty="0" err="1" smtClean="0"/>
              <a:t>FBC</a:t>
            </a:r>
            <a:r>
              <a:rPr lang="en-US" dirty="0"/>
              <a:t>.</a:t>
            </a:r>
            <a:r>
              <a:rPr lang="en-US" dirty="0" smtClean="0"/>
              <a:t> </a:t>
            </a:r>
            <a:r>
              <a:rPr lang="en-US" dirty="0"/>
              <a:t>A</a:t>
            </a:r>
            <a:r>
              <a:rPr lang="en-US" dirty="0" smtClean="0"/>
              <a:t>ll </a:t>
            </a:r>
            <a:r>
              <a:rPr lang="en-US" dirty="0"/>
              <a:t>systems not conforming with ASTM Standards must be approved in writing </a:t>
            </a:r>
            <a:r>
              <a:rPr lang="en-US" dirty="0" smtClean="0"/>
              <a:t>by </a:t>
            </a:r>
            <a:r>
              <a:rPr lang="en-US" dirty="0"/>
              <a:t>the </a:t>
            </a:r>
            <a:r>
              <a:rPr lang="en-US" dirty="0" smtClean="0"/>
              <a:t>local Building </a:t>
            </a:r>
            <a:r>
              <a:rPr lang="en-US" dirty="0"/>
              <a:t>Official as alternative methods per the </a:t>
            </a:r>
            <a:r>
              <a:rPr lang="en-US" dirty="0" err="1"/>
              <a:t>FBC</a:t>
            </a:r>
            <a:r>
              <a:rPr lang="en-US" dirty="0"/>
              <a:t> Section 104.11 </a:t>
            </a:r>
            <a:r>
              <a:rPr lang="en-US" dirty="0" smtClean="0"/>
              <a:t>unless there is State </a:t>
            </a:r>
            <a:r>
              <a:rPr lang="en-US" dirty="0"/>
              <a:t>product </a:t>
            </a:r>
            <a:r>
              <a:rPr lang="en-US" dirty="0" smtClean="0"/>
              <a:t>approval. </a:t>
            </a:r>
          </a:p>
          <a:p>
            <a:pPr>
              <a:lnSpc>
                <a:spcPct val="120000"/>
              </a:lnSpc>
              <a:spcBef>
                <a:spcPts val="1400"/>
              </a:spcBef>
              <a:spcAft>
                <a:spcPts val="800"/>
              </a:spcAft>
            </a:pPr>
            <a:r>
              <a:rPr lang="en-US" dirty="0" smtClean="0"/>
              <a:t>If </a:t>
            </a:r>
            <a:r>
              <a:rPr lang="en-US" dirty="0"/>
              <a:t>used, </a:t>
            </a:r>
            <a:r>
              <a:rPr lang="en-US" dirty="0" smtClean="0"/>
              <a:t>they should be </a:t>
            </a:r>
            <a:r>
              <a:rPr lang="en-US" dirty="0"/>
              <a:t>specified on the drawings at the time of permitting along with installation requirements and details for that specific product, including but not limited to, lathing, termination, backing and flashing </a:t>
            </a:r>
            <a:r>
              <a:rPr lang="en-US" dirty="0" smtClean="0"/>
              <a:t>details and any local or State approval must be documented.</a:t>
            </a:r>
          </a:p>
          <a:p>
            <a:pPr>
              <a:lnSpc>
                <a:spcPct val="120000"/>
              </a:lnSpc>
              <a:spcBef>
                <a:spcPts val="1400"/>
              </a:spcBef>
              <a:spcAft>
                <a:spcPts val="800"/>
              </a:spcAft>
            </a:pPr>
            <a:r>
              <a:rPr lang="en-US" dirty="0" smtClean="0"/>
              <a:t>A permit and inspection of a wall were the product is used does NOT mean you have documented approval of a product unless the above is complied with.</a:t>
            </a:r>
          </a:p>
          <a:p>
            <a:pPr>
              <a:lnSpc>
                <a:spcPct val="120000"/>
              </a:lnSpc>
              <a:spcBef>
                <a:spcPts val="1400"/>
              </a:spcBef>
              <a:spcAft>
                <a:spcPts val="800"/>
              </a:spcAft>
            </a:pPr>
            <a:r>
              <a:rPr lang="en-US" dirty="0" smtClean="0"/>
              <a:t>Information to assist in obtaining approval can often be obtained from your supplier or the manufacturer. They want you to use their products make them your ally!</a:t>
            </a:r>
          </a:p>
        </p:txBody>
      </p:sp>
    </p:spTree>
    <p:extLst>
      <p:ext uri="{BB962C8B-B14F-4D97-AF65-F5344CB8AC3E}">
        <p14:creationId xmlns:p14="http://schemas.microsoft.com/office/powerpoint/2010/main" val="3293835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smtClean="0"/>
              <a:t>UNLICENSED CONTRACTORS</a:t>
            </a:r>
            <a:endParaRPr lang="en-US" sz="3000" dirty="0"/>
          </a:p>
        </p:txBody>
      </p:sp>
      <p:sp>
        <p:nvSpPr>
          <p:cNvPr id="3" name="Content Placeholder 2"/>
          <p:cNvSpPr>
            <a:spLocks noGrp="1"/>
          </p:cNvSpPr>
          <p:nvPr>
            <p:ph idx="1"/>
          </p:nvPr>
        </p:nvSpPr>
        <p:spPr>
          <a:xfrm>
            <a:off x="304800" y="1066800"/>
            <a:ext cx="8534400" cy="4876800"/>
          </a:xfrm>
        </p:spPr>
        <p:txBody>
          <a:bodyPr/>
          <a:lstStyle/>
          <a:p>
            <a:pPr>
              <a:spcBef>
                <a:spcPts val="1200"/>
              </a:spcBef>
            </a:pPr>
            <a:r>
              <a:rPr lang="en-US" sz="1900" dirty="0"/>
              <a:t>768.0425 Damages in actions against contractors for injuries sustained from negligence, malfeasance, or misfeasance.—</a:t>
            </a:r>
          </a:p>
          <a:p>
            <a:pPr>
              <a:spcBef>
                <a:spcPts val="1200"/>
              </a:spcBef>
            </a:pPr>
            <a:r>
              <a:rPr lang="en-US" sz="1900" dirty="0"/>
              <a:t>(1) For purposes of this section only, the term “contractor” means any person who contracts to perform any construction or building service which is regulated by any state or local law, including, but not limited to, chapters 489 and 633; and the term “consumer” means a person who contracts for the performance of any construction or building service which is regulated by any state or local law, including, but not limited to, chapters 489 and 633</a:t>
            </a:r>
            <a:r>
              <a:rPr lang="en-US" sz="1900" dirty="0" smtClean="0"/>
              <a:t>.</a:t>
            </a:r>
            <a:endParaRPr lang="en-US" sz="1900" dirty="0"/>
          </a:p>
          <a:p>
            <a:pPr>
              <a:spcBef>
                <a:spcPts val="1200"/>
              </a:spcBef>
            </a:pPr>
            <a:r>
              <a:rPr lang="en-US" sz="1900" dirty="0"/>
              <a:t>(2) In any action against a contractor for injuries sustained resulting from the contractor’s negligence, malfeasance, or misfeasance, the consumer shall be entitled to three times the actual compensatory damages sustained in addition to costs and attorney’s fees if the contractor is neither certified as a contractor by the state nor licensed as a contractor pursuant to the laws of the municipality or county within which she or he is conducting business.</a:t>
            </a:r>
          </a:p>
        </p:txBody>
      </p:sp>
    </p:spTree>
    <p:extLst>
      <p:ext uri="{BB962C8B-B14F-4D97-AF65-F5344CB8AC3E}">
        <p14:creationId xmlns:p14="http://schemas.microsoft.com/office/powerpoint/2010/main" val="17915424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Exposed wood in hidden areas</a:t>
            </a:r>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819400"/>
            <a:ext cx="5456238"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98210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Un-Capped Columns</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819400"/>
            <a:ext cx="5334000"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16604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Water damage caused by improper wall assembly</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819400"/>
            <a:ext cx="5464175"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77558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Water damage caused by defects in balcony construction</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895600"/>
            <a:ext cx="5426075"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6811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Water damage caused by defective or damaged windows and window installation and </a:t>
            </a:r>
            <a:r>
              <a:rPr lang="en-US" smtClean="0"/>
              <a:t>stucco issues.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895600"/>
            <a:ext cx="5722938" cy="214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6551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09800" y="152400"/>
            <a:ext cx="6705600" cy="990600"/>
          </a:xfrm>
        </p:spPr>
        <p:txBody>
          <a:bodyPr>
            <a:noAutofit/>
          </a:bodyPr>
          <a:lstStyle/>
          <a:p>
            <a:r>
              <a:rPr lang="en-US" sz="2600" dirty="0" smtClean="0"/>
              <a:t>WHO SELECTS YOUR ATTORNEY AND IS HE THE RIGHT ATTORNEY FOR YOU?</a:t>
            </a:r>
            <a:endParaRPr lang="en-US" sz="2600" dirty="0"/>
          </a:p>
        </p:txBody>
      </p:sp>
      <p:sp>
        <p:nvSpPr>
          <p:cNvPr id="5" name="Content Placeholder 4"/>
          <p:cNvSpPr>
            <a:spLocks noGrp="1"/>
          </p:cNvSpPr>
          <p:nvPr>
            <p:ph idx="1"/>
          </p:nvPr>
        </p:nvSpPr>
        <p:spPr>
          <a:xfrm>
            <a:off x="304800" y="1905000"/>
            <a:ext cx="8534400" cy="3581400"/>
          </a:xfrm>
        </p:spPr>
        <p:txBody>
          <a:bodyPr/>
          <a:lstStyle/>
          <a:p>
            <a:r>
              <a:rPr lang="en-US" dirty="0"/>
              <a:t>Normally selection is controlled by the insurance company</a:t>
            </a:r>
          </a:p>
          <a:p>
            <a:r>
              <a:rPr lang="en-US" dirty="0"/>
              <a:t>Control of the selection can occur </a:t>
            </a:r>
            <a:r>
              <a:rPr lang="en-US" dirty="0" smtClean="0"/>
              <a:t>through:</a:t>
            </a:r>
            <a:endParaRPr lang="en-US" dirty="0"/>
          </a:p>
          <a:p>
            <a:pPr lvl="1"/>
            <a:r>
              <a:rPr lang="en-US" dirty="0"/>
              <a:t>Statute</a:t>
            </a:r>
          </a:p>
          <a:p>
            <a:pPr lvl="1"/>
            <a:r>
              <a:rPr lang="en-US" dirty="0"/>
              <a:t>Informal discussion </a:t>
            </a:r>
          </a:p>
          <a:p>
            <a:pPr lvl="1"/>
            <a:r>
              <a:rPr lang="en-US" dirty="0"/>
              <a:t>Endorsement</a:t>
            </a:r>
          </a:p>
          <a:p>
            <a:endParaRPr lang="en-US" dirty="0"/>
          </a:p>
        </p:txBody>
      </p:sp>
    </p:spTree>
    <p:extLst>
      <p:ext uri="{BB962C8B-B14F-4D97-AF65-F5344CB8AC3E}">
        <p14:creationId xmlns:p14="http://schemas.microsoft.com/office/powerpoint/2010/main" val="8616290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600200"/>
            <a:ext cx="3200400" cy="1219200"/>
          </a:xfrm>
        </p:spPr>
        <p:txBody>
          <a:bodyPr/>
          <a:lstStyle/>
          <a:p>
            <a:pPr marL="0" indent="0" algn="l"/>
            <a:r>
              <a:rPr lang="en-US" dirty="0" smtClean="0"/>
              <a:t>Example Policy Endorsement</a:t>
            </a:r>
            <a:endParaRPr lang="en-US"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479576" y="152400"/>
            <a:ext cx="5155626" cy="5944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77539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600200"/>
            <a:ext cx="3200400" cy="1219200"/>
          </a:xfrm>
        </p:spPr>
        <p:txBody>
          <a:bodyPr>
            <a:normAutofit fontScale="90000"/>
          </a:bodyPr>
          <a:lstStyle/>
          <a:p>
            <a:pPr marL="0" indent="0" algn="l"/>
            <a:r>
              <a:rPr lang="en-US" dirty="0" smtClean="0"/>
              <a:t>Example Policy Endorsement</a:t>
            </a:r>
            <a:br>
              <a:rPr lang="en-US" dirty="0" smtClean="0"/>
            </a:br>
            <a:r>
              <a:rPr lang="en-US" sz="2700" dirty="0" smtClean="0"/>
              <a:t>(continued)</a:t>
            </a:r>
            <a:endParaRPr lang="en-US" sz="2700" dirty="0"/>
          </a:p>
        </p:txBody>
      </p:sp>
      <p:pic>
        <p:nvPicPr>
          <p:cNvPr id="5"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b="74497"/>
          <a:stretch/>
        </p:blipFill>
        <p:spPr bwMode="auto">
          <a:xfrm>
            <a:off x="2895600" y="1623609"/>
            <a:ext cx="5778327" cy="2262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56001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b="30059"/>
          <a:stretch/>
        </p:blipFill>
        <p:spPr>
          <a:xfrm>
            <a:off x="0" y="0"/>
            <a:ext cx="9144000" cy="2558143"/>
          </a:xfrm>
          <a:prstGeom prst="rect">
            <a:avLst/>
          </a:prstGeom>
        </p:spPr>
      </p:pic>
      <p:sp>
        <p:nvSpPr>
          <p:cNvPr id="12292" name="Rectangle 18"/>
          <p:cNvSpPr>
            <a:spLocks noChangeArrowheads="1"/>
          </p:cNvSpPr>
          <p:nvPr/>
        </p:nvSpPr>
        <p:spPr bwMode="auto">
          <a:xfrm>
            <a:off x="1600200" y="3308467"/>
            <a:ext cx="7315200" cy="1949333"/>
          </a:xfrm>
          <a:prstGeom prst="rect">
            <a:avLst/>
          </a:prstGeom>
          <a:noFill/>
          <a:ln>
            <a:noFill/>
          </a:ln>
          <a:extLst>
            <a:ext uri="{909E8E84-426E-40DD-AFC4-6F175D3DCCD1}">
              <a14:hiddenFill xmlns:a14="http://schemas.microsoft.com/office/drawing/2010/main">
                <a:solidFill>
                  <a:srgbClr val="DF7A1C"/>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lnSpc>
                <a:spcPct val="150000"/>
              </a:lnSpc>
              <a:spcBef>
                <a:spcPct val="20000"/>
              </a:spcBef>
              <a:buClr>
                <a:schemeClr val="accent1"/>
              </a:buClr>
            </a:pPr>
            <a:r>
              <a:rPr lang="en-US" altLang="en-US" sz="1600" dirty="0">
                <a:solidFill>
                  <a:srgbClr val="1A214A"/>
                </a:solidFill>
              </a:rPr>
              <a:t>Douglas K. </a:t>
            </a:r>
            <a:r>
              <a:rPr lang="en-US" altLang="en-US" sz="1600" dirty="0" smtClean="0">
                <a:solidFill>
                  <a:srgbClr val="1A214A"/>
                </a:solidFill>
              </a:rPr>
              <a:t>Gartenlaub  </a:t>
            </a:r>
            <a:r>
              <a:rPr lang="en-US" altLang="en-US" sz="1600" baseline="5000" dirty="0" smtClean="0">
                <a:solidFill>
                  <a:srgbClr val="1A214A"/>
                </a:solidFill>
              </a:rPr>
              <a:t>| </a:t>
            </a:r>
            <a:r>
              <a:rPr lang="en-US" altLang="en-US" sz="1600" dirty="0" smtClean="0">
                <a:solidFill>
                  <a:srgbClr val="1A214A"/>
                </a:solidFill>
              </a:rPr>
              <a:t> 407-540-6643  </a:t>
            </a:r>
            <a:r>
              <a:rPr lang="en-US" altLang="en-US" sz="1600" baseline="5000" dirty="0">
                <a:solidFill>
                  <a:srgbClr val="1A214A"/>
                </a:solidFill>
              </a:rPr>
              <a:t>|</a:t>
            </a:r>
            <a:r>
              <a:rPr lang="en-US" altLang="en-US" sz="1600" dirty="0">
                <a:solidFill>
                  <a:srgbClr val="1A214A"/>
                </a:solidFill>
              </a:rPr>
              <a:t> </a:t>
            </a:r>
            <a:r>
              <a:rPr lang="en-US" altLang="en-US" sz="1600" dirty="0" smtClean="0">
                <a:solidFill>
                  <a:srgbClr val="1A214A"/>
                </a:solidFill>
              </a:rPr>
              <a:t> dgartenlaub@burr.com</a:t>
            </a:r>
          </a:p>
          <a:p>
            <a:pPr marL="0" indent="0" eaLnBrk="1" hangingPunct="1">
              <a:spcBef>
                <a:spcPct val="20000"/>
              </a:spcBef>
              <a:buClr>
                <a:schemeClr val="accent1"/>
              </a:buClr>
            </a:pPr>
            <a:r>
              <a:rPr lang="en-US" altLang="en-US" sz="1400" dirty="0">
                <a:solidFill>
                  <a:srgbClr val="5F5F5F"/>
                </a:solidFill>
              </a:rPr>
              <a:t>Douglas is a partner whose practice is primarily focused on representing clients in disputes related to construction and other matters related to real estate.</a:t>
            </a:r>
          </a:p>
          <a:p>
            <a:pPr marL="0" indent="0" eaLnBrk="1" hangingPunct="1">
              <a:spcBef>
                <a:spcPct val="20000"/>
              </a:spcBef>
              <a:buClr>
                <a:schemeClr val="accent1"/>
              </a:buClr>
            </a:pPr>
            <a:r>
              <a:rPr lang="en-US" altLang="en-US" sz="1400" dirty="0" smtClean="0">
                <a:solidFill>
                  <a:srgbClr val="5F5F5F"/>
                </a:solidFill>
              </a:rPr>
              <a:t>He </a:t>
            </a:r>
            <a:r>
              <a:rPr lang="en-US" altLang="en-US" sz="1400" dirty="0">
                <a:solidFill>
                  <a:srgbClr val="5F5F5F"/>
                </a:solidFill>
              </a:rPr>
              <a:t>is board certified in Business Litigation, representing owners, contractors and developers in a broad range of disputes ranging from complex multi party construction and real estate matters to title disputes.  As part of this practice, Douglas represents his clients in land use and regulatory matters related to construction and land use</a:t>
            </a:r>
            <a:r>
              <a:rPr lang="en-US" altLang="en-US" sz="1400" dirty="0" smtClean="0">
                <a:solidFill>
                  <a:srgbClr val="5F5F5F"/>
                </a:solidFill>
              </a:rPr>
              <a:t>.</a:t>
            </a:r>
            <a:endParaRPr lang="en-US" altLang="en-US" sz="1400" dirty="0">
              <a:solidFill>
                <a:srgbClr val="5F5F5F"/>
              </a:solidFill>
            </a:endParaRPr>
          </a:p>
          <a:p>
            <a:pPr eaLnBrk="1" hangingPunct="1">
              <a:lnSpc>
                <a:spcPct val="150000"/>
              </a:lnSpc>
              <a:spcBef>
                <a:spcPct val="20000"/>
              </a:spcBef>
              <a:buClr>
                <a:schemeClr val="accent1"/>
              </a:buClr>
            </a:pPr>
            <a:endParaRPr lang="en-US" altLang="en-US" sz="1600" dirty="0">
              <a:solidFill>
                <a:srgbClr val="1A214A"/>
              </a:solidFill>
            </a:endParaRPr>
          </a:p>
        </p:txBody>
      </p:sp>
      <p:sp>
        <p:nvSpPr>
          <p:cNvPr id="12295" name="Text Box 21"/>
          <p:cNvSpPr txBox="1">
            <a:spLocks noChangeArrowheads="1"/>
          </p:cNvSpPr>
          <p:nvPr/>
        </p:nvSpPr>
        <p:spPr bwMode="auto">
          <a:xfrm>
            <a:off x="76200" y="1443335"/>
            <a:ext cx="8839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marL="119063" lvl="0" indent="-119063" eaLnBrk="1" hangingPunct="1">
              <a:spcBef>
                <a:spcPts val="1800"/>
              </a:spcBef>
              <a:buClr>
                <a:srgbClr val="00274C"/>
              </a:buClr>
              <a:buSzPct val="90000"/>
              <a:buFont typeface="Arial" panose="020B0604020202020204" pitchFamily="34" charset="0"/>
              <a:buChar char="•"/>
            </a:pPr>
            <a:r>
              <a:rPr lang="en-US" kern="0" dirty="0" smtClean="0">
                <a:solidFill>
                  <a:schemeClr val="bg1"/>
                </a:solidFill>
                <a:latin typeface="Arial"/>
                <a:ea typeface="ＭＳ Ｐゴシック"/>
              </a:rPr>
              <a:t>The </a:t>
            </a:r>
            <a:r>
              <a:rPr lang="en-US" kern="0" dirty="0" smtClean="0">
                <a:solidFill>
                  <a:schemeClr val="bg1"/>
                </a:solidFill>
                <a:latin typeface="Arial"/>
                <a:ea typeface="ＭＳ Ｐゴシック"/>
              </a:rPr>
              <a:t>right </a:t>
            </a:r>
            <a:r>
              <a:rPr lang="en-US" kern="0" dirty="0">
                <a:solidFill>
                  <a:schemeClr val="bg1"/>
                </a:solidFill>
                <a:latin typeface="Arial"/>
                <a:ea typeface="ＭＳ Ｐゴシック"/>
              </a:rPr>
              <a:t>attorney for you?</a:t>
            </a:r>
          </a:p>
        </p:txBody>
      </p:sp>
      <p:pic>
        <p:nvPicPr>
          <p:cNvPr id="7" name="Picture 2" descr="\\orl-file1.burr.com\REDIRECTED\dgartenl\Pictures\Gartenlaub_Doug_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358813"/>
            <a:ext cx="1238250" cy="17145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4"/>
          </p:nvPr>
        </p:nvSpPr>
        <p:spPr/>
        <p:txBody>
          <a:bodyPr/>
          <a:lstStyle/>
          <a:p>
            <a:pPr>
              <a:defRPr/>
            </a:pPr>
            <a:fld id="{AB8528FA-E227-4CB5-BC2C-8A968515837A}" type="slidenum">
              <a:rPr lang="en-US" smtClean="0"/>
              <a:pPr>
                <a:defRPr/>
              </a:pPr>
              <a:t>33</a:t>
            </a:fld>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2886" y="228600"/>
            <a:ext cx="4114800" cy="91768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AB8528FA-E227-4CB5-BC2C-8A968515837A}" type="slidenum">
              <a:rPr lang="en-US" smtClean="0"/>
              <a:pPr/>
              <a:t>34</a:t>
            </a:fld>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2874262240"/>
              </p:ext>
            </p:extLst>
          </p:nvPr>
        </p:nvGraphicFramePr>
        <p:xfrm>
          <a:off x="152400" y="304800"/>
          <a:ext cx="8779904" cy="5486400"/>
        </p:xfrm>
        <a:graphic>
          <a:graphicData uri="http://schemas.openxmlformats.org/presentationml/2006/ole">
            <mc:AlternateContent xmlns:mc="http://schemas.openxmlformats.org/markup-compatibility/2006">
              <mc:Choice xmlns:v="urn:schemas-microsoft-com:vml" Requires="v">
                <p:oleObj spid="_x0000_s3085" name="Document" r:id="rId3" imgW="9213373" imgH="5757267" progId="Word.Document.12">
                  <p:embed/>
                </p:oleObj>
              </mc:Choice>
              <mc:Fallback>
                <p:oleObj name="Document" r:id="rId3" imgW="9213373" imgH="5757267" progId="Word.Document.12">
                  <p:embed/>
                  <p:pic>
                    <p:nvPicPr>
                      <p:cNvPr id="0" name=""/>
                      <p:cNvPicPr/>
                      <p:nvPr/>
                    </p:nvPicPr>
                    <p:blipFill>
                      <a:blip r:embed="rId4"/>
                      <a:stretch>
                        <a:fillRect/>
                      </a:stretch>
                    </p:blipFill>
                    <p:spPr>
                      <a:xfrm>
                        <a:off x="152400" y="304800"/>
                        <a:ext cx="8779904" cy="5486400"/>
                      </a:xfrm>
                      <a:prstGeom prst="rect">
                        <a:avLst/>
                      </a:prstGeom>
                    </p:spPr>
                  </p:pic>
                </p:oleObj>
              </mc:Fallback>
            </mc:AlternateContent>
          </a:graphicData>
        </a:graphic>
      </p:graphicFrame>
    </p:spTree>
    <p:extLst>
      <p:ext uri="{BB962C8B-B14F-4D97-AF65-F5344CB8AC3E}">
        <p14:creationId xmlns:p14="http://schemas.microsoft.com/office/powerpoint/2010/main" val="517701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AB8528FA-E227-4CB5-BC2C-8A968515837A}" type="slidenum">
              <a:rPr lang="en-US" smtClean="0"/>
              <a:pPr/>
              <a:t>35</a:t>
            </a:fld>
            <a:endParaRPr lang="en-US" dirty="0"/>
          </a:p>
        </p:txBody>
      </p:sp>
      <p:graphicFrame>
        <p:nvGraphicFramePr>
          <p:cNvPr id="16" name="Object 15"/>
          <p:cNvGraphicFramePr>
            <a:graphicFrameLocks noChangeAspect="1"/>
          </p:cNvGraphicFramePr>
          <p:nvPr>
            <p:extLst>
              <p:ext uri="{D42A27DB-BD31-4B8C-83A1-F6EECF244321}">
                <p14:modId xmlns:p14="http://schemas.microsoft.com/office/powerpoint/2010/main" val="2832643721"/>
              </p:ext>
            </p:extLst>
          </p:nvPr>
        </p:nvGraphicFramePr>
        <p:xfrm>
          <a:off x="180817" y="381000"/>
          <a:ext cx="8734583" cy="5493394"/>
        </p:xfrm>
        <a:graphic>
          <a:graphicData uri="http://schemas.openxmlformats.org/presentationml/2006/ole">
            <mc:AlternateContent xmlns:mc="http://schemas.openxmlformats.org/markup-compatibility/2006">
              <mc:Choice xmlns:v="urn:schemas-microsoft-com:vml" Requires="v">
                <p:oleObj spid="_x0000_s2070" name="Document" r:id="rId3" imgW="9194298" imgH="5782520" progId="Word.Document.12">
                  <p:embed/>
                </p:oleObj>
              </mc:Choice>
              <mc:Fallback>
                <p:oleObj name="Document" r:id="rId3" imgW="9194298" imgH="5782520" progId="Word.Document.12">
                  <p:embed/>
                  <p:pic>
                    <p:nvPicPr>
                      <p:cNvPr id="0" name=""/>
                      <p:cNvPicPr/>
                      <p:nvPr/>
                    </p:nvPicPr>
                    <p:blipFill>
                      <a:blip r:embed="rId4"/>
                      <a:stretch>
                        <a:fillRect/>
                      </a:stretch>
                    </p:blipFill>
                    <p:spPr>
                      <a:xfrm>
                        <a:off x="180817" y="381000"/>
                        <a:ext cx="8734583" cy="5493394"/>
                      </a:xfrm>
                      <a:prstGeom prst="rect">
                        <a:avLst/>
                      </a:prstGeom>
                    </p:spPr>
                  </p:pic>
                </p:oleObj>
              </mc:Fallback>
            </mc:AlternateContent>
          </a:graphicData>
        </a:graphic>
      </p:graphicFrame>
    </p:spTree>
    <p:extLst>
      <p:ext uri="{BB962C8B-B14F-4D97-AF65-F5344CB8AC3E}">
        <p14:creationId xmlns:p14="http://schemas.microsoft.com/office/powerpoint/2010/main" val="17807560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pPr>
              <a:defRPr/>
            </a:pPr>
            <a:fld id="{AB8528FA-E227-4CB5-BC2C-8A968515837A}" type="slidenum">
              <a:rPr lang="en-US" smtClean="0"/>
              <a:pPr>
                <a:defRPr/>
              </a:pPr>
              <a:t>36</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745797623"/>
              </p:ext>
            </p:extLst>
          </p:nvPr>
        </p:nvGraphicFramePr>
        <p:xfrm>
          <a:off x="542925" y="457200"/>
          <a:ext cx="8345488" cy="5529263"/>
        </p:xfrm>
        <a:graphic>
          <a:graphicData uri="http://schemas.openxmlformats.org/presentationml/2006/ole">
            <mc:AlternateContent xmlns:mc="http://schemas.openxmlformats.org/markup-compatibility/2006">
              <mc:Choice xmlns:v="urn:schemas-microsoft-com:vml" Requires="v">
                <p:oleObj spid="_x0000_s4110" name="Document" r:id="rId3" imgW="8915584" imgH="5919606" progId="Word.Document.12">
                  <p:embed/>
                </p:oleObj>
              </mc:Choice>
              <mc:Fallback>
                <p:oleObj name="Document" r:id="rId3" imgW="8915584" imgH="5919606" progId="Word.Document.12">
                  <p:embed/>
                  <p:pic>
                    <p:nvPicPr>
                      <p:cNvPr id="0" name=""/>
                      <p:cNvPicPr/>
                      <p:nvPr/>
                    </p:nvPicPr>
                    <p:blipFill>
                      <a:blip r:embed="rId4"/>
                      <a:stretch>
                        <a:fillRect/>
                      </a:stretch>
                    </p:blipFill>
                    <p:spPr>
                      <a:xfrm>
                        <a:off x="542925" y="457200"/>
                        <a:ext cx="8345488" cy="5529263"/>
                      </a:xfrm>
                      <a:prstGeom prst="rect">
                        <a:avLst/>
                      </a:prstGeom>
                    </p:spPr>
                  </p:pic>
                </p:oleObj>
              </mc:Fallback>
            </mc:AlternateContent>
          </a:graphicData>
        </a:graphic>
      </p:graphicFrame>
    </p:spTree>
    <p:extLst>
      <p:ext uri="{BB962C8B-B14F-4D97-AF65-F5344CB8AC3E}">
        <p14:creationId xmlns:p14="http://schemas.microsoft.com/office/powerpoint/2010/main" val="2448121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USE_BurrCtD_template">
  <a:themeElements>
    <a:clrScheme name="BurrDOTTemplate 2">
      <a:dk1>
        <a:srgbClr val="000000"/>
      </a:dk1>
      <a:lt1>
        <a:srgbClr val="FFFFFF"/>
      </a:lt1>
      <a:dk2>
        <a:srgbClr val="000000"/>
      </a:dk2>
      <a:lt2>
        <a:srgbClr val="808080"/>
      </a:lt2>
      <a:accent1>
        <a:srgbClr val="BD5E00"/>
      </a:accent1>
      <a:accent2>
        <a:srgbClr val="A6B4A6"/>
      </a:accent2>
      <a:accent3>
        <a:srgbClr val="FFFFFF"/>
      </a:accent3>
      <a:accent4>
        <a:srgbClr val="000000"/>
      </a:accent4>
      <a:accent5>
        <a:srgbClr val="DBB6AA"/>
      </a:accent5>
      <a:accent6>
        <a:srgbClr val="96A396"/>
      </a:accent6>
      <a:hlink>
        <a:srgbClr val="AD9600"/>
      </a:hlink>
      <a:folHlink>
        <a:srgbClr val="00274C"/>
      </a:folHlink>
    </a:clrScheme>
    <a:fontScheme name="BurrDOT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lnDef>
  </a:objectDefaults>
  <a:extraClrSchemeLst>
    <a:extraClrScheme>
      <a:clrScheme name="BurrDOTTemplate 1">
        <a:dk1>
          <a:srgbClr val="000000"/>
        </a:dk1>
        <a:lt1>
          <a:srgbClr val="FFFFFF"/>
        </a:lt1>
        <a:dk2>
          <a:srgbClr val="000000"/>
        </a:dk2>
        <a:lt2>
          <a:srgbClr val="808080"/>
        </a:lt2>
        <a:accent1>
          <a:srgbClr val="DF7A1C"/>
        </a:accent1>
        <a:accent2>
          <a:srgbClr val="A6B4A6"/>
        </a:accent2>
        <a:accent3>
          <a:srgbClr val="FFFFFF"/>
        </a:accent3>
        <a:accent4>
          <a:srgbClr val="000000"/>
        </a:accent4>
        <a:accent5>
          <a:srgbClr val="ECBEAB"/>
        </a:accent5>
        <a:accent6>
          <a:srgbClr val="96A396"/>
        </a:accent6>
        <a:hlink>
          <a:srgbClr val="AD9600"/>
        </a:hlink>
        <a:folHlink>
          <a:srgbClr val="00274C"/>
        </a:folHlink>
      </a:clrScheme>
      <a:clrMap bg1="lt1" tx1="dk1" bg2="lt2" tx2="dk2" accent1="accent1" accent2="accent2" accent3="accent3" accent4="accent4" accent5="accent5" accent6="accent6" hlink="hlink" folHlink="folHlink"/>
    </a:extraClrScheme>
    <a:extraClrScheme>
      <a:clrScheme name="BurrDOTTemplate 2">
        <a:dk1>
          <a:srgbClr val="000000"/>
        </a:dk1>
        <a:lt1>
          <a:srgbClr val="FFFFFF"/>
        </a:lt1>
        <a:dk2>
          <a:srgbClr val="000000"/>
        </a:dk2>
        <a:lt2>
          <a:srgbClr val="808080"/>
        </a:lt2>
        <a:accent1>
          <a:srgbClr val="BD5E00"/>
        </a:accent1>
        <a:accent2>
          <a:srgbClr val="A6B4A6"/>
        </a:accent2>
        <a:accent3>
          <a:srgbClr val="FFFFFF"/>
        </a:accent3>
        <a:accent4>
          <a:srgbClr val="000000"/>
        </a:accent4>
        <a:accent5>
          <a:srgbClr val="DBB6AA"/>
        </a:accent5>
        <a:accent6>
          <a:srgbClr val="96A396"/>
        </a:accent6>
        <a:hlink>
          <a:srgbClr val="AD9600"/>
        </a:hlink>
        <a:folHlink>
          <a:srgbClr val="00274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USE_BurrCtD_template</Template>
  <TotalTime>0</TotalTime>
  <Words>1045</Words>
  <Application>Microsoft Office PowerPoint</Application>
  <PresentationFormat>On-screen Show (4:3)</PresentationFormat>
  <Paragraphs>141</Paragraphs>
  <Slides>36</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39" baseType="lpstr">
      <vt:lpstr>USE_BurrCtD_template</vt:lpstr>
      <vt:lpstr>Document</vt:lpstr>
      <vt:lpstr>Microsoft Word Document</vt:lpstr>
      <vt:lpstr>PowerPoint Presentation</vt:lpstr>
      <vt:lpstr>PRE-SUIT</vt:lpstr>
      <vt:lpstr>PRE-SUIT</vt:lpstr>
      <vt:lpstr>20 / 20 HINDSIGHT</vt:lpstr>
      <vt:lpstr>PRE-SUIT</vt:lpstr>
      <vt:lpstr>PRE-SUIT</vt:lpstr>
      <vt:lpstr>NOTICE OF CLAIM UNDER 558.004</vt:lpstr>
      <vt:lpstr>INSPECTIONS UNDER CHAPTER 558</vt:lpstr>
      <vt:lpstr>CHAPTER 558 &amp; SETTLEMENT</vt:lpstr>
      <vt:lpstr>PRE-SUIT</vt:lpstr>
      <vt:lpstr>PRE-SUIT</vt:lpstr>
      <vt:lpstr>PRE-SUIT</vt:lpstr>
      <vt:lpstr>DOCUMENTING THE CLAIM</vt:lpstr>
      <vt:lpstr>AFTER THE SUIT IS FILED</vt:lpstr>
      <vt:lpstr>AFTER THE SUIT IS FILED</vt:lpstr>
      <vt:lpstr>CIVIL ACTION FOR VIOLATION OF BUILDING CODES</vt:lpstr>
      <vt:lpstr>PowerPoint Presentation</vt:lpstr>
      <vt:lpstr>PowerPoint Presentation</vt:lpstr>
      <vt:lpstr>ASTM STANDARD FOR APPLICATION of Portland Cement-based Plaster</vt:lpstr>
      <vt:lpstr>ASTM STANDARD FOR THICKNESS</vt:lpstr>
      <vt:lpstr>ASTM STANDARD FOR DRAINAGE BEHIND EXTERIOR PLASTER</vt:lpstr>
      <vt:lpstr>ASTM STANDARD C 1063</vt:lpstr>
      <vt:lpstr>USE OF PRODUCTS OTHER THAN TRADITIONAL STUCCO</vt:lpstr>
      <vt:lpstr>UNLICENSED CONTRACTORS</vt:lpstr>
      <vt:lpstr>PowerPoint Presentation</vt:lpstr>
      <vt:lpstr>PowerPoint Presentation</vt:lpstr>
      <vt:lpstr>PowerPoint Presentation</vt:lpstr>
      <vt:lpstr>PowerPoint Presentation</vt:lpstr>
      <vt:lpstr>PowerPoint Presentation</vt:lpstr>
      <vt:lpstr>WHO SELECTS YOUR ATTORNEY AND IS HE THE RIGHT ATTORNEY FOR YOU?</vt:lpstr>
      <vt:lpstr>Example Policy Endorsement</vt:lpstr>
      <vt:lpstr>Example Policy Endorsement (continued)</vt:lpstr>
      <vt:lpstr>PowerPoint Presentation</vt:lpstr>
      <vt:lpstr>PowerPoint Presentation</vt:lpstr>
      <vt:lpstr>PowerPoint Presentation</vt:lpstr>
      <vt:lpstr>PowerPoint Presentation</vt:lpstr>
    </vt:vector>
  </TitlesOfParts>
  <Company>BF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Sizemore, Jennifer</dc:creator>
  <cp:lastModifiedBy>Sizemore, Jennifer</cp:lastModifiedBy>
  <cp:revision>22</cp:revision>
  <cp:lastPrinted>2017-03-15T15:23:14Z</cp:lastPrinted>
  <dcterms:created xsi:type="dcterms:W3CDTF">2017-03-13T15:51:43Z</dcterms:created>
  <dcterms:modified xsi:type="dcterms:W3CDTF">2018-01-26T20:29:12Z</dcterms:modified>
</cp:coreProperties>
</file>