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6" r:id="rId3"/>
    <p:sldId id="298" r:id="rId4"/>
    <p:sldId id="299" r:id="rId5"/>
    <p:sldId id="300" r:id="rId6"/>
    <p:sldId id="301"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05" d="100"/>
          <a:sy n="105" d="100"/>
        </p:scale>
        <p:origin x="120"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61A948-253E-4CC6-B837-0F9F95311368}"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45326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1A948-253E-4CC6-B837-0F9F95311368}"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2987474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61A948-253E-4CC6-B837-0F9F95311368}"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3975793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61A948-253E-4CC6-B837-0F9F95311368}"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370779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61A948-253E-4CC6-B837-0F9F95311368}" type="datetimeFigureOut">
              <a:rPr lang="en-US" smtClean="0"/>
              <a:t>6/8/2018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61445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61A948-253E-4CC6-B837-0F9F95311368}" type="datetimeFigureOut">
              <a:rPr lang="en-US" smtClean="0"/>
              <a:t>6/8/2018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412184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1A948-253E-4CC6-B837-0F9F95311368}" type="datetimeFigureOut">
              <a:rPr lang="en-US" smtClean="0"/>
              <a:t>6/8/2018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238351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61A948-253E-4CC6-B837-0F9F95311368}"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1377725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61A948-253E-4CC6-B837-0F9F95311368}"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1557445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1A948-253E-4CC6-B837-0F9F95311368}"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3739465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1A948-253E-4CC6-B837-0F9F95311368}"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456F3-CEDC-4895-9952-056121F0AED2}" type="slidenum">
              <a:rPr lang="en-US" smtClean="0"/>
              <a:t>‹#›</a:t>
            </a:fld>
            <a:endParaRPr lang="en-US"/>
          </a:p>
        </p:txBody>
      </p:sp>
    </p:spTree>
    <p:extLst>
      <p:ext uri="{BB962C8B-B14F-4D97-AF65-F5344CB8AC3E}">
        <p14:creationId xmlns:p14="http://schemas.microsoft.com/office/powerpoint/2010/main" val="236825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1A948-253E-4CC6-B837-0F9F95311368}" type="datetimeFigureOut">
              <a:rPr lang="en-US" smtClean="0"/>
              <a:t>6/8/2018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456F3-CEDC-4895-9952-056121F0AED2}" type="slidenum">
              <a:rPr lang="en-US" smtClean="0"/>
              <a:t>‹#›</a:t>
            </a:fld>
            <a:endParaRPr lang="en-US"/>
          </a:p>
        </p:txBody>
      </p:sp>
    </p:spTree>
    <p:extLst>
      <p:ext uri="{BB962C8B-B14F-4D97-AF65-F5344CB8AC3E}">
        <p14:creationId xmlns:p14="http://schemas.microsoft.com/office/powerpoint/2010/main" val="1671542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kurian@bplegal.com" TargetMode="External"/><Relationship Id="rId2" Type="http://schemas.openxmlformats.org/officeDocument/2006/relationships/hyperlink" Target="mailto:spence@carltonfield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skurian@bplegal.com" TargetMode="External"/><Relationship Id="rId2" Type="http://schemas.openxmlformats.org/officeDocument/2006/relationships/hyperlink" Target="mailto:spence@carltonfield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383537"/>
            <a:ext cx="7772400" cy="1470025"/>
          </a:xfrm>
        </p:spPr>
        <p:txBody>
          <a:bodyPr>
            <a:normAutofit fontScale="90000"/>
          </a:bodyPr>
          <a:lstStyle/>
          <a:p>
            <a:r>
              <a:rPr lang="en-US" dirty="0" smtClean="0">
                <a:solidFill>
                  <a:schemeClr val="tx2"/>
                </a:solidFill>
              </a:rPr>
              <a:t>Significant Changes in the New 2017 AIA B101 Architectural Agreement</a:t>
            </a:r>
            <a:endParaRPr lang="en-US" dirty="0">
              <a:solidFill>
                <a:schemeClr val="tx2"/>
              </a:solidFill>
            </a:endParaRPr>
          </a:p>
        </p:txBody>
      </p:sp>
      <p:sp>
        <p:nvSpPr>
          <p:cNvPr id="4" name="TextBox 3"/>
          <p:cNvSpPr txBox="1"/>
          <p:nvPr/>
        </p:nvSpPr>
        <p:spPr>
          <a:xfrm>
            <a:off x="2758440" y="4800601"/>
            <a:ext cx="2819400" cy="1200329"/>
          </a:xfrm>
          <a:prstGeom prst="rect">
            <a:avLst/>
          </a:prstGeom>
          <a:noFill/>
        </p:spPr>
        <p:txBody>
          <a:bodyPr wrap="square" rtlCol="0">
            <a:spAutoFit/>
          </a:bodyPr>
          <a:lstStyle/>
          <a:p>
            <a:r>
              <a:rPr lang="en-US" dirty="0"/>
              <a:t>Scott P. Pence</a:t>
            </a:r>
          </a:p>
          <a:p>
            <a:r>
              <a:rPr lang="en-US" dirty="0"/>
              <a:t>Carlton Fields</a:t>
            </a:r>
          </a:p>
          <a:p>
            <a:r>
              <a:rPr lang="en-US" dirty="0">
                <a:hlinkClick r:id="rId2"/>
              </a:rPr>
              <a:t>spence@carltonfields.com</a:t>
            </a:r>
            <a:endParaRPr lang="en-US" dirty="0"/>
          </a:p>
          <a:p>
            <a:r>
              <a:rPr lang="en-US" dirty="0"/>
              <a:t>(813) 229-4322</a:t>
            </a:r>
          </a:p>
        </p:txBody>
      </p:sp>
      <p:sp>
        <p:nvSpPr>
          <p:cNvPr id="8" name="TextBox 7"/>
          <p:cNvSpPr txBox="1"/>
          <p:nvPr/>
        </p:nvSpPr>
        <p:spPr>
          <a:xfrm>
            <a:off x="7315200" y="4800600"/>
            <a:ext cx="2590800" cy="1477328"/>
          </a:xfrm>
          <a:prstGeom prst="rect">
            <a:avLst/>
          </a:prstGeom>
          <a:noFill/>
        </p:spPr>
        <p:txBody>
          <a:bodyPr wrap="square" rtlCol="0">
            <a:spAutoFit/>
          </a:bodyPr>
          <a:lstStyle/>
          <a:p>
            <a:r>
              <a:rPr lang="en-US" dirty="0"/>
              <a:t>Sanjay Kurian</a:t>
            </a:r>
          </a:p>
          <a:p>
            <a:r>
              <a:rPr lang="en-US" dirty="0"/>
              <a:t>Becker &amp; Poliakoff</a:t>
            </a:r>
          </a:p>
          <a:p>
            <a:r>
              <a:rPr lang="en-US" dirty="0">
                <a:hlinkClick r:id="rId3"/>
              </a:rPr>
              <a:t>skurian@bplegal.com</a:t>
            </a:r>
            <a:endParaRPr lang="en-US" dirty="0"/>
          </a:p>
          <a:p>
            <a:r>
              <a:rPr lang="en-US" dirty="0"/>
              <a:t>(239) 433-7707 </a:t>
            </a:r>
          </a:p>
          <a:p>
            <a:endParaRPr lang="en-US" dirty="0"/>
          </a:p>
        </p:txBody>
      </p:sp>
      <p:sp>
        <p:nvSpPr>
          <p:cNvPr id="9" name="TextBox 8"/>
          <p:cNvSpPr txBox="1"/>
          <p:nvPr/>
        </p:nvSpPr>
        <p:spPr>
          <a:xfrm>
            <a:off x="3810000" y="228601"/>
            <a:ext cx="4572000" cy="646331"/>
          </a:xfrm>
          <a:prstGeom prst="rect">
            <a:avLst/>
          </a:prstGeom>
          <a:noFill/>
        </p:spPr>
        <p:txBody>
          <a:bodyPr wrap="square" rtlCol="0">
            <a:spAutoFit/>
          </a:bodyPr>
          <a:lstStyle/>
          <a:p>
            <a:pPr algn="ctr"/>
            <a:r>
              <a:rPr lang="en-US" dirty="0" smtClean="0">
                <a:solidFill>
                  <a:srgbClr val="FF0000"/>
                </a:solidFill>
              </a:rPr>
              <a:t>June 11, 2018</a:t>
            </a:r>
            <a:endParaRPr lang="en-US" dirty="0" smtClean="0">
              <a:solidFill>
                <a:srgbClr val="FF0000"/>
              </a:solidFill>
            </a:endParaRPr>
          </a:p>
          <a:p>
            <a:pPr algn="ctr"/>
            <a:r>
              <a:rPr lang="en-US" dirty="0" smtClean="0">
                <a:solidFill>
                  <a:srgbClr val="FF0000"/>
                </a:solidFill>
              </a:rPr>
              <a:t>Construction Law Committee</a:t>
            </a:r>
            <a:endParaRPr lang="en-US" dirty="0">
              <a:solidFill>
                <a:srgbClr val="FF0000"/>
              </a:solidFill>
            </a:endParaRPr>
          </a:p>
        </p:txBody>
      </p:sp>
    </p:spTree>
    <p:extLst>
      <p:ext uri="{BB962C8B-B14F-4D97-AF65-F5344CB8AC3E}">
        <p14:creationId xmlns:p14="http://schemas.microsoft.com/office/powerpoint/2010/main" val="868980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t>Standard Form Construction Contracts</a:t>
            </a:r>
            <a:endParaRPr lang="en-US" b="1" dirty="0"/>
          </a:p>
        </p:txBody>
      </p:sp>
      <p:sp>
        <p:nvSpPr>
          <p:cNvPr id="3" name="Content Placeholder 2"/>
          <p:cNvSpPr>
            <a:spLocks noGrp="1"/>
          </p:cNvSpPr>
          <p:nvPr>
            <p:ph idx="1"/>
          </p:nvPr>
        </p:nvSpPr>
        <p:spPr/>
        <p:txBody>
          <a:bodyPr>
            <a:normAutofit/>
          </a:bodyPr>
          <a:lstStyle/>
          <a:p>
            <a:r>
              <a:rPr lang="en-US" altLang="en-US" sz="3600" dirty="0"/>
              <a:t>Developed and marketed by various industry groups such as:</a:t>
            </a:r>
          </a:p>
          <a:p>
            <a:pPr lvl="1"/>
            <a:r>
              <a:rPr lang="en-US" altLang="en-US" sz="3600" dirty="0"/>
              <a:t>American Institute of Architects (“AIA”)</a:t>
            </a:r>
          </a:p>
          <a:p>
            <a:pPr lvl="1"/>
            <a:r>
              <a:rPr lang="en-US" altLang="en-US" sz="3600" dirty="0"/>
              <a:t>Engineers Joint Contract Documents Committee (“EJCDC”)</a:t>
            </a:r>
          </a:p>
          <a:p>
            <a:pPr lvl="1"/>
            <a:r>
              <a:rPr lang="en-US" altLang="en-US" sz="3600" dirty="0"/>
              <a:t>Associated General Contractors of America (“AGC”) –(replaced by the </a:t>
            </a:r>
            <a:r>
              <a:rPr lang="en-US" altLang="en-US" sz="3600" dirty="0" err="1"/>
              <a:t>ConsensusDOCS</a:t>
            </a:r>
            <a:r>
              <a:rPr lang="en-US" altLang="en-US" sz="3600" dirty="0" smtClean="0"/>
              <a:t>)</a:t>
            </a:r>
            <a:endParaRPr lang="en-US" altLang="en-US" sz="3600" dirty="0"/>
          </a:p>
        </p:txBody>
      </p:sp>
    </p:spTree>
    <p:extLst>
      <p:ext uri="{BB962C8B-B14F-4D97-AF65-F5344CB8AC3E}">
        <p14:creationId xmlns:p14="http://schemas.microsoft.com/office/powerpoint/2010/main" val="3956917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TPA #1894723</a:t>
            </a:r>
          </a:p>
        </p:txBody>
      </p:sp>
      <p:sp>
        <p:nvSpPr>
          <p:cNvPr id="51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7CBF0BA-4750-4F07-882F-0C76CC5C896E}" type="slidenum">
              <a:rPr lang="en-US" altLang="en-US"/>
              <a:pPr/>
              <a:t>3</a:t>
            </a:fld>
            <a:endParaRPr lang="en-US" altLang="en-US"/>
          </a:p>
        </p:txBody>
      </p:sp>
      <p:sp>
        <p:nvSpPr>
          <p:cNvPr id="5124" name="Rectangle 2"/>
          <p:cNvSpPr>
            <a:spLocks noGrp="1" noChangeArrowheads="1"/>
          </p:cNvSpPr>
          <p:nvPr>
            <p:ph type="title"/>
          </p:nvPr>
        </p:nvSpPr>
        <p:spPr/>
        <p:txBody>
          <a:bodyPr/>
          <a:lstStyle/>
          <a:p>
            <a:pPr algn="ctr" eaLnBrk="1" hangingPunct="1"/>
            <a:r>
              <a:rPr lang="en-US" altLang="en-US" b="1" dirty="0" smtClean="0"/>
              <a:t>AIA Standard Form Contracts</a:t>
            </a:r>
          </a:p>
        </p:txBody>
      </p:sp>
      <p:sp>
        <p:nvSpPr>
          <p:cNvPr id="5125" name="Rectangle 3"/>
          <p:cNvSpPr>
            <a:spLocks noGrp="1" noChangeArrowheads="1"/>
          </p:cNvSpPr>
          <p:nvPr>
            <p:ph type="body" idx="1"/>
          </p:nvPr>
        </p:nvSpPr>
        <p:spPr>
          <a:xfrm>
            <a:off x="838200" y="1981200"/>
            <a:ext cx="10515600" cy="3962400"/>
          </a:xfrm>
        </p:spPr>
        <p:txBody>
          <a:bodyPr>
            <a:normAutofit/>
          </a:bodyPr>
          <a:lstStyle/>
          <a:p>
            <a:pPr marL="457200" indent="-457200"/>
            <a:r>
              <a:rPr lang="en-US" altLang="en-US" sz="3600" dirty="0" smtClean="0"/>
              <a:t>AIA documents </a:t>
            </a:r>
            <a:r>
              <a:rPr lang="en-US" altLang="en-US" sz="3600" dirty="0" smtClean="0"/>
              <a:t>probably still the </a:t>
            </a:r>
            <a:r>
              <a:rPr lang="en-US" altLang="en-US" sz="3600" dirty="0" smtClean="0"/>
              <a:t>most well-known and widely-used standard form </a:t>
            </a:r>
            <a:r>
              <a:rPr lang="en-US" altLang="en-US" sz="3600" dirty="0" smtClean="0"/>
              <a:t>contracts</a:t>
            </a:r>
            <a:endParaRPr lang="en-US" altLang="en-US" sz="3600" dirty="0" smtClean="0"/>
          </a:p>
        </p:txBody>
      </p:sp>
      <p:sp>
        <p:nvSpPr>
          <p:cNvPr id="5126" name="Rectangle 4"/>
          <p:cNvSpPr>
            <a:spLocks noChangeArrowheads="1"/>
          </p:cNvSpPr>
          <p:nvPr/>
        </p:nvSpPr>
        <p:spPr bwMode="auto">
          <a:xfrm>
            <a:off x="5105401" y="2362200"/>
            <a:ext cx="76612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9144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70000"/>
              <a:buFont typeface="Arial" panose="020B0604020202020204" pitchFamily="34" charset="0"/>
              <a:buChar char="●"/>
            </a:pPr>
            <a:endParaRPr lang="en-US" altLang="en-US" sz="3200"/>
          </a:p>
          <a:p>
            <a:pPr eaLnBrk="1" hangingPunct="1">
              <a:spcBef>
                <a:spcPct val="20000"/>
              </a:spcBef>
              <a:buClr>
                <a:schemeClr val="accent1"/>
              </a:buClr>
              <a:buSzPct val="70000"/>
              <a:buFont typeface="Arial" panose="020B0604020202020204" pitchFamily="34" charset="0"/>
              <a:buChar char="●"/>
            </a:pPr>
            <a:endParaRPr lang="en-US" altLang="en-US" sz="3200"/>
          </a:p>
        </p:txBody>
      </p:sp>
    </p:spTree>
    <p:extLst>
      <p:ext uri="{BB962C8B-B14F-4D97-AF65-F5344CB8AC3E}">
        <p14:creationId xmlns:p14="http://schemas.microsoft.com/office/powerpoint/2010/main" val="1536968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TPA #1894723</a:t>
            </a:r>
          </a:p>
        </p:txBody>
      </p:sp>
      <p:sp>
        <p:nvSpPr>
          <p:cNvPr id="61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DD9BF7-8EF3-4295-8D42-3F7A92380809}" type="slidenum">
              <a:rPr lang="en-US" altLang="en-US"/>
              <a:pPr/>
              <a:t>4</a:t>
            </a:fld>
            <a:endParaRPr lang="en-US" altLang="en-US"/>
          </a:p>
        </p:txBody>
      </p:sp>
      <p:sp>
        <p:nvSpPr>
          <p:cNvPr id="6148" name="Rectangle 2"/>
          <p:cNvSpPr>
            <a:spLocks noGrp="1" noChangeArrowheads="1"/>
          </p:cNvSpPr>
          <p:nvPr>
            <p:ph type="title"/>
          </p:nvPr>
        </p:nvSpPr>
        <p:spPr/>
        <p:txBody>
          <a:bodyPr/>
          <a:lstStyle/>
          <a:p>
            <a:pPr algn="ctr" eaLnBrk="1" hangingPunct="1"/>
            <a:r>
              <a:rPr lang="en-US" altLang="en-US" b="1" dirty="0" smtClean="0"/>
              <a:t>List of Documents</a:t>
            </a:r>
          </a:p>
        </p:txBody>
      </p:sp>
      <p:sp>
        <p:nvSpPr>
          <p:cNvPr id="6149" name="Rectangle 3"/>
          <p:cNvSpPr>
            <a:spLocks noGrp="1" noChangeArrowheads="1"/>
          </p:cNvSpPr>
          <p:nvPr>
            <p:ph type="body" idx="1"/>
          </p:nvPr>
        </p:nvSpPr>
        <p:spPr/>
        <p:txBody>
          <a:bodyPr>
            <a:normAutofit/>
          </a:bodyPr>
          <a:lstStyle/>
          <a:p>
            <a:pPr eaLnBrk="1" hangingPunct="1">
              <a:lnSpc>
                <a:spcPct val="80000"/>
              </a:lnSpc>
            </a:pPr>
            <a:r>
              <a:rPr lang="en-US" altLang="en-US" sz="3600" dirty="0" smtClean="0"/>
              <a:t>AIA forms are all encompassing including:</a:t>
            </a:r>
          </a:p>
          <a:p>
            <a:pPr lvl="1" eaLnBrk="1" hangingPunct="1">
              <a:lnSpc>
                <a:spcPct val="80000"/>
              </a:lnSpc>
            </a:pPr>
            <a:r>
              <a:rPr lang="en-US" altLang="en-US" sz="3600" dirty="0" smtClean="0"/>
              <a:t>Owner/Architect &amp; Owner/Contractor Contracts</a:t>
            </a:r>
          </a:p>
          <a:p>
            <a:pPr lvl="1" eaLnBrk="1" hangingPunct="1">
              <a:lnSpc>
                <a:spcPct val="80000"/>
              </a:lnSpc>
            </a:pPr>
            <a:r>
              <a:rPr lang="en-US" altLang="en-US" sz="3600" dirty="0" smtClean="0"/>
              <a:t>Project Administration Documents</a:t>
            </a:r>
          </a:p>
          <a:p>
            <a:pPr lvl="1" eaLnBrk="1" hangingPunct="1">
              <a:lnSpc>
                <a:spcPct val="80000"/>
              </a:lnSpc>
            </a:pPr>
            <a:r>
              <a:rPr lang="en-US" altLang="en-US" sz="3600" dirty="0" smtClean="0"/>
              <a:t>Architect Daily Practice Forms</a:t>
            </a:r>
          </a:p>
          <a:p>
            <a:pPr eaLnBrk="1" hangingPunct="1">
              <a:lnSpc>
                <a:spcPct val="80000"/>
              </a:lnSpc>
            </a:pPr>
            <a:r>
              <a:rPr lang="en-US" altLang="en-US" sz="3600" dirty="0" smtClean="0"/>
              <a:t>AIA forms are organized:</a:t>
            </a:r>
          </a:p>
          <a:p>
            <a:pPr lvl="1" eaLnBrk="1" hangingPunct="1">
              <a:lnSpc>
                <a:spcPct val="80000"/>
              </a:lnSpc>
            </a:pPr>
            <a:r>
              <a:rPr lang="en-US" altLang="en-US" sz="3600" dirty="0" smtClean="0"/>
              <a:t>By Family Group</a:t>
            </a:r>
          </a:p>
          <a:p>
            <a:pPr lvl="1" eaLnBrk="1" hangingPunct="1">
              <a:lnSpc>
                <a:spcPct val="80000"/>
              </a:lnSpc>
            </a:pPr>
            <a:r>
              <a:rPr lang="en-US" altLang="en-US" sz="3600" dirty="0" smtClean="0"/>
              <a:t>By Letter Series</a:t>
            </a:r>
          </a:p>
        </p:txBody>
      </p:sp>
    </p:spTree>
    <p:extLst>
      <p:ext uri="{BB962C8B-B14F-4D97-AF65-F5344CB8AC3E}">
        <p14:creationId xmlns:p14="http://schemas.microsoft.com/office/powerpoint/2010/main" val="526662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TPA #1894723</a:t>
            </a:r>
          </a:p>
        </p:txBody>
      </p:sp>
      <p:sp>
        <p:nvSpPr>
          <p:cNvPr id="71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3091E5-2C2E-4519-97DE-B3E075514075}" type="slidenum">
              <a:rPr lang="en-US" altLang="en-US"/>
              <a:pPr/>
              <a:t>5</a:t>
            </a:fld>
            <a:endParaRPr lang="en-US" altLang="en-US"/>
          </a:p>
        </p:txBody>
      </p:sp>
      <p:sp>
        <p:nvSpPr>
          <p:cNvPr id="7172" name="Rectangle 2"/>
          <p:cNvSpPr>
            <a:spLocks noGrp="1" noChangeArrowheads="1"/>
          </p:cNvSpPr>
          <p:nvPr>
            <p:ph type="title"/>
          </p:nvPr>
        </p:nvSpPr>
        <p:spPr/>
        <p:txBody>
          <a:bodyPr/>
          <a:lstStyle/>
          <a:p>
            <a:pPr algn="ctr" eaLnBrk="1" hangingPunct="1"/>
            <a:r>
              <a:rPr lang="en-US" altLang="en-US" b="1" dirty="0" smtClean="0"/>
              <a:t>Numbering System</a:t>
            </a:r>
          </a:p>
        </p:txBody>
      </p:sp>
      <p:pic>
        <p:nvPicPr>
          <p:cNvPr id="7173" name="Picture 6"/>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752600" y="2209800"/>
            <a:ext cx="8915400" cy="4027488"/>
          </a:xfrm>
          <a:noFill/>
        </p:spPr>
      </p:pic>
    </p:spTree>
    <p:extLst>
      <p:ext uri="{BB962C8B-B14F-4D97-AF65-F5344CB8AC3E}">
        <p14:creationId xmlns:p14="http://schemas.microsoft.com/office/powerpoint/2010/main" val="1951519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BAC9DA-AAC4-49DA-BAA4-2B7EEA01EE2B}" type="slidenum">
              <a:rPr lang="en-US" altLang="en-US"/>
              <a:pPr/>
              <a:t>6</a:t>
            </a:fld>
            <a:endParaRPr lang="en-US" altLang="en-US"/>
          </a:p>
        </p:txBody>
      </p:sp>
      <p:sp>
        <p:nvSpPr>
          <p:cNvPr id="8196" name="Rectangle 2"/>
          <p:cNvSpPr>
            <a:spLocks noGrp="1" noChangeArrowheads="1"/>
          </p:cNvSpPr>
          <p:nvPr>
            <p:ph type="title"/>
          </p:nvPr>
        </p:nvSpPr>
        <p:spPr/>
        <p:txBody>
          <a:bodyPr/>
          <a:lstStyle/>
          <a:p>
            <a:pPr algn="ctr" eaLnBrk="1" hangingPunct="1"/>
            <a:r>
              <a:rPr lang="en-US" altLang="en-US" b="1" dirty="0" smtClean="0"/>
              <a:t>AIA Family Groups</a:t>
            </a:r>
          </a:p>
        </p:txBody>
      </p:sp>
      <p:sp>
        <p:nvSpPr>
          <p:cNvPr id="8197" name="Rectangle 3"/>
          <p:cNvSpPr>
            <a:spLocks noGrp="1" noChangeArrowheads="1"/>
          </p:cNvSpPr>
          <p:nvPr>
            <p:ph type="body" idx="1"/>
          </p:nvPr>
        </p:nvSpPr>
        <p:spPr>
          <a:xfrm>
            <a:off x="838200" y="1690688"/>
            <a:ext cx="10235184" cy="4481512"/>
          </a:xfrm>
        </p:spPr>
        <p:txBody>
          <a:bodyPr>
            <a:normAutofit fontScale="92500" lnSpcReduction="20000"/>
          </a:bodyPr>
          <a:lstStyle/>
          <a:p>
            <a:pPr eaLnBrk="1" hangingPunct="1">
              <a:lnSpc>
                <a:spcPct val="80000"/>
              </a:lnSpc>
            </a:pPr>
            <a:r>
              <a:rPr lang="en-US" altLang="en-US" sz="3600" dirty="0"/>
              <a:t>A201 Family</a:t>
            </a:r>
          </a:p>
          <a:p>
            <a:pPr eaLnBrk="1" hangingPunct="1">
              <a:lnSpc>
                <a:spcPct val="80000"/>
              </a:lnSpc>
            </a:pPr>
            <a:r>
              <a:rPr lang="en-US" altLang="en-US" sz="3600" dirty="0"/>
              <a:t>Small Project Family</a:t>
            </a:r>
          </a:p>
          <a:p>
            <a:pPr eaLnBrk="1" hangingPunct="1">
              <a:lnSpc>
                <a:spcPct val="80000"/>
              </a:lnSpc>
            </a:pPr>
            <a:r>
              <a:rPr lang="en-US" altLang="en-US" sz="3600" dirty="0"/>
              <a:t>CM Adviser Family</a:t>
            </a:r>
          </a:p>
          <a:p>
            <a:pPr eaLnBrk="1" hangingPunct="1">
              <a:lnSpc>
                <a:spcPct val="80000"/>
              </a:lnSpc>
            </a:pPr>
            <a:r>
              <a:rPr lang="en-US" altLang="en-US" sz="3600" dirty="0"/>
              <a:t>CM Constructor Family</a:t>
            </a:r>
          </a:p>
          <a:p>
            <a:pPr eaLnBrk="1" hangingPunct="1">
              <a:lnSpc>
                <a:spcPct val="80000"/>
              </a:lnSpc>
            </a:pPr>
            <a:r>
              <a:rPr lang="en-US" altLang="en-US" sz="3600" dirty="0"/>
              <a:t>Interiors Family</a:t>
            </a:r>
          </a:p>
          <a:p>
            <a:pPr eaLnBrk="1" hangingPunct="1">
              <a:lnSpc>
                <a:spcPct val="80000"/>
              </a:lnSpc>
            </a:pPr>
            <a:r>
              <a:rPr lang="en-US" altLang="en-US" sz="3600" dirty="0"/>
              <a:t>Design/Build Family</a:t>
            </a:r>
          </a:p>
          <a:p>
            <a:pPr eaLnBrk="1" hangingPunct="1">
              <a:lnSpc>
                <a:spcPct val="80000"/>
              </a:lnSpc>
            </a:pPr>
            <a:r>
              <a:rPr lang="en-US" altLang="en-US" sz="3600" dirty="0"/>
              <a:t>Digital Practice Family</a:t>
            </a:r>
          </a:p>
          <a:p>
            <a:pPr eaLnBrk="1" hangingPunct="1">
              <a:lnSpc>
                <a:spcPct val="80000"/>
              </a:lnSpc>
            </a:pPr>
            <a:r>
              <a:rPr lang="en-US" altLang="en-US" sz="3600" dirty="0"/>
              <a:t>International Family</a:t>
            </a:r>
          </a:p>
          <a:p>
            <a:pPr eaLnBrk="1" hangingPunct="1">
              <a:lnSpc>
                <a:spcPct val="80000"/>
              </a:lnSpc>
            </a:pPr>
            <a:r>
              <a:rPr lang="en-US" altLang="en-US" sz="3600" dirty="0"/>
              <a:t>Integrated Project Delivery Family</a:t>
            </a:r>
          </a:p>
          <a:p>
            <a:pPr eaLnBrk="1" hangingPunct="1">
              <a:lnSpc>
                <a:spcPct val="80000"/>
              </a:lnSpc>
            </a:pPr>
            <a:r>
              <a:rPr lang="en-US" altLang="en-US" sz="3600" dirty="0"/>
              <a:t>Contract Administration and Project Management Forms</a:t>
            </a:r>
          </a:p>
        </p:txBody>
      </p:sp>
    </p:spTree>
    <p:extLst>
      <p:ext uri="{BB962C8B-B14F-4D97-AF65-F5344CB8AC3E}">
        <p14:creationId xmlns:p14="http://schemas.microsoft.com/office/powerpoint/2010/main" val="271774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6313" y="2456689"/>
            <a:ext cx="7772400" cy="3176015"/>
          </a:xfrm>
        </p:spPr>
        <p:txBody>
          <a:bodyPr>
            <a:normAutofit fontScale="90000"/>
          </a:bodyPr>
          <a:lstStyle/>
          <a:p>
            <a:pPr algn="ctr"/>
            <a:r>
              <a:rPr lang="en-US" dirty="0" smtClean="0"/>
              <a:t>AIA Document B101</a:t>
            </a:r>
            <a:r>
              <a:rPr lang="en-US" baseline="30000" dirty="0" smtClean="0"/>
              <a:t>TM</a:t>
            </a:r>
            <a:r>
              <a:rPr lang="en-US" dirty="0" smtClean="0"/>
              <a:t>-2017</a:t>
            </a:r>
            <a:br>
              <a:rPr lang="en-US" dirty="0" smtClean="0"/>
            </a:br>
            <a:r>
              <a:rPr lang="en-US" cap="none" dirty="0" smtClean="0">
                <a:latin typeface="+mn-lt"/>
              </a:rPr>
              <a:t>Standard Form of Agreement </a:t>
            </a:r>
            <a:br>
              <a:rPr lang="en-US" cap="none" dirty="0" smtClean="0">
                <a:latin typeface="+mn-lt"/>
              </a:rPr>
            </a:br>
            <a:r>
              <a:rPr lang="en-US" cap="none" dirty="0" smtClean="0">
                <a:latin typeface="+mn-lt"/>
              </a:rPr>
              <a:t>Between Owner and Architect</a:t>
            </a:r>
            <a:endParaRPr lang="en-US" dirty="0"/>
          </a:p>
        </p:txBody>
      </p:sp>
      <p:sp>
        <p:nvSpPr>
          <p:cNvPr id="3" name="Slide Number Placeholder 2"/>
          <p:cNvSpPr>
            <a:spLocks noGrp="1"/>
          </p:cNvSpPr>
          <p:nvPr>
            <p:ph type="sldNum" sz="quarter" idx="12"/>
          </p:nvPr>
        </p:nvSpPr>
        <p:spPr/>
        <p:txBody>
          <a:bodyPr/>
          <a:lstStyle/>
          <a:p>
            <a:fld id="{82D444AC-F1EA-469E-8F5B-A7FA62FB0FA7}" type="slidenum">
              <a:rPr lang="en-US" smtClean="0"/>
              <a:t>7</a:t>
            </a:fld>
            <a:endParaRPr lang="en-US" dirty="0"/>
          </a:p>
        </p:txBody>
      </p:sp>
    </p:spTree>
    <p:extLst>
      <p:ext uri="{BB962C8B-B14F-4D97-AF65-F5344CB8AC3E}">
        <p14:creationId xmlns:p14="http://schemas.microsoft.com/office/powerpoint/2010/main" val="5546879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lnSpcReduction="10000"/>
          </a:bodyPr>
          <a:lstStyle/>
          <a:p>
            <a:pPr marL="0" indent="0">
              <a:buNone/>
            </a:pPr>
            <a:r>
              <a:rPr lang="en-US" b="1" u="dbl" dirty="0">
                <a:solidFill>
                  <a:srgbClr val="0070C0"/>
                </a:solidFill>
              </a:rPr>
              <a:t>§ 1.1.6 </a:t>
            </a:r>
            <a:r>
              <a:rPr lang="en-US" u="dbl" dirty="0">
                <a:solidFill>
                  <a:srgbClr val="0070C0"/>
                </a:solidFill>
              </a:rPr>
              <a:t>The Owner’s anticipated Sustainable Objective for the Project:</a:t>
            </a:r>
            <a:endParaRPr lang="en-US" dirty="0">
              <a:solidFill>
                <a:srgbClr val="0070C0"/>
              </a:solidFill>
            </a:endParaRPr>
          </a:p>
          <a:p>
            <a:pPr marL="0" indent="0">
              <a:buNone/>
            </a:pPr>
            <a:r>
              <a:rPr lang="en-US" i="1" u="dbl" dirty="0">
                <a:solidFill>
                  <a:srgbClr val="0070C0"/>
                </a:solidFill>
              </a:rPr>
              <a:t>(Identify and describe the Owner’s Sustainable Objective for the Project, if any.)</a:t>
            </a:r>
            <a:endParaRPr lang="en-US" i="1" dirty="0">
              <a:solidFill>
                <a:srgbClr val="0070C0"/>
              </a:solidFill>
            </a:endParaRPr>
          </a:p>
          <a:p>
            <a:pPr marL="0" indent="0">
              <a:buNone/>
            </a:pPr>
            <a:r>
              <a:rPr lang="en-US" dirty="0">
                <a:solidFill>
                  <a:srgbClr val="0070C0"/>
                </a:solidFill>
              </a:rPr>
              <a:t> </a:t>
            </a:r>
          </a:p>
          <a:p>
            <a:pPr marL="0" indent="0">
              <a:buNone/>
            </a:pPr>
            <a:r>
              <a:rPr lang="en-US" b="1" u="dbl" dirty="0" smtClean="0">
                <a:solidFill>
                  <a:srgbClr val="0070C0"/>
                </a:solidFill>
              </a:rPr>
              <a:t>§ </a:t>
            </a:r>
            <a:r>
              <a:rPr lang="en-US" b="1" u="dbl" dirty="0">
                <a:solidFill>
                  <a:srgbClr val="0070C0"/>
                </a:solidFill>
              </a:rPr>
              <a:t>1.1.6.1 </a:t>
            </a:r>
            <a:r>
              <a:rPr lang="en-US" u="dbl" dirty="0">
                <a:solidFill>
                  <a:srgbClr val="0070C0"/>
                </a:solidFill>
              </a:rPr>
              <a:t>If the Owner identifies a Sustainable Objective, the Owner and Architect shall complete and incorporate AIA Document E204™–2017, Sustainable Projects Exhibit, into this Agreement to define the terms, conditions and services related to the Owner’s Sustainable Objective. If E204–2017 is incorporated into this agreement, the Owner and Architect shall incorporate the completed E204–2017 into the agreements with the consultants and contractors performing services or Work in any way associated with the Sustainable Objective.</a:t>
            </a:r>
            <a:endParaRPr lang="en-US" dirty="0">
              <a:solidFill>
                <a:srgbClr val="0070C0"/>
              </a:solidFill>
            </a:endParaRPr>
          </a:p>
        </p:txBody>
      </p:sp>
      <p:sp>
        <p:nvSpPr>
          <p:cNvPr id="2" name="Slide Number Placeholder 1"/>
          <p:cNvSpPr>
            <a:spLocks noGrp="1"/>
          </p:cNvSpPr>
          <p:nvPr>
            <p:ph type="sldNum" sz="quarter" idx="12"/>
          </p:nvPr>
        </p:nvSpPr>
        <p:spPr/>
        <p:txBody>
          <a:bodyPr/>
          <a:lstStyle/>
          <a:p>
            <a:fld id="{82D444AC-F1EA-469E-8F5B-A7FA62FB0FA7}" type="slidenum">
              <a:rPr lang="en-US" smtClean="0"/>
              <a:t>8</a:t>
            </a:fld>
            <a:endParaRPr lang="en-US" dirty="0"/>
          </a:p>
        </p:txBody>
      </p:sp>
    </p:spTree>
    <p:extLst>
      <p:ext uri="{BB962C8B-B14F-4D97-AF65-F5344CB8AC3E}">
        <p14:creationId xmlns:p14="http://schemas.microsoft.com/office/powerpoint/2010/main" val="3908964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1.1.6 (Sustainable Objective)</a:t>
            </a:r>
            <a:endParaRPr lang="en-US" dirty="0"/>
          </a:p>
        </p:txBody>
      </p:sp>
      <p:sp>
        <p:nvSpPr>
          <p:cNvPr id="3" name="Content Placeholder 2"/>
          <p:cNvSpPr>
            <a:spLocks noGrp="1"/>
          </p:cNvSpPr>
          <p:nvPr>
            <p:ph idx="1"/>
          </p:nvPr>
        </p:nvSpPr>
        <p:spPr/>
        <p:txBody>
          <a:bodyPr/>
          <a:lstStyle/>
          <a:p>
            <a:endParaRPr lang="en-US" dirty="0" smtClean="0"/>
          </a:p>
          <a:p>
            <a:r>
              <a:rPr lang="en-US" dirty="0" smtClean="0"/>
              <a:t>Owner May Now Identify any Sustainable Objectives</a:t>
            </a:r>
          </a:p>
          <a:p>
            <a:pPr marL="0" indent="0">
              <a:buNone/>
            </a:pPr>
            <a:endParaRPr lang="en-US" dirty="0" smtClean="0"/>
          </a:p>
          <a:p>
            <a:r>
              <a:rPr lang="en-US" dirty="0" smtClean="0"/>
              <a:t>If Owner identifies a Sustainable Objective, “E204™–2017, Sustainable Projects Exhibit” is used and Incorporated into the Agreement</a:t>
            </a:r>
            <a:endParaRPr lang="en-US" dirty="0"/>
          </a:p>
        </p:txBody>
      </p:sp>
    </p:spTree>
    <p:extLst>
      <p:ext uri="{BB962C8B-B14F-4D97-AF65-F5344CB8AC3E}">
        <p14:creationId xmlns:p14="http://schemas.microsoft.com/office/powerpoint/2010/main" val="1461793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dirty="0"/>
              <a:t>§ 1.2 </a:t>
            </a:r>
            <a:r>
              <a:rPr lang="en-US" dirty="0" smtClean="0"/>
              <a:t>The </a:t>
            </a:r>
            <a:r>
              <a:rPr lang="en-US" dirty="0"/>
              <a:t>Owner and Architect may rely on the Initial Information. Both parties, however, recognize that </a:t>
            </a:r>
            <a:r>
              <a:rPr lang="en-US" strike="sngStrike" dirty="0">
                <a:solidFill>
                  <a:srgbClr val="FF0000"/>
                </a:solidFill>
              </a:rPr>
              <a:t>such information</a:t>
            </a:r>
            <a:r>
              <a:rPr lang="en-US" u="dbl" dirty="0">
                <a:solidFill>
                  <a:srgbClr val="0070C0"/>
                </a:solidFill>
              </a:rPr>
              <a:t>the Initial Information</a:t>
            </a:r>
            <a:r>
              <a:rPr lang="en-US" dirty="0"/>
              <a:t> may materially change and, in that event, the Owner and the Architect shall appropriately adjust the </a:t>
            </a:r>
            <a:r>
              <a:rPr lang="en-US" u="dbl" dirty="0">
                <a:solidFill>
                  <a:srgbClr val="0070C0"/>
                </a:solidFill>
              </a:rPr>
              <a:t>Architect’s services, </a:t>
            </a:r>
            <a:r>
              <a:rPr lang="en-US" dirty="0"/>
              <a:t>schedule</a:t>
            </a:r>
            <a:r>
              <a:rPr lang="en-US" strike="sngStrike" dirty="0">
                <a:solidFill>
                  <a:srgbClr val="FF0000"/>
                </a:solidFill>
              </a:rPr>
              <a:t>,</a:t>
            </a:r>
            <a:r>
              <a:rPr lang="en-US" u="dbl" dirty="0">
                <a:solidFill>
                  <a:srgbClr val="0070C0"/>
                </a:solidFill>
              </a:rPr>
              <a:t> for</a:t>
            </a:r>
            <a:r>
              <a:rPr lang="en-US" dirty="0">
                <a:solidFill>
                  <a:srgbClr val="0070C0"/>
                </a:solidFill>
              </a:rPr>
              <a:t> </a:t>
            </a:r>
            <a:r>
              <a:rPr lang="en-US" dirty="0"/>
              <a:t>the Architect’s services</a:t>
            </a:r>
            <a:r>
              <a:rPr lang="en-US" u="dbl" dirty="0">
                <a:solidFill>
                  <a:srgbClr val="0070C0"/>
                </a:solidFill>
              </a:rPr>
              <a:t>,</a:t>
            </a:r>
            <a:r>
              <a:rPr lang="en-US" dirty="0"/>
              <a:t> and the Architect’s compensation. </a:t>
            </a:r>
            <a:r>
              <a:rPr lang="en-US" u="dbl" dirty="0">
                <a:solidFill>
                  <a:srgbClr val="0070C0"/>
                </a:solidFill>
              </a:rPr>
              <a:t>The Owner shall adjust the Owner’s budget for the Cost of the Work and the Owner’s anticipated design and construction milestones, as necessary, to accommodate material changes in the Initial Information.</a:t>
            </a:r>
            <a:endParaRPr lang="en-US" dirty="0">
              <a:solidFill>
                <a:srgbClr val="0070C0"/>
              </a:solidFill>
            </a:endParaRP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10</a:t>
            </a:fld>
            <a:endParaRPr lang="en-US" dirty="0"/>
          </a:p>
        </p:txBody>
      </p:sp>
    </p:spTree>
    <p:extLst>
      <p:ext uri="{BB962C8B-B14F-4D97-AF65-F5344CB8AC3E}">
        <p14:creationId xmlns:p14="http://schemas.microsoft.com/office/powerpoint/2010/main" val="1816781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(Initial Information)</a:t>
            </a:r>
            <a:endParaRPr lang="en-US" dirty="0"/>
          </a:p>
        </p:txBody>
      </p:sp>
      <p:sp>
        <p:nvSpPr>
          <p:cNvPr id="3" name="Content Placeholder 2"/>
          <p:cNvSpPr>
            <a:spLocks noGrp="1"/>
          </p:cNvSpPr>
          <p:nvPr>
            <p:ph idx="1"/>
          </p:nvPr>
        </p:nvSpPr>
        <p:spPr/>
        <p:txBody>
          <a:bodyPr/>
          <a:lstStyle/>
          <a:p>
            <a:endParaRPr lang="en-US" dirty="0" smtClean="0"/>
          </a:p>
          <a:p>
            <a:pPr marL="0" indent="0">
              <a:buNone/>
            </a:pPr>
            <a:endParaRPr lang="en-US" dirty="0" smtClean="0"/>
          </a:p>
          <a:p>
            <a:r>
              <a:rPr lang="en-US" dirty="0" smtClean="0"/>
              <a:t>New Language “Requires” an Adjustment to Owner Budget, Design and Construction Milestones </a:t>
            </a:r>
            <a:r>
              <a:rPr lang="en-US" u="sng" dirty="0" smtClean="0"/>
              <a:t>and Architect’s Compensation</a:t>
            </a:r>
            <a:r>
              <a:rPr lang="en-US" dirty="0" smtClean="0"/>
              <a:t> if the Initial Information Materially Changes</a:t>
            </a:r>
            <a:endParaRPr lang="en-US" dirty="0"/>
          </a:p>
        </p:txBody>
      </p:sp>
    </p:spTree>
    <p:extLst>
      <p:ext uri="{BB962C8B-B14F-4D97-AF65-F5344CB8AC3E}">
        <p14:creationId xmlns:p14="http://schemas.microsoft.com/office/powerpoint/2010/main" val="1976082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fontScale="92500" lnSpcReduction="20000"/>
          </a:bodyPr>
          <a:lstStyle/>
          <a:p>
            <a:pPr marL="0" indent="0">
              <a:buNone/>
            </a:pPr>
            <a:r>
              <a:rPr lang="en-US" b="1" u="dbl" dirty="0">
                <a:solidFill>
                  <a:srgbClr val="0070C0"/>
                </a:solidFill>
              </a:rPr>
              <a:t>§ 1.3 </a:t>
            </a:r>
            <a:r>
              <a:rPr lang="en-US" u="dbl" dirty="0">
                <a:solidFill>
                  <a:srgbClr val="0070C0"/>
                </a:solidFill>
              </a:rPr>
              <a:t>The parties shall agree upon protocols governing the transmission and use of Instruments of Service or any other information or documentation in digital form. The parties will use AIA Document E203™–2013, Building Information Modeling and Digital Data Exhibit, to establish the protocols for the development, use, transmission, and exchange of digital data.</a:t>
            </a:r>
            <a:endParaRPr lang="en-US" dirty="0">
              <a:solidFill>
                <a:srgbClr val="0070C0"/>
              </a:solidFill>
            </a:endParaRPr>
          </a:p>
          <a:p>
            <a:pPr marL="0" indent="0">
              <a:buNone/>
            </a:pPr>
            <a:r>
              <a:rPr lang="en-US" dirty="0">
                <a:solidFill>
                  <a:srgbClr val="0070C0"/>
                </a:solidFill>
              </a:rPr>
              <a:t> </a:t>
            </a:r>
          </a:p>
          <a:p>
            <a:pPr marL="0" indent="0">
              <a:buNone/>
            </a:pPr>
            <a:r>
              <a:rPr lang="en-US" b="1" u="dbl" dirty="0">
                <a:solidFill>
                  <a:srgbClr val="0070C0"/>
                </a:solidFill>
              </a:rPr>
              <a:t>§ 1.3.1 </a:t>
            </a:r>
            <a:r>
              <a:rPr lang="en-US" u="dbl" dirty="0">
                <a:solidFill>
                  <a:srgbClr val="0070C0"/>
                </a:solidFill>
              </a:rPr>
              <a:t>Any use of, or reliance on, all or a portion of a building information model without agreement to protocols governing the use of, and reliance on, the information contained in the model and without having those protocols set forth in AIA Document E203™–2013, Building Information Modeling and Digital Data Exhibit, and the requisite AIA Document G202™–2013, Project Building Information Modeling Protocol Form, shall be at the using or relying party’s sole risk and without liability to the other party and its contractors or consultants, the authors of, or contributors to, the building information model, and each of their agents and employees.</a:t>
            </a:r>
            <a:endParaRPr lang="en-US" dirty="0">
              <a:solidFill>
                <a:srgbClr val="0070C0"/>
              </a:solidFill>
            </a:endParaRPr>
          </a:p>
        </p:txBody>
      </p:sp>
      <p:sp>
        <p:nvSpPr>
          <p:cNvPr id="2" name="Slide Number Placeholder 1"/>
          <p:cNvSpPr>
            <a:spLocks noGrp="1"/>
          </p:cNvSpPr>
          <p:nvPr>
            <p:ph type="sldNum" sz="quarter" idx="12"/>
          </p:nvPr>
        </p:nvSpPr>
        <p:spPr/>
        <p:txBody>
          <a:bodyPr/>
          <a:lstStyle/>
          <a:p>
            <a:fld id="{82D444AC-F1EA-469E-8F5B-A7FA62FB0FA7}" type="slidenum">
              <a:rPr lang="en-US" smtClean="0"/>
              <a:t>12</a:t>
            </a:fld>
            <a:endParaRPr lang="en-US" dirty="0"/>
          </a:p>
        </p:txBody>
      </p:sp>
    </p:spTree>
    <p:extLst>
      <p:ext uri="{BB962C8B-B14F-4D97-AF65-F5344CB8AC3E}">
        <p14:creationId xmlns:p14="http://schemas.microsoft.com/office/powerpoint/2010/main" val="3446742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 (BIM &amp; Digital Data)</a:t>
            </a:r>
            <a:endParaRPr lang="en-US" dirty="0"/>
          </a:p>
        </p:txBody>
      </p:sp>
      <p:sp>
        <p:nvSpPr>
          <p:cNvPr id="3" name="Content Placeholder 2"/>
          <p:cNvSpPr>
            <a:spLocks noGrp="1"/>
          </p:cNvSpPr>
          <p:nvPr>
            <p:ph idx="1"/>
          </p:nvPr>
        </p:nvSpPr>
        <p:spPr/>
        <p:txBody>
          <a:bodyPr>
            <a:normAutofit/>
          </a:bodyPr>
          <a:lstStyle/>
          <a:p>
            <a:r>
              <a:rPr lang="en-US" dirty="0" smtClean="0"/>
              <a:t>Just as in A201, Must Agree on Protocols in E203</a:t>
            </a:r>
            <a:r>
              <a:rPr lang="en-US" baseline="30000" dirty="0" smtClean="0"/>
              <a:t>TM</a:t>
            </a:r>
            <a:r>
              <a:rPr lang="en-US" dirty="0" smtClean="0"/>
              <a:t>-2013, Building Information Modeling and Digital Data Exhibit</a:t>
            </a:r>
          </a:p>
          <a:p>
            <a:pPr marL="0" indent="0">
              <a:buNone/>
            </a:pPr>
            <a:endParaRPr lang="en-US" dirty="0" smtClean="0"/>
          </a:p>
          <a:p>
            <a:pPr marL="0" indent="0">
              <a:buNone/>
            </a:pPr>
            <a:r>
              <a:rPr lang="en-US" dirty="0" smtClean="0"/>
              <a:t>		OR</a:t>
            </a:r>
          </a:p>
          <a:p>
            <a:pPr marL="0" indent="0">
              <a:buNone/>
            </a:pPr>
            <a:endParaRPr lang="en-US" dirty="0" smtClean="0"/>
          </a:p>
          <a:p>
            <a:r>
              <a:rPr lang="en-US" dirty="0" smtClean="0"/>
              <a:t>Use of or Reliance on Building Information Model is at Using Party’s Sole Risk Without Liability to the Other Party</a:t>
            </a:r>
          </a:p>
          <a:p>
            <a:endParaRPr lang="en-US" dirty="0"/>
          </a:p>
        </p:txBody>
      </p:sp>
    </p:spTree>
    <p:extLst>
      <p:ext uri="{BB962C8B-B14F-4D97-AF65-F5344CB8AC3E}">
        <p14:creationId xmlns:p14="http://schemas.microsoft.com/office/powerpoint/2010/main" val="1001313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Autofit/>
          </a:bodyPr>
          <a:lstStyle/>
          <a:p>
            <a:pPr marL="0" indent="0">
              <a:buNone/>
            </a:pPr>
            <a:r>
              <a:rPr lang="en-US" sz="1200" b="1" dirty="0"/>
              <a:t>§ 2.5 </a:t>
            </a:r>
            <a:r>
              <a:rPr lang="en-US" sz="1200" dirty="0"/>
              <a:t>The Architect shall maintain the following insurance </a:t>
            </a:r>
            <a:r>
              <a:rPr lang="en-US" sz="1200" strike="sngStrike" dirty="0">
                <a:solidFill>
                  <a:srgbClr val="FF0000"/>
                </a:solidFill>
              </a:rPr>
              <a:t>for the duration</a:t>
            </a:r>
            <a:r>
              <a:rPr lang="en-US" sz="1200" u="dbl" dirty="0">
                <a:solidFill>
                  <a:srgbClr val="0070C0"/>
                </a:solidFill>
              </a:rPr>
              <a:t>until termination</a:t>
            </a:r>
            <a:r>
              <a:rPr lang="en-US" sz="1200" dirty="0"/>
              <a:t> of this Agreement. If any of the requirements set forth below </a:t>
            </a:r>
            <a:r>
              <a:rPr lang="en-US" sz="1200" strike="sngStrike" dirty="0">
                <a:solidFill>
                  <a:srgbClr val="FF0000"/>
                </a:solidFill>
              </a:rPr>
              <a:t>exceed</a:t>
            </a:r>
            <a:r>
              <a:rPr lang="en-US" sz="1200" u="dbl" dirty="0">
                <a:solidFill>
                  <a:srgbClr val="0070C0"/>
                </a:solidFill>
              </a:rPr>
              <a:t>are in addition to</a:t>
            </a:r>
            <a:r>
              <a:rPr lang="en-US" sz="1200" dirty="0">
                <a:solidFill>
                  <a:srgbClr val="0070C0"/>
                </a:solidFill>
              </a:rPr>
              <a:t> </a:t>
            </a:r>
            <a:r>
              <a:rPr lang="en-US" sz="1200" dirty="0"/>
              <a:t>the types and limits the Architect normally maintains, the Owner shall </a:t>
            </a:r>
            <a:r>
              <a:rPr lang="en-US" sz="1200" strike="sngStrike" dirty="0">
                <a:solidFill>
                  <a:srgbClr val="FF0000"/>
                </a:solidFill>
              </a:rPr>
              <a:t>reimburse</a:t>
            </a:r>
            <a:r>
              <a:rPr lang="en-US" sz="1200" u="dbl" dirty="0">
                <a:solidFill>
                  <a:srgbClr val="0070C0"/>
                </a:solidFill>
              </a:rPr>
              <a:t>pay</a:t>
            </a:r>
            <a:r>
              <a:rPr lang="en-US" sz="1200" dirty="0"/>
              <a:t> the Architect </a:t>
            </a:r>
            <a:r>
              <a:rPr lang="en-US" sz="1200" strike="sngStrike" dirty="0">
                <a:solidFill>
                  <a:srgbClr val="FF0000"/>
                </a:solidFill>
              </a:rPr>
              <a:t>for any additional cost:</a:t>
            </a:r>
            <a:r>
              <a:rPr lang="en-US" sz="1200" u="dbl" dirty="0">
                <a:solidFill>
                  <a:srgbClr val="0070C0"/>
                </a:solidFill>
              </a:rPr>
              <a:t>as set forth in Section 11.9.</a:t>
            </a:r>
            <a:endParaRPr lang="en-US" sz="1200" dirty="0">
              <a:solidFill>
                <a:srgbClr val="0070C0"/>
              </a:solidFill>
            </a:endParaRPr>
          </a:p>
          <a:p>
            <a:pPr marL="0" indent="0">
              <a:buNone/>
            </a:pPr>
            <a:r>
              <a:rPr lang="en-US" sz="1200" i="1" strike="sngStrike" dirty="0">
                <a:solidFill>
                  <a:srgbClr val="FF0000"/>
                </a:solidFill>
              </a:rPr>
              <a:t>(Identify types and limits of insurance coverage, and other insurance requirements applicable to the Agreement, if any.)</a:t>
            </a:r>
            <a:endParaRPr lang="en-US" sz="1200" i="1" dirty="0">
              <a:solidFill>
                <a:srgbClr val="FF0000"/>
              </a:solidFill>
            </a:endParaRPr>
          </a:p>
          <a:p>
            <a:pPr marL="0" indent="0">
              <a:buNone/>
            </a:pPr>
            <a:r>
              <a:rPr lang="en-US" sz="1200" b="1" strike="sngStrike" dirty="0">
                <a:solidFill>
                  <a:srgbClr val="FF0000"/>
                </a:solidFill>
              </a:rPr>
              <a:t>.1</a:t>
            </a:r>
            <a:r>
              <a:rPr lang="en-US" sz="1200" strike="sngStrike" dirty="0">
                <a:solidFill>
                  <a:srgbClr val="FF0000"/>
                </a:solidFill>
              </a:rPr>
              <a:t>	General Liability</a:t>
            </a:r>
            <a:endParaRPr lang="en-US" sz="1200" dirty="0">
              <a:solidFill>
                <a:srgbClr val="FF0000"/>
              </a:solidFill>
            </a:endParaRPr>
          </a:p>
          <a:p>
            <a:pPr marL="0" indent="0">
              <a:buNone/>
            </a:pPr>
            <a:r>
              <a:rPr lang="en-US" sz="1200" dirty="0"/>
              <a:t>        </a:t>
            </a:r>
          </a:p>
          <a:p>
            <a:pPr marL="0" indent="0">
              <a:buNone/>
            </a:pPr>
            <a:r>
              <a:rPr lang="en-US" sz="1200" b="1" u="dbl" dirty="0">
                <a:solidFill>
                  <a:srgbClr val="0070C0"/>
                </a:solidFill>
              </a:rPr>
              <a:t>§ 2.5.1 </a:t>
            </a:r>
            <a:r>
              <a:rPr lang="en-US" sz="1200" u="dbl" dirty="0">
                <a:solidFill>
                  <a:srgbClr val="0070C0"/>
                </a:solidFill>
              </a:rPr>
              <a:t>Commercial General Liability with policy limits of not less than «  » ($ «  » ) for each occurrence and «  » ($ «  » ) in the aggregate for bodily injury and property damage.</a:t>
            </a:r>
            <a:endParaRPr lang="en-US" sz="1200" dirty="0">
              <a:solidFill>
                <a:srgbClr val="0070C0"/>
              </a:solidFill>
            </a:endParaRPr>
          </a:p>
          <a:p>
            <a:pPr marL="0" indent="0">
              <a:buNone/>
            </a:pPr>
            <a:r>
              <a:rPr lang="en-US" sz="1200" dirty="0"/>
              <a:t> </a:t>
            </a:r>
          </a:p>
          <a:p>
            <a:pPr marL="0" indent="0">
              <a:buNone/>
            </a:pPr>
            <a:r>
              <a:rPr lang="en-US" sz="1200" b="1" strike="sngStrike" dirty="0">
                <a:solidFill>
                  <a:srgbClr val="FF0000"/>
                </a:solidFill>
              </a:rPr>
              <a:t>.2</a:t>
            </a:r>
            <a:r>
              <a:rPr lang="en-US" sz="1200" strike="sngStrike" dirty="0">
                <a:solidFill>
                  <a:srgbClr val="FF0000"/>
                </a:solidFill>
              </a:rPr>
              <a:t>	Automobile Liability</a:t>
            </a:r>
            <a:endParaRPr lang="en-US" sz="1200" dirty="0">
              <a:solidFill>
                <a:srgbClr val="FF0000"/>
              </a:solidFill>
            </a:endParaRPr>
          </a:p>
          <a:p>
            <a:pPr marL="0" indent="0">
              <a:buNone/>
            </a:pPr>
            <a:r>
              <a:rPr lang="en-US" sz="1200" b="1" u="dbl" dirty="0">
                <a:solidFill>
                  <a:srgbClr val="0070C0"/>
                </a:solidFill>
              </a:rPr>
              <a:t>§ 2.5.2 </a:t>
            </a:r>
            <a:r>
              <a:rPr lang="en-US" sz="1200" u="dbl" dirty="0">
                <a:solidFill>
                  <a:srgbClr val="0070C0"/>
                </a:solidFill>
              </a:rPr>
              <a:t>Automobile Liability covering vehicles owned, and non-owned vehicles used, by the Architect with policy limits of not less than «  » ($ «  » ) per accident for bodily injury, death of any person, and property damage arising out of the ownership, maintenance and use of those motor vehicles, along with any other statutorily required automobile coverage.</a:t>
            </a:r>
            <a:endParaRPr lang="en-US" sz="1200" dirty="0">
              <a:solidFill>
                <a:srgbClr val="0070C0"/>
              </a:solidFill>
            </a:endParaRPr>
          </a:p>
          <a:p>
            <a:pPr marL="0" indent="0">
              <a:buNone/>
            </a:pPr>
            <a:r>
              <a:rPr lang="en-US" sz="1200" dirty="0">
                <a:solidFill>
                  <a:srgbClr val="0070C0"/>
                </a:solidFill>
              </a:rPr>
              <a:t>        </a:t>
            </a:r>
          </a:p>
          <a:p>
            <a:pPr marL="0" indent="0">
              <a:buNone/>
            </a:pPr>
            <a:r>
              <a:rPr lang="en-US" sz="1200" b="1" u="dbl" dirty="0">
                <a:solidFill>
                  <a:srgbClr val="0070C0"/>
                </a:solidFill>
              </a:rPr>
              <a:t>§ 2.5.3 </a:t>
            </a:r>
            <a:r>
              <a:rPr lang="en-US" sz="1200" u="dbl" dirty="0">
                <a:solidFill>
                  <a:srgbClr val="0070C0"/>
                </a:solidFill>
              </a:rPr>
              <a:t>The Architect may achieve the required limits and coverage for Commercial General Liability and Automobile Liability through a combination of primary and excess or umbrella liability insurance, provided such primary and excess or umbrella liability insurance policies result in the same or greater coverage as the coverages required under Sections 2.5.1 and 2.5.2, and in no event shall any excess or umbrella liability insurance provide narrower coverage than the primary policy. The excess policy shall not require the exhaustion of the underlying limits only through the actual payment by the underlying insurers.</a:t>
            </a:r>
            <a:endParaRPr lang="en-US" sz="1200" dirty="0">
              <a:solidFill>
                <a:srgbClr val="0070C0"/>
              </a:solidFill>
            </a:endParaRPr>
          </a:p>
          <a:p>
            <a:pPr marL="0" indent="0">
              <a:buNone/>
            </a:pPr>
            <a:r>
              <a:rPr lang="en-US" sz="1200" dirty="0">
                <a:solidFill>
                  <a:srgbClr val="0070C0"/>
                </a:solidFill>
              </a:rPr>
              <a:t> </a:t>
            </a:r>
          </a:p>
          <a:p>
            <a:pPr marL="0" indent="0">
              <a:buNone/>
            </a:pPr>
            <a:r>
              <a:rPr lang="en-US" sz="1200" b="1" strike="sngStrike" dirty="0">
                <a:solidFill>
                  <a:srgbClr val="FF0000"/>
                </a:solidFill>
              </a:rPr>
              <a:t>.3</a:t>
            </a:r>
            <a:r>
              <a:rPr lang="en-US" sz="1200" strike="sngStrike" dirty="0">
                <a:solidFill>
                  <a:srgbClr val="FF0000"/>
                </a:solidFill>
              </a:rPr>
              <a:t> </a:t>
            </a:r>
            <a:r>
              <a:rPr lang="en-US" sz="1200" b="1" u="dbl" dirty="0">
                <a:solidFill>
                  <a:srgbClr val="0070C0"/>
                </a:solidFill>
              </a:rPr>
              <a:t>§ 2.5.4 </a:t>
            </a:r>
            <a:r>
              <a:rPr lang="en-US" sz="1200" dirty="0"/>
              <a:t>Workers’ Compensation</a:t>
            </a:r>
          </a:p>
          <a:p>
            <a:pPr marL="0" indent="0">
              <a:buNone/>
            </a:pPr>
            <a:r>
              <a:rPr lang="en-US" sz="1200" dirty="0"/>
              <a:t>        </a:t>
            </a:r>
            <a:r>
              <a:rPr lang="en-US" sz="1200" u="dbl" dirty="0"/>
              <a:t> </a:t>
            </a:r>
            <a:r>
              <a:rPr lang="en-US" sz="1200" u="dbl" dirty="0">
                <a:solidFill>
                  <a:srgbClr val="0070C0"/>
                </a:solidFill>
              </a:rPr>
              <a:t>at statutory limits</a:t>
            </a:r>
            <a:r>
              <a:rPr lang="en-US" sz="1200" dirty="0"/>
              <a:t>.</a:t>
            </a:r>
            <a:r>
              <a:rPr lang="en-US" sz="1200" b="1" strike="sngStrike" dirty="0">
                <a:solidFill>
                  <a:srgbClr val="FF0000"/>
                </a:solidFill>
              </a:rPr>
              <a:t>4</a:t>
            </a:r>
            <a:r>
              <a:rPr lang="en-US" sz="1200" strike="sngStrike" dirty="0">
                <a:solidFill>
                  <a:srgbClr val="FF0000"/>
                </a:solidFill>
              </a:rPr>
              <a:t>	Professional Liability</a:t>
            </a:r>
            <a:endParaRPr lang="en-US" sz="1200" dirty="0">
              <a:solidFill>
                <a:srgbClr val="FF0000"/>
              </a:solidFill>
            </a:endParaRPr>
          </a:p>
          <a:p>
            <a:pPr marL="0" indent="0">
              <a:buNone/>
            </a:pPr>
            <a:r>
              <a:rPr lang="en-US" sz="1200" dirty="0"/>
              <a:t> </a:t>
            </a:r>
            <a:r>
              <a:rPr lang="en-US" sz="1200" b="1" u="dbl" dirty="0">
                <a:solidFill>
                  <a:srgbClr val="0070C0"/>
                </a:solidFill>
              </a:rPr>
              <a:t>§ 2.5.5 </a:t>
            </a:r>
            <a:r>
              <a:rPr lang="en-US" sz="1200" u="dbl" dirty="0">
                <a:solidFill>
                  <a:srgbClr val="0070C0"/>
                </a:solidFill>
              </a:rPr>
              <a:t>Employers’ Liability with policy limits not less than «  » ($ «  » ) each accident, «  » ($ «  » ) each employee, and «  » ($ «  » ) policy limit.</a:t>
            </a:r>
            <a:endParaRPr lang="en-US" sz="1200" dirty="0">
              <a:solidFill>
                <a:srgbClr val="0070C0"/>
              </a:solidFill>
            </a:endParaRPr>
          </a:p>
          <a:p>
            <a:pPr marL="0" indent="0">
              <a:buNone/>
            </a:pPr>
            <a:r>
              <a:rPr lang="en-US" sz="1200" dirty="0">
                <a:solidFill>
                  <a:srgbClr val="0070C0"/>
                </a:solidFill>
              </a:rPr>
              <a:t> </a:t>
            </a:r>
          </a:p>
          <a:p>
            <a:pPr marL="0" indent="0">
              <a:buNone/>
            </a:pPr>
            <a:r>
              <a:rPr lang="en-US" sz="1200" b="1" u="dbl" dirty="0">
                <a:solidFill>
                  <a:srgbClr val="0070C0"/>
                </a:solidFill>
              </a:rPr>
              <a:t>§ 2.5.6 </a:t>
            </a:r>
            <a:r>
              <a:rPr lang="en-US" sz="1200" u="dbl" dirty="0">
                <a:solidFill>
                  <a:srgbClr val="0070C0"/>
                </a:solidFill>
              </a:rPr>
              <a:t>Professional Liability covering negligent acts, errors and omissions in the performance of professional services with policy limits of not less than «  » ($ «  » ) per claim and «  » ($ «  » ) in the aggregate.</a:t>
            </a:r>
            <a:endParaRPr lang="en-US" sz="1200" dirty="0">
              <a:solidFill>
                <a:srgbClr val="0070C0"/>
              </a:solidFill>
            </a:endParaRPr>
          </a:p>
          <a:p>
            <a:pPr marL="0" indent="0">
              <a:buNone/>
            </a:pPr>
            <a:r>
              <a:rPr lang="en-US" sz="1200" dirty="0"/>
              <a:t> </a:t>
            </a:r>
          </a:p>
        </p:txBody>
      </p:sp>
      <p:sp>
        <p:nvSpPr>
          <p:cNvPr id="2" name="Slide Number Placeholder 1"/>
          <p:cNvSpPr>
            <a:spLocks noGrp="1"/>
          </p:cNvSpPr>
          <p:nvPr>
            <p:ph type="sldNum" sz="quarter" idx="12"/>
          </p:nvPr>
        </p:nvSpPr>
        <p:spPr/>
        <p:txBody>
          <a:bodyPr/>
          <a:lstStyle/>
          <a:p>
            <a:fld id="{82D444AC-F1EA-469E-8F5B-A7FA62FB0FA7}" type="slidenum">
              <a:rPr lang="en-US" smtClean="0"/>
              <a:t>14</a:t>
            </a:fld>
            <a:endParaRPr lang="en-US" dirty="0"/>
          </a:p>
        </p:txBody>
      </p:sp>
    </p:spTree>
    <p:extLst>
      <p:ext uri="{BB962C8B-B14F-4D97-AF65-F5344CB8AC3E}">
        <p14:creationId xmlns:p14="http://schemas.microsoft.com/office/powerpoint/2010/main" val="28278397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u="dbl" dirty="0" smtClean="0">
                <a:solidFill>
                  <a:srgbClr val="0070C0"/>
                </a:solidFill>
              </a:rPr>
              <a:t>§ 2.5.7 Additional Insured Obligations. </a:t>
            </a:r>
            <a:r>
              <a:rPr lang="en-US" u="dbl" dirty="0" smtClean="0">
                <a:solidFill>
                  <a:srgbClr val="0070C0"/>
                </a:solidFill>
              </a:rPr>
              <a:t>To the fullest extent permitted by law, the Architect shall cause the primary and excess or umbrella polices for Commercial General Liability and Automobile Liability to include the Owner as an additional insured for claims caused in whole or in part by the Architect’s negligent acts or omissions. The additional insured coverage shall be primary and non-contributory to any of the Owner’s insurance policies and shall apply to both ongoing and completed operations.</a:t>
            </a:r>
          </a:p>
          <a:p>
            <a:pPr marL="0" indent="0">
              <a:buNone/>
            </a:pPr>
            <a:endParaRPr lang="en-US" u="dbl" dirty="0" smtClean="0">
              <a:solidFill>
                <a:srgbClr val="0070C0"/>
              </a:solidFill>
            </a:endParaRPr>
          </a:p>
          <a:p>
            <a:pPr marL="0" indent="0">
              <a:buNone/>
            </a:pPr>
            <a:r>
              <a:rPr lang="en-US" b="1" u="dbl" dirty="0">
                <a:solidFill>
                  <a:srgbClr val="0070C0"/>
                </a:solidFill>
              </a:rPr>
              <a:t>§ 2.5.8 </a:t>
            </a:r>
            <a:r>
              <a:rPr lang="en-US" u="dbl" dirty="0">
                <a:solidFill>
                  <a:srgbClr val="0070C0"/>
                </a:solidFill>
              </a:rPr>
              <a:t>The Architect shall provide certificates of insurance to the Owner that evidence compliance with the requirements in this Section 2.5.</a:t>
            </a:r>
            <a:endParaRPr lang="en-US" dirty="0">
              <a:solidFill>
                <a:srgbClr val="0070C0"/>
              </a:solidFill>
            </a:endParaRPr>
          </a:p>
          <a:p>
            <a:pPr marL="0" indent="0">
              <a:buNone/>
            </a:pPr>
            <a:endParaRPr lang="en-US" dirty="0" smtClean="0"/>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15</a:t>
            </a:fld>
            <a:endParaRPr lang="en-US" dirty="0"/>
          </a:p>
        </p:txBody>
      </p:sp>
    </p:spTree>
    <p:extLst>
      <p:ext uri="{BB962C8B-B14F-4D97-AF65-F5344CB8AC3E}">
        <p14:creationId xmlns:p14="http://schemas.microsoft.com/office/powerpoint/2010/main" val="6151410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 (Insurance)</a:t>
            </a:r>
            <a:endParaRPr lang="en-US" dirty="0"/>
          </a:p>
        </p:txBody>
      </p:sp>
      <p:sp>
        <p:nvSpPr>
          <p:cNvPr id="3" name="Content Placeholder 2"/>
          <p:cNvSpPr>
            <a:spLocks noGrp="1"/>
          </p:cNvSpPr>
          <p:nvPr>
            <p:ph idx="1"/>
          </p:nvPr>
        </p:nvSpPr>
        <p:spPr/>
        <p:txBody>
          <a:bodyPr>
            <a:normAutofit/>
          </a:bodyPr>
          <a:lstStyle/>
          <a:p>
            <a:r>
              <a:rPr lang="en-US" dirty="0" smtClean="0"/>
              <a:t>Insurance Provisions Expanded</a:t>
            </a:r>
          </a:p>
          <a:p>
            <a:r>
              <a:rPr lang="en-US" dirty="0" smtClean="0"/>
              <a:t>Still Lacking</a:t>
            </a:r>
          </a:p>
          <a:p>
            <a:pPr lvl="1"/>
            <a:r>
              <a:rPr lang="en-US" dirty="0" smtClean="0"/>
              <a:t>Additional Insured Endorsement Form Not Specified</a:t>
            </a:r>
          </a:p>
          <a:p>
            <a:pPr lvl="1"/>
            <a:r>
              <a:rPr lang="en-US" dirty="0" smtClean="0"/>
              <a:t>No “Notice Of Cancellation” Requirement</a:t>
            </a:r>
          </a:p>
          <a:p>
            <a:pPr lvl="2"/>
            <a:r>
              <a:rPr lang="en-US" dirty="0" smtClean="0"/>
              <a:t>Whether From insurer or Architect</a:t>
            </a:r>
          </a:p>
          <a:p>
            <a:pPr lvl="1"/>
            <a:r>
              <a:rPr lang="en-US" dirty="0" smtClean="0"/>
              <a:t>Retroactive Date for Professional Liability Insurance</a:t>
            </a:r>
          </a:p>
          <a:p>
            <a:pPr lvl="1"/>
            <a:r>
              <a:rPr lang="en-US" dirty="0" smtClean="0"/>
              <a:t>No Waiver of Claims / Waiver of Subrogation</a:t>
            </a:r>
          </a:p>
          <a:p>
            <a:pPr lvl="1"/>
            <a:r>
              <a:rPr lang="en-US" dirty="0" smtClean="0"/>
              <a:t>Only Certificates of Insurance Required</a:t>
            </a:r>
          </a:p>
          <a:p>
            <a:pPr lvl="2"/>
            <a:r>
              <a:rPr lang="en-US" dirty="0" smtClean="0"/>
              <a:t>No Endorsements</a:t>
            </a:r>
          </a:p>
          <a:p>
            <a:pPr lvl="2"/>
            <a:r>
              <a:rPr lang="en-US" dirty="0" smtClean="0"/>
              <a:t>No Right to Demand Copies of Policies </a:t>
            </a:r>
          </a:p>
          <a:p>
            <a:pPr lvl="1"/>
            <a:endParaRPr lang="en-US" dirty="0"/>
          </a:p>
        </p:txBody>
      </p:sp>
    </p:spTree>
    <p:extLst>
      <p:ext uri="{BB962C8B-B14F-4D97-AF65-F5344CB8AC3E}">
        <p14:creationId xmlns:p14="http://schemas.microsoft.com/office/powerpoint/2010/main" val="11507703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chor="ctr">
            <a:normAutofit fontScale="77500" lnSpcReduction="20000"/>
          </a:bodyPr>
          <a:lstStyle/>
          <a:p>
            <a:pPr marL="0" indent="0">
              <a:buNone/>
            </a:pPr>
            <a:r>
              <a:rPr lang="en-US" b="1" dirty="0"/>
              <a:t>§ 3.5.2.2</a:t>
            </a:r>
            <a:r>
              <a:rPr lang="en-US" dirty="0"/>
              <a:t> The Architect shall assist the Owner in bidding the Project by</a:t>
            </a:r>
            <a:r>
              <a:rPr lang="en-US" u="dbl" dirty="0">
                <a:solidFill>
                  <a:srgbClr val="0070C0"/>
                </a:solidFill>
              </a:rPr>
              <a:t>:</a:t>
            </a:r>
            <a:endParaRPr lang="en-US" dirty="0">
              <a:solidFill>
                <a:srgbClr val="0070C0"/>
              </a:solidFill>
            </a:endParaRPr>
          </a:p>
          <a:p>
            <a:pPr marL="0" indent="0">
              <a:buNone/>
            </a:pPr>
            <a:r>
              <a:rPr lang="en-US" b="1" dirty="0"/>
              <a:t>.1	</a:t>
            </a:r>
            <a:r>
              <a:rPr lang="en-US" strike="sngStrike" dirty="0">
                <a:solidFill>
                  <a:srgbClr val="FF0000"/>
                </a:solidFill>
              </a:rPr>
              <a:t>procuring</a:t>
            </a:r>
            <a:r>
              <a:rPr lang="en-US" u="dbl" dirty="0">
                <a:solidFill>
                  <a:srgbClr val="0070C0"/>
                </a:solidFill>
              </a:rPr>
              <a:t>facilitating</a:t>
            </a:r>
            <a:r>
              <a:rPr lang="en-US" dirty="0"/>
              <a:t> the </a:t>
            </a:r>
            <a:r>
              <a:rPr lang="en-US" strike="sngStrike" dirty="0">
                <a:solidFill>
                  <a:srgbClr val="FF0000"/>
                </a:solidFill>
              </a:rPr>
              <a:t>reproduction</a:t>
            </a:r>
            <a:r>
              <a:rPr lang="en-US" u="dbl" dirty="0">
                <a:solidFill>
                  <a:srgbClr val="0070C0"/>
                </a:solidFill>
              </a:rPr>
              <a:t>distribution</a:t>
            </a:r>
            <a:r>
              <a:rPr lang="en-US" dirty="0"/>
              <a:t> of Bidding Documents </a:t>
            </a:r>
            <a:r>
              <a:rPr lang="en-US" strike="sngStrike" dirty="0">
                <a:solidFill>
                  <a:srgbClr val="FF0000"/>
                </a:solidFill>
              </a:rPr>
              <a:t>for distribution </a:t>
            </a:r>
            <a:r>
              <a:rPr lang="en-US" dirty="0"/>
              <a:t>to prospective bidders; </a:t>
            </a:r>
          </a:p>
          <a:p>
            <a:pPr marL="0" indent="0">
              <a:buNone/>
            </a:pPr>
            <a:r>
              <a:rPr lang="en-US" b="1" strike="sngStrike" dirty="0">
                <a:solidFill>
                  <a:srgbClr val="FF0000"/>
                </a:solidFill>
              </a:rPr>
              <a:t>.2</a:t>
            </a:r>
            <a:r>
              <a:rPr lang="en-US" strike="sngStrike" dirty="0">
                <a:solidFill>
                  <a:srgbClr val="FF0000"/>
                </a:solidFill>
              </a:rPr>
              <a:t>	distributing the Bidding Documents to prospective bidders, requesting their return upon completion of the bidding process, and maintaining a log of distribution and retrieval and of the amounts of deposits, if any, received from and returned to prospective bidders</a:t>
            </a:r>
            <a:r>
              <a:rPr lang="en-US" strike="sngStrike" dirty="0" smtClean="0">
                <a:solidFill>
                  <a:srgbClr val="FF0000"/>
                </a:solidFill>
              </a:rPr>
              <a:t>;</a:t>
            </a:r>
          </a:p>
          <a:p>
            <a:pPr marL="0" indent="0">
              <a:buNone/>
            </a:pPr>
            <a:r>
              <a:rPr lang="en-US" b="1" strike="sngStrike" dirty="0" smtClean="0">
                <a:solidFill>
                  <a:srgbClr val="FF0000"/>
                </a:solidFill>
              </a:rPr>
              <a:t>.3</a:t>
            </a:r>
            <a:r>
              <a:rPr lang="en-US" b="1" u="dbl" dirty="0" smtClean="0">
                <a:solidFill>
                  <a:srgbClr val="0070C0"/>
                </a:solidFill>
              </a:rPr>
              <a:t>.2</a:t>
            </a:r>
            <a:r>
              <a:rPr lang="en-US" b="1" dirty="0"/>
              <a:t>	</a:t>
            </a:r>
            <a:r>
              <a:rPr lang="en-US" dirty="0"/>
              <a:t>organizing and conducting a pre-bid conference for prospective bidders;</a:t>
            </a:r>
          </a:p>
          <a:p>
            <a:pPr marL="0" indent="0">
              <a:buNone/>
            </a:pPr>
            <a:r>
              <a:rPr lang="en-US" b="1" strike="sngStrike" dirty="0" smtClean="0">
                <a:solidFill>
                  <a:srgbClr val="FF0000"/>
                </a:solidFill>
              </a:rPr>
              <a:t>.4</a:t>
            </a:r>
            <a:r>
              <a:rPr lang="en-US" b="1" u="dbl" dirty="0" smtClean="0">
                <a:solidFill>
                  <a:srgbClr val="0070C0"/>
                </a:solidFill>
              </a:rPr>
              <a:t>.3</a:t>
            </a:r>
            <a:r>
              <a:rPr lang="en-US" b="1" dirty="0"/>
              <a:t>	</a:t>
            </a:r>
            <a:r>
              <a:rPr lang="en-US" dirty="0"/>
              <a:t>preparing responses to questions from prospective bidders and providing clarifications and interpretations of the Bidding Documents to </a:t>
            </a:r>
            <a:r>
              <a:rPr lang="en-US" strike="sngStrike" dirty="0" smtClean="0">
                <a:solidFill>
                  <a:srgbClr val="FF0000"/>
                </a:solidFill>
              </a:rPr>
              <a:t>all</a:t>
            </a:r>
            <a:r>
              <a:rPr lang="en-US" u="dbl" dirty="0" smtClean="0">
                <a:solidFill>
                  <a:srgbClr val="0070C0"/>
                </a:solidFill>
              </a:rPr>
              <a:t>the</a:t>
            </a:r>
            <a:r>
              <a:rPr lang="en-US" dirty="0" smtClean="0"/>
              <a:t> </a:t>
            </a:r>
            <a:r>
              <a:rPr lang="en-US" dirty="0"/>
              <a:t>prospective bidders in the form of addenda; and</a:t>
            </a:r>
            <a:r>
              <a:rPr lang="en-US" u="dbl" dirty="0">
                <a:solidFill>
                  <a:srgbClr val="0070C0"/>
                </a:solidFill>
              </a:rPr>
              <a:t>,</a:t>
            </a:r>
          </a:p>
          <a:p>
            <a:pPr marL="0" indent="0">
              <a:buNone/>
            </a:pPr>
            <a:r>
              <a:rPr lang="en-US" b="1" strike="sngStrike" dirty="0" smtClean="0">
                <a:solidFill>
                  <a:srgbClr val="FF0000"/>
                </a:solidFill>
              </a:rPr>
              <a:t>.5</a:t>
            </a:r>
            <a:r>
              <a:rPr lang="en-US" b="1" u="dbl" dirty="0" smtClean="0">
                <a:solidFill>
                  <a:srgbClr val="0070C0"/>
                </a:solidFill>
              </a:rPr>
              <a:t>.4</a:t>
            </a:r>
            <a:r>
              <a:rPr lang="en-US" b="1" dirty="0" smtClean="0"/>
              <a:t>	</a:t>
            </a:r>
            <a:r>
              <a:rPr lang="en-US" dirty="0" smtClean="0"/>
              <a:t>organizing </a:t>
            </a:r>
            <a:r>
              <a:rPr lang="en-US" dirty="0"/>
              <a:t>and conducting the opening of the bids, and subsequently documenting and distributing the bidding results, as directed by the Owner. </a:t>
            </a:r>
          </a:p>
          <a:p>
            <a:pPr marL="0" indent="0">
              <a:buNone/>
            </a:pPr>
            <a:r>
              <a:rPr lang="en-US" dirty="0"/>
              <a:t> </a:t>
            </a:r>
          </a:p>
          <a:p>
            <a:pPr marL="0" indent="0">
              <a:buNone/>
            </a:pPr>
            <a:r>
              <a:rPr lang="en-US" b="1" dirty="0"/>
              <a:t>§ 3.5.2.3</a:t>
            </a:r>
            <a:r>
              <a:rPr lang="en-US" dirty="0"/>
              <a:t> </a:t>
            </a:r>
            <a:r>
              <a:rPr lang="en-US" strike="sngStrike" dirty="0">
                <a:solidFill>
                  <a:srgbClr val="FF0000"/>
                </a:solidFill>
              </a:rPr>
              <a:t>The</a:t>
            </a:r>
            <a:r>
              <a:rPr lang="en-US" u="dbl" dirty="0">
                <a:solidFill>
                  <a:srgbClr val="0070C0"/>
                </a:solidFill>
              </a:rPr>
              <a:t>If the Bidding Documents permit substitutions, upon the Owner’s written authorization, the</a:t>
            </a:r>
            <a:r>
              <a:rPr lang="en-US" dirty="0">
                <a:solidFill>
                  <a:srgbClr val="0070C0"/>
                </a:solidFill>
              </a:rPr>
              <a:t> </a:t>
            </a:r>
            <a:r>
              <a:rPr lang="en-US" dirty="0"/>
              <a:t>Architect shall</a:t>
            </a:r>
            <a:r>
              <a:rPr lang="en-US" u="dbl" dirty="0">
                <a:solidFill>
                  <a:srgbClr val="0070C0"/>
                </a:solidFill>
              </a:rPr>
              <a:t>, as an Additional Service,</a:t>
            </a:r>
            <a:r>
              <a:rPr lang="en-US" dirty="0"/>
              <a:t> consider requests for substitutions</a:t>
            </a:r>
            <a:r>
              <a:rPr lang="en-US" strike="sngStrike" dirty="0">
                <a:solidFill>
                  <a:srgbClr val="FF0000"/>
                </a:solidFill>
              </a:rPr>
              <a:t>, if the Bidding Documents permit substitutions, and shall</a:t>
            </a:r>
            <a:r>
              <a:rPr lang="en-US" u="dbl" dirty="0">
                <a:solidFill>
                  <a:srgbClr val="0070C0"/>
                </a:solidFill>
              </a:rPr>
              <a:t> and</a:t>
            </a:r>
            <a:r>
              <a:rPr lang="en-US" dirty="0"/>
              <a:t> prepare and distribute addenda identifying approved substitutions to all prospective bidders. </a:t>
            </a: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17</a:t>
            </a:fld>
            <a:endParaRPr lang="en-US" dirty="0"/>
          </a:p>
        </p:txBody>
      </p:sp>
    </p:spTree>
    <p:extLst>
      <p:ext uri="{BB962C8B-B14F-4D97-AF65-F5344CB8AC3E}">
        <p14:creationId xmlns:p14="http://schemas.microsoft.com/office/powerpoint/2010/main" val="31623446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chor="ctr">
            <a:normAutofit fontScale="70000" lnSpcReduction="20000"/>
          </a:bodyPr>
          <a:lstStyle/>
          <a:p>
            <a:pPr marL="0" indent="0">
              <a:buNone/>
            </a:pPr>
            <a:r>
              <a:rPr lang="en-US" b="1" dirty="0"/>
              <a:t>§ 3.5.3 </a:t>
            </a:r>
            <a:r>
              <a:rPr lang="en-US" b="1" dirty="0" smtClean="0"/>
              <a:t>Negotiated </a:t>
            </a:r>
            <a:r>
              <a:rPr lang="en-US" b="1" dirty="0"/>
              <a:t>Proposals</a:t>
            </a:r>
          </a:p>
          <a:p>
            <a:pPr marL="0" indent="0">
              <a:buNone/>
            </a:pPr>
            <a:r>
              <a:rPr lang="en-US" b="1" dirty="0"/>
              <a:t>§ 3.5.3.1</a:t>
            </a:r>
            <a:r>
              <a:rPr lang="en-US" dirty="0"/>
              <a:t>   Proposal Documents shall consist of proposal requirements and proposed Contract Documents.</a:t>
            </a:r>
          </a:p>
          <a:p>
            <a:pPr marL="0" indent="0">
              <a:buNone/>
            </a:pPr>
            <a:r>
              <a:rPr lang="en-US" dirty="0"/>
              <a:t> </a:t>
            </a:r>
          </a:p>
          <a:p>
            <a:pPr marL="0" indent="0">
              <a:buNone/>
            </a:pPr>
            <a:r>
              <a:rPr lang="en-US" b="1" dirty="0"/>
              <a:t>§ 3.5.3.2 </a:t>
            </a:r>
            <a:r>
              <a:rPr lang="en-US" dirty="0"/>
              <a:t>The Architect shall assist the Owner in obtaining proposals by</a:t>
            </a:r>
            <a:r>
              <a:rPr lang="en-US" u="dbl" dirty="0">
                <a:solidFill>
                  <a:srgbClr val="0070C0"/>
                </a:solidFill>
              </a:rPr>
              <a:t>:</a:t>
            </a:r>
            <a:endParaRPr lang="en-US" dirty="0">
              <a:solidFill>
                <a:srgbClr val="0070C0"/>
              </a:solidFill>
            </a:endParaRPr>
          </a:p>
          <a:p>
            <a:pPr marL="0" indent="0">
              <a:buNone/>
            </a:pPr>
            <a:r>
              <a:rPr lang="en-US" b="1" dirty="0"/>
              <a:t>.1</a:t>
            </a:r>
            <a:r>
              <a:rPr lang="en-US" dirty="0"/>
              <a:t>	</a:t>
            </a:r>
            <a:r>
              <a:rPr lang="en-US" strike="sngStrike" dirty="0">
                <a:solidFill>
                  <a:srgbClr val="FF0000"/>
                </a:solidFill>
              </a:rPr>
              <a:t>procuring</a:t>
            </a:r>
            <a:r>
              <a:rPr lang="en-US" u="dbl" dirty="0">
                <a:solidFill>
                  <a:srgbClr val="0070C0"/>
                </a:solidFill>
              </a:rPr>
              <a:t>facilitating</a:t>
            </a:r>
            <a:r>
              <a:rPr lang="en-US" dirty="0"/>
              <a:t> the </a:t>
            </a:r>
            <a:r>
              <a:rPr lang="en-US" strike="sngStrike" dirty="0">
                <a:solidFill>
                  <a:srgbClr val="FF0000"/>
                </a:solidFill>
              </a:rPr>
              <a:t>reproduction</a:t>
            </a:r>
            <a:r>
              <a:rPr lang="en-US" u="dbl" dirty="0">
                <a:solidFill>
                  <a:srgbClr val="0070C0"/>
                </a:solidFill>
              </a:rPr>
              <a:t>distribution</a:t>
            </a:r>
            <a:r>
              <a:rPr lang="en-US" dirty="0"/>
              <a:t> of Proposal Documents for distribution to prospective contractors</a:t>
            </a:r>
            <a:r>
              <a:rPr lang="en-US" strike="sngStrike" dirty="0"/>
              <a:t>,</a:t>
            </a:r>
            <a:r>
              <a:rPr lang="en-US" dirty="0"/>
              <a:t> and requesting their return upon completion of the negotiation process; </a:t>
            </a:r>
          </a:p>
          <a:p>
            <a:pPr marL="0" indent="0">
              <a:buNone/>
            </a:pPr>
            <a:r>
              <a:rPr lang="en-US" b="1" dirty="0"/>
              <a:t>.2	</a:t>
            </a:r>
            <a:r>
              <a:rPr lang="en-US" dirty="0"/>
              <a:t>organizing and participating in selection interviews with prospective contractors;</a:t>
            </a:r>
            <a:r>
              <a:rPr lang="en-US" strike="sngStrike" dirty="0">
                <a:solidFill>
                  <a:srgbClr val="FF0000"/>
                </a:solidFill>
              </a:rPr>
              <a:t> and </a:t>
            </a:r>
            <a:endParaRPr lang="en-US" dirty="0">
              <a:solidFill>
                <a:srgbClr val="FF0000"/>
              </a:solidFill>
            </a:endParaRPr>
          </a:p>
          <a:p>
            <a:pPr marL="0" indent="0">
              <a:buNone/>
            </a:pPr>
            <a:r>
              <a:rPr lang="en-US" b="1" u="dbl" dirty="0">
                <a:solidFill>
                  <a:srgbClr val="0070C0"/>
                </a:solidFill>
              </a:rPr>
              <a:t>.3</a:t>
            </a:r>
            <a:r>
              <a:rPr lang="en-US" u="dbl" dirty="0">
                <a:solidFill>
                  <a:srgbClr val="0070C0"/>
                </a:solidFill>
              </a:rPr>
              <a:t>	preparing responses to questions from prospective contractors and providing clarifications and interpretations of the Proposal Documents to the prospective contractors in the form of addenda; and,</a:t>
            </a:r>
            <a:endParaRPr lang="en-US" dirty="0">
              <a:solidFill>
                <a:srgbClr val="0070C0"/>
              </a:solidFill>
            </a:endParaRPr>
          </a:p>
          <a:p>
            <a:pPr marL="0" indent="0">
              <a:buNone/>
            </a:pPr>
            <a:r>
              <a:rPr lang="en-US" b="1" strike="sngStrike" dirty="0" smtClean="0">
                <a:solidFill>
                  <a:srgbClr val="FF0000"/>
                </a:solidFill>
              </a:rPr>
              <a:t>.3</a:t>
            </a:r>
            <a:r>
              <a:rPr lang="en-US" b="1" u="dbl" dirty="0" smtClean="0">
                <a:solidFill>
                  <a:srgbClr val="0070C0"/>
                </a:solidFill>
              </a:rPr>
              <a:t>.4</a:t>
            </a:r>
            <a:r>
              <a:rPr lang="en-US" b="1" dirty="0"/>
              <a:t>	</a:t>
            </a:r>
            <a:r>
              <a:rPr lang="en-US" dirty="0"/>
              <a:t>participating in negotiations with prospective contractors, and subsequently preparing a summary report of the negotiation results, as directed by the Owner.</a:t>
            </a:r>
          </a:p>
          <a:p>
            <a:pPr marL="0" indent="0">
              <a:buNone/>
            </a:pPr>
            <a:r>
              <a:rPr lang="en-US" dirty="0"/>
              <a:t> </a:t>
            </a:r>
          </a:p>
          <a:p>
            <a:pPr marL="0" indent="0">
              <a:buNone/>
            </a:pPr>
            <a:r>
              <a:rPr lang="en-US" b="1" dirty="0"/>
              <a:t>§ 3.5.3.3 </a:t>
            </a:r>
            <a:r>
              <a:rPr lang="en-US" strike="sngStrike" dirty="0">
                <a:solidFill>
                  <a:srgbClr val="FF0000"/>
                </a:solidFill>
              </a:rPr>
              <a:t>The</a:t>
            </a:r>
            <a:r>
              <a:rPr lang="en-US" u="dbl" dirty="0">
                <a:solidFill>
                  <a:srgbClr val="0070C0"/>
                </a:solidFill>
              </a:rPr>
              <a:t>If the Proposal Documents permit substitutions, upon the Owner’s written authorization, the</a:t>
            </a:r>
            <a:r>
              <a:rPr lang="en-US" dirty="0"/>
              <a:t> Architect shall</a:t>
            </a:r>
            <a:r>
              <a:rPr lang="en-US" u="dbl" dirty="0">
                <a:solidFill>
                  <a:srgbClr val="0070C0"/>
                </a:solidFill>
              </a:rPr>
              <a:t>, as an Additional Service,</a:t>
            </a:r>
            <a:r>
              <a:rPr lang="en-US" dirty="0"/>
              <a:t> consider requests for substitutions</a:t>
            </a:r>
            <a:r>
              <a:rPr lang="en-US" strike="sngStrike" dirty="0">
                <a:solidFill>
                  <a:srgbClr val="FF0000"/>
                </a:solidFill>
              </a:rPr>
              <a:t>, if the Proposal Documents permit substitutions, and shall</a:t>
            </a:r>
            <a:r>
              <a:rPr lang="en-US" u="dbl" dirty="0">
                <a:solidFill>
                  <a:srgbClr val="0070C0"/>
                </a:solidFill>
              </a:rPr>
              <a:t> and</a:t>
            </a:r>
            <a:r>
              <a:rPr lang="en-US" dirty="0"/>
              <a:t> prepare and distribute addenda identifying approved substitutions to all prospective contractors.</a:t>
            </a:r>
          </a:p>
        </p:txBody>
      </p:sp>
      <p:sp>
        <p:nvSpPr>
          <p:cNvPr id="2" name="Slide Number Placeholder 1"/>
          <p:cNvSpPr>
            <a:spLocks noGrp="1"/>
          </p:cNvSpPr>
          <p:nvPr>
            <p:ph type="sldNum" sz="quarter" idx="12"/>
          </p:nvPr>
        </p:nvSpPr>
        <p:spPr/>
        <p:txBody>
          <a:bodyPr/>
          <a:lstStyle/>
          <a:p>
            <a:fld id="{82D444AC-F1EA-469E-8F5B-A7FA62FB0FA7}" type="slidenum">
              <a:rPr lang="en-US" smtClean="0"/>
              <a:t>18</a:t>
            </a:fld>
            <a:endParaRPr lang="en-US" dirty="0"/>
          </a:p>
        </p:txBody>
      </p:sp>
    </p:spTree>
    <p:extLst>
      <p:ext uri="{BB962C8B-B14F-4D97-AF65-F5344CB8AC3E}">
        <p14:creationId xmlns:p14="http://schemas.microsoft.com/office/powerpoint/2010/main" val="9327224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3.5.2.2/3.5.3 (Bidding Assistance)</a:t>
            </a:r>
            <a:endParaRPr lang="en-US" dirty="0"/>
          </a:p>
        </p:txBody>
      </p:sp>
      <p:sp>
        <p:nvSpPr>
          <p:cNvPr id="3" name="Content Placeholder 2"/>
          <p:cNvSpPr>
            <a:spLocks noGrp="1"/>
          </p:cNvSpPr>
          <p:nvPr>
            <p:ph idx="1"/>
          </p:nvPr>
        </p:nvSpPr>
        <p:spPr/>
        <p:txBody>
          <a:bodyPr>
            <a:normAutofit/>
          </a:bodyPr>
          <a:lstStyle/>
          <a:p>
            <a:r>
              <a:rPr lang="en-US" dirty="0" smtClean="0"/>
              <a:t>Architect’s Responsibilities Diminished</a:t>
            </a:r>
          </a:p>
          <a:p>
            <a:pPr lvl="1"/>
            <a:r>
              <a:rPr lang="en-US" dirty="0" smtClean="0"/>
              <a:t>Facilitates the Distribution (as Opposed to Procuring the Reproduction) of Bidding/Proposal Documents </a:t>
            </a:r>
          </a:p>
          <a:p>
            <a:r>
              <a:rPr lang="en-US" dirty="0" smtClean="0"/>
              <a:t>Preparing Addenda to Bidding/Proposal Documents to Incorporate Substitutions Now Performed as an “Additional Service”</a:t>
            </a:r>
          </a:p>
          <a:p>
            <a:endParaRPr lang="en-US" dirty="0"/>
          </a:p>
        </p:txBody>
      </p:sp>
    </p:spTree>
    <p:extLst>
      <p:ext uri="{BB962C8B-B14F-4D97-AF65-F5344CB8AC3E}">
        <p14:creationId xmlns:p14="http://schemas.microsoft.com/office/powerpoint/2010/main" val="849210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chor="ctr">
            <a:normAutofit fontScale="92500" lnSpcReduction="20000"/>
          </a:bodyPr>
          <a:lstStyle/>
          <a:p>
            <a:pPr marL="0" indent="0">
              <a:buNone/>
            </a:pPr>
            <a:r>
              <a:rPr lang="en-US" b="1" dirty="0"/>
              <a:t>§ 3.6.3 </a:t>
            </a:r>
            <a:r>
              <a:rPr lang="en-US" b="1" dirty="0" smtClean="0"/>
              <a:t>Certificates </a:t>
            </a:r>
            <a:r>
              <a:rPr lang="en-US" b="1" dirty="0"/>
              <a:t>for Payment to Contractor</a:t>
            </a:r>
          </a:p>
          <a:p>
            <a:pPr marL="0" indent="0">
              <a:buNone/>
            </a:pPr>
            <a:r>
              <a:rPr lang="en-US" b="1" dirty="0"/>
              <a:t>§ 3.6.3.1 </a:t>
            </a:r>
            <a:r>
              <a:rPr lang="en-US" dirty="0"/>
              <a:t>The Architect shall review and certify the amounts due the Contractor and shall issue certificates in such amounts. The Architect’s certification for payment shall constitute a representation to the Owner, based on the Architect’s evaluation of the Work as provided in Section 3.6.2 and on the data comprising the Contractor’s Application for Payment, that, to the best of the Architect’s knowledge, information and belief, the Work has progressed to the point </a:t>
            </a:r>
            <a:r>
              <a:rPr lang="en-US" dirty="0" smtClean="0"/>
              <a:t>indicated</a:t>
            </a:r>
            <a:r>
              <a:rPr lang="en-US" strike="sngStrike" dirty="0" smtClean="0">
                <a:solidFill>
                  <a:srgbClr val="FF0000"/>
                </a:solidFill>
              </a:rPr>
              <a:t> and that</a:t>
            </a:r>
            <a:r>
              <a:rPr lang="en-US" u="dbl" dirty="0">
                <a:solidFill>
                  <a:srgbClr val="0070C0"/>
                </a:solidFill>
              </a:rPr>
              <a:t>,</a:t>
            </a:r>
            <a:r>
              <a:rPr lang="en-US" dirty="0"/>
              <a:t> the quality of the Work is in accordance with the Contract Documents</a:t>
            </a:r>
            <a:r>
              <a:rPr lang="en-US" u="dbl" dirty="0">
                <a:solidFill>
                  <a:srgbClr val="0070C0"/>
                </a:solidFill>
              </a:rPr>
              <a:t>, and that the Contractor is entitled to payment in the amount certified</a:t>
            </a:r>
            <a:r>
              <a:rPr lang="en-US" dirty="0"/>
              <a:t>. The foregoing representations are subject </a:t>
            </a:r>
            <a:r>
              <a:rPr lang="en-US" u="dbl" dirty="0">
                <a:solidFill>
                  <a:srgbClr val="0070C0"/>
                </a:solidFill>
              </a:rPr>
              <a:t>to </a:t>
            </a:r>
            <a:r>
              <a:rPr lang="en-US" dirty="0"/>
              <a:t>(1) </a:t>
            </a:r>
            <a:r>
              <a:rPr lang="en-US" strike="sngStrike" dirty="0">
                <a:solidFill>
                  <a:srgbClr val="FF0000"/>
                </a:solidFill>
              </a:rPr>
              <a:t>to </a:t>
            </a:r>
            <a:r>
              <a:rPr lang="en-US" dirty="0"/>
              <a:t>an evaluation of the Work for conformance with the Contract Documents upon Substantial Completion, (2) </a:t>
            </a:r>
            <a:r>
              <a:rPr lang="en-US" strike="sngStrike" dirty="0">
                <a:solidFill>
                  <a:srgbClr val="FF0000"/>
                </a:solidFill>
              </a:rPr>
              <a:t>to </a:t>
            </a:r>
            <a:r>
              <a:rPr lang="en-US" dirty="0"/>
              <a:t>results of subsequent tests and inspections, (3) </a:t>
            </a:r>
            <a:r>
              <a:rPr lang="en-US" strike="sngStrike" dirty="0">
                <a:solidFill>
                  <a:srgbClr val="FF0000"/>
                </a:solidFill>
              </a:rPr>
              <a:t>to </a:t>
            </a:r>
            <a:r>
              <a:rPr lang="en-US" dirty="0"/>
              <a:t>correction of minor deviations from the Contract Documents prior to completion, and (4)</a:t>
            </a:r>
            <a:r>
              <a:rPr lang="en-US" strike="sngStrike" dirty="0">
                <a:solidFill>
                  <a:srgbClr val="FF0000"/>
                </a:solidFill>
              </a:rPr>
              <a:t> to</a:t>
            </a:r>
            <a:r>
              <a:rPr lang="en-US" dirty="0"/>
              <a:t> specific qualifications expressed by the Architect.</a:t>
            </a: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20</a:t>
            </a:fld>
            <a:endParaRPr lang="en-US" dirty="0"/>
          </a:p>
        </p:txBody>
      </p:sp>
    </p:spTree>
    <p:extLst>
      <p:ext uri="{BB962C8B-B14F-4D97-AF65-F5344CB8AC3E}">
        <p14:creationId xmlns:p14="http://schemas.microsoft.com/office/powerpoint/2010/main" val="2576913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3.6.3 (Certificates for Payment)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Architect’s Certification for Payment Now Includes Representation That “Contractor is Entitled to Payment in the Amount Certified”</a:t>
            </a:r>
            <a:endParaRPr lang="en-US" dirty="0"/>
          </a:p>
        </p:txBody>
      </p:sp>
    </p:spTree>
    <p:extLst>
      <p:ext uri="{BB962C8B-B14F-4D97-AF65-F5344CB8AC3E}">
        <p14:creationId xmlns:p14="http://schemas.microsoft.com/office/powerpoint/2010/main" val="26963962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chor="ctr">
            <a:normAutofit fontScale="92500" lnSpcReduction="20000"/>
          </a:bodyPr>
          <a:lstStyle/>
          <a:p>
            <a:pPr marL="0" indent="0">
              <a:buNone/>
            </a:pPr>
            <a:r>
              <a:rPr lang="en-US" b="1" dirty="0"/>
              <a:t>§ 3.6.4.3</a:t>
            </a:r>
            <a:r>
              <a:rPr lang="en-US" dirty="0"/>
              <a:t> If the Contract Documents specifically require the Contractor to provide professional design services or certifications by a design professional related to systems, materials</a:t>
            </a:r>
            <a:r>
              <a:rPr lang="en-US" u="dbl" dirty="0">
                <a:solidFill>
                  <a:srgbClr val="0070C0"/>
                </a:solidFill>
              </a:rPr>
              <a:t>,</a:t>
            </a:r>
            <a:r>
              <a:rPr lang="en-US" dirty="0"/>
              <a:t> or equipment, the Architect shall specify the appropriate performance and design criteria that such services must satisfy. The Architect shall review </a:t>
            </a:r>
            <a:r>
              <a:rPr lang="en-US" strike="sngStrike" dirty="0">
                <a:solidFill>
                  <a:srgbClr val="FF0000"/>
                </a:solidFill>
              </a:rPr>
              <a:t>shop</a:t>
            </a:r>
            <a:r>
              <a:rPr lang="en-US" strike="sngStrike" dirty="0"/>
              <a:t> </a:t>
            </a:r>
            <a:r>
              <a:rPr lang="en-US" strike="sngStrike" dirty="0">
                <a:solidFill>
                  <a:srgbClr val="FF0000"/>
                </a:solidFill>
              </a:rPr>
              <a:t>drawings</a:t>
            </a:r>
            <a:r>
              <a:rPr lang="en-US" u="dbl" dirty="0">
                <a:solidFill>
                  <a:srgbClr val="0070C0"/>
                </a:solidFill>
              </a:rPr>
              <a:t>and take appropriate action on Shop Drawings</a:t>
            </a:r>
            <a:r>
              <a:rPr lang="en-US" dirty="0">
                <a:solidFill>
                  <a:srgbClr val="0070C0"/>
                </a:solidFill>
              </a:rPr>
              <a:t> </a:t>
            </a:r>
            <a:r>
              <a:rPr lang="en-US" dirty="0"/>
              <a:t>and other submittals related to the Work designed or certified by the </a:t>
            </a:r>
            <a:r>
              <a:rPr lang="en-US" u="dbl" dirty="0">
                <a:solidFill>
                  <a:srgbClr val="0070C0"/>
                </a:solidFill>
              </a:rPr>
              <a:t>Contractor’s </a:t>
            </a:r>
            <a:r>
              <a:rPr lang="en-US" dirty="0"/>
              <a:t>design professional</a:t>
            </a:r>
            <a:r>
              <a:rPr lang="en-US" strike="sngStrike" dirty="0">
                <a:solidFill>
                  <a:srgbClr val="FF0000"/>
                </a:solidFill>
              </a:rPr>
              <a:t> retained by</a:t>
            </a:r>
            <a:r>
              <a:rPr lang="en-US" u="dbl" dirty="0">
                <a:solidFill>
                  <a:srgbClr val="0070C0"/>
                </a:solidFill>
              </a:rPr>
              <a:t>, provided</a:t>
            </a:r>
            <a:r>
              <a:rPr lang="en-US" dirty="0"/>
              <a:t> the </a:t>
            </a:r>
            <a:r>
              <a:rPr lang="en-US" strike="sngStrike" dirty="0">
                <a:solidFill>
                  <a:srgbClr val="FF0000"/>
                </a:solidFill>
              </a:rPr>
              <a:t>Contractor that</a:t>
            </a:r>
            <a:r>
              <a:rPr lang="en-US" u="dbl" dirty="0">
                <a:solidFill>
                  <a:srgbClr val="0070C0"/>
                </a:solidFill>
              </a:rPr>
              <a:t>submittals</a:t>
            </a:r>
            <a:r>
              <a:rPr lang="en-US" dirty="0"/>
              <a:t> bear such professional’s seal and signature when submitted to the Architect. The Architect</a:t>
            </a:r>
            <a:r>
              <a:rPr lang="en-US" u="dbl" dirty="0">
                <a:solidFill>
                  <a:srgbClr val="0070C0"/>
                </a:solidFill>
              </a:rPr>
              <a:t>’s</a:t>
            </a:r>
            <a:r>
              <a:rPr lang="en-US" u="dbl" dirty="0"/>
              <a:t> </a:t>
            </a:r>
            <a:r>
              <a:rPr lang="en-US" u="dbl" dirty="0">
                <a:solidFill>
                  <a:srgbClr val="0070C0"/>
                </a:solidFill>
              </a:rPr>
              <a:t>review shall be for the limited purpose of checking for conformance with information given and the design concept expressed in the Contract Documents. The Architect</a:t>
            </a:r>
            <a:r>
              <a:rPr lang="en-US" dirty="0"/>
              <a:t> shall be entitled to rely upon</a:t>
            </a:r>
            <a:r>
              <a:rPr lang="en-US" u="dbl" dirty="0">
                <a:solidFill>
                  <a:srgbClr val="0070C0"/>
                </a:solidFill>
              </a:rPr>
              <a:t>, and shall not be responsible for,</a:t>
            </a:r>
            <a:r>
              <a:rPr lang="en-US" dirty="0">
                <a:solidFill>
                  <a:srgbClr val="0070C0"/>
                </a:solidFill>
              </a:rPr>
              <a:t> </a:t>
            </a:r>
            <a:r>
              <a:rPr lang="en-US" dirty="0"/>
              <a:t>the adequacy</a:t>
            </a:r>
            <a:r>
              <a:rPr lang="en-US" strike="sngStrike" dirty="0">
                <a:solidFill>
                  <a:srgbClr val="FF0000"/>
                </a:solidFill>
              </a:rPr>
              <a:t>,</a:t>
            </a:r>
            <a:r>
              <a:rPr lang="en-US" u="dbl" dirty="0">
                <a:solidFill>
                  <a:srgbClr val="0070C0"/>
                </a:solidFill>
              </a:rPr>
              <a:t> and</a:t>
            </a:r>
            <a:r>
              <a:rPr lang="en-US" dirty="0"/>
              <a:t> accuracy </a:t>
            </a:r>
            <a:r>
              <a:rPr lang="en-US" strike="sngStrike" dirty="0">
                <a:solidFill>
                  <a:srgbClr val="FF0000"/>
                </a:solidFill>
              </a:rPr>
              <a:t>and completeness </a:t>
            </a:r>
            <a:r>
              <a:rPr lang="en-US" dirty="0"/>
              <a:t>of the services, certifications</a:t>
            </a:r>
            <a:r>
              <a:rPr lang="en-US" u="dbl" dirty="0">
                <a:solidFill>
                  <a:srgbClr val="0070C0"/>
                </a:solidFill>
              </a:rPr>
              <a:t>,</a:t>
            </a:r>
            <a:r>
              <a:rPr lang="en-US" dirty="0"/>
              <a:t> and approvals performed or provided by such design professionals.</a:t>
            </a:r>
          </a:p>
        </p:txBody>
      </p:sp>
      <p:sp>
        <p:nvSpPr>
          <p:cNvPr id="2" name="Slide Number Placeholder 1"/>
          <p:cNvSpPr>
            <a:spLocks noGrp="1"/>
          </p:cNvSpPr>
          <p:nvPr>
            <p:ph type="sldNum" sz="quarter" idx="12"/>
          </p:nvPr>
        </p:nvSpPr>
        <p:spPr/>
        <p:txBody>
          <a:bodyPr/>
          <a:lstStyle/>
          <a:p>
            <a:fld id="{82D444AC-F1EA-469E-8F5B-A7FA62FB0FA7}" type="slidenum">
              <a:rPr lang="en-US" smtClean="0"/>
              <a:t>22</a:t>
            </a:fld>
            <a:endParaRPr lang="en-US" dirty="0"/>
          </a:p>
        </p:txBody>
      </p:sp>
    </p:spTree>
    <p:extLst>
      <p:ext uri="{BB962C8B-B14F-4D97-AF65-F5344CB8AC3E}">
        <p14:creationId xmlns:p14="http://schemas.microsoft.com/office/powerpoint/2010/main" val="38092938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3.6.4.3 (Submittals and Shop Drawings)</a:t>
            </a:r>
          </a:p>
        </p:txBody>
      </p:sp>
      <p:sp>
        <p:nvSpPr>
          <p:cNvPr id="3" name="Content Placeholder 2"/>
          <p:cNvSpPr>
            <a:spLocks noGrp="1"/>
          </p:cNvSpPr>
          <p:nvPr>
            <p:ph idx="1"/>
          </p:nvPr>
        </p:nvSpPr>
        <p:spPr/>
        <p:txBody>
          <a:bodyPr>
            <a:normAutofit/>
          </a:bodyPr>
          <a:lstStyle/>
          <a:p>
            <a:r>
              <a:rPr lang="en-US" dirty="0" smtClean="0"/>
              <a:t>Architect Required to Review and Take Appropriate Actions on Submittals and Shop Drawings </a:t>
            </a:r>
          </a:p>
          <a:p>
            <a:pPr lvl="1"/>
            <a:r>
              <a:rPr lang="en-US" dirty="0" smtClean="0"/>
              <a:t>But Only For the Limited Purpose of Checking For Conformance With Information Given and the Design Concept Expressed in the Contract Documents</a:t>
            </a:r>
            <a:endParaRPr lang="en-US" dirty="0"/>
          </a:p>
        </p:txBody>
      </p:sp>
    </p:spTree>
    <p:extLst>
      <p:ext uri="{BB962C8B-B14F-4D97-AF65-F5344CB8AC3E}">
        <p14:creationId xmlns:p14="http://schemas.microsoft.com/office/powerpoint/2010/main" val="6555541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dirty="0"/>
              <a:t>§ 4.1 </a:t>
            </a:r>
            <a:r>
              <a:rPr lang="en-US" strike="sngStrike" dirty="0">
                <a:solidFill>
                  <a:srgbClr val="FF0000"/>
                </a:solidFill>
              </a:rPr>
              <a:t>Additional</a:t>
            </a:r>
            <a:r>
              <a:rPr lang="en-US" b="1" u="dbl" dirty="0">
                <a:solidFill>
                  <a:srgbClr val="0070C0"/>
                </a:solidFill>
              </a:rPr>
              <a:t>Supplemental</a:t>
            </a:r>
            <a:r>
              <a:rPr lang="en-US" b="1" dirty="0"/>
              <a:t> Services</a:t>
            </a:r>
          </a:p>
          <a:p>
            <a:pPr marL="0" indent="0">
              <a:buNone/>
            </a:pPr>
            <a:r>
              <a:rPr lang="en-US" b="1" u="dbl" dirty="0">
                <a:solidFill>
                  <a:srgbClr val="0070C0"/>
                </a:solidFill>
              </a:rPr>
              <a:t>§ 4.1.1 </a:t>
            </a:r>
            <a:r>
              <a:rPr lang="en-US" u="dbl" dirty="0">
                <a:solidFill>
                  <a:srgbClr val="0070C0"/>
                </a:solidFill>
              </a:rPr>
              <a:t>The services</a:t>
            </a:r>
            <a:r>
              <a:rPr lang="en-US" dirty="0">
                <a:solidFill>
                  <a:srgbClr val="0070C0"/>
                </a:solidFill>
              </a:rPr>
              <a:t> </a:t>
            </a:r>
            <a:r>
              <a:rPr lang="en-US" dirty="0"/>
              <a:t>listed below are not included in Basic Services but may be required for the Project. The Architect shall provide the listed </a:t>
            </a:r>
            <a:r>
              <a:rPr lang="en-US" strike="sngStrike" dirty="0">
                <a:solidFill>
                  <a:srgbClr val="FF0000"/>
                </a:solidFill>
              </a:rPr>
              <a:t>Additional</a:t>
            </a:r>
            <a:r>
              <a:rPr lang="en-US" u="dbl" dirty="0">
                <a:solidFill>
                  <a:srgbClr val="0070C0"/>
                </a:solidFill>
              </a:rPr>
              <a:t>Supplemental</a:t>
            </a:r>
            <a:r>
              <a:rPr lang="en-US" dirty="0"/>
              <a:t> Services only if specifically designated in the table below as the Architect’s responsibility, and the Owner shall compensate the Architect as provided in Section 11.2. </a:t>
            </a:r>
            <a:r>
              <a:rPr lang="en-US" u="dbl" dirty="0">
                <a:solidFill>
                  <a:srgbClr val="0070C0"/>
                </a:solidFill>
              </a:rPr>
              <a:t>Unless otherwise specifically addressed in this Agreement, if neither the Owner nor the Architect is designated, the parties agree that the listed Supplemental Service is not being provided for the Project.</a:t>
            </a:r>
            <a:endParaRPr lang="en-US" dirty="0">
              <a:solidFill>
                <a:srgbClr val="0070C0"/>
              </a:solidFill>
            </a:endParaRPr>
          </a:p>
        </p:txBody>
      </p:sp>
      <p:sp>
        <p:nvSpPr>
          <p:cNvPr id="2" name="Slide Number Placeholder 1"/>
          <p:cNvSpPr>
            <a:spLocks noGrp="1"/>
          </p:cNvSpPr>
          <p:nvPr>
            <p:ph type="sldNum" sz="quarter" idx="12"/>
          </p:nvPr>
        </p:nvSpPr>
        <p:spPr/>
        <p:txBody>
          <a:bodyPr/>
          <a:lstStyle/>
          <a:p>
            <a:fld id="{82D444AC-F1EA-469E-8F5B-A7FA62FB0FA7}" type="slidenum">
              <a:rPr lang="en-US" smtClean="0"/>
              <a:t>24</a:t>
            </a:fld>
            <a:endParaRPr lang="en-US" dirty="0"/>
          </a:p>
        </p:txBody>
      </p:sp>
    </p:spTree>
    <p:extLst>
      <p:ext uri="{BB962C8B-B14F-4D97-AF65-F5344CB8AC3E}">
        <p14:creationId xmlns:p14="http://schemas.microsoft.com/office/powerpoint/2010/main" val="4750643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4.1 (Supplemental Services)</a:t>
            </a:r>
            <a:endParaRPr lang="en-US" dirty="0"/>
          </a:p>
        </p:txBody>
      </p:sp>
      <p:sp>
        <p:nvSpPr>
          <p:cNvPr id="3" name="Content Placeholder 2"/>
          <p:cNvSpPr>
            <a:spLocks noGrp="1"/>
          </p:cNvSpPr>
          <p:nvPr>
            <p:ph idx="1"/>
          </p:nvPr>
        </p:nvSpPr>
        <p:spPr/>
        <p:txBody>
          <a:bodyPr/>
          <a:lstStyle/>
          <a:p>
            <a:r>
              <a:rPr lang="en-US" dirty="0" smtClean="0">
                <a:solidFill>
                  <a:srgbClr val="FF0000"/>
                </a:solidFill>
              </a:rPr>
              <a:t>New Concept</a:t>
            </a:r>
            <a:r>
              <a:rPr lang="en-US" dirty="0" smtClean="0"/>
              <a:t> – “Supplemental Services” introduced</a:t>
            </a:r>
          </a:p>
          <a:p>
            <a:pPr marL="0" indent="0">
              <a:buNone/>
            </a:pPr>
            <a:endParaRPr lang="en-US" dirty="0" smtClean="0"/>
          </a:p>
          <a:p>
            <a:r>
              <a:rPr lang="en-US" dirty="0" smtClean="0"/>
              <a:t>Matrix Must Identify Whether Owner or Architect is Required to Provide</a:t>
            </a:r>
          </a:p>
          <a:p>
            <a:pPr lvl="1"/>
            <a:r>
              <a:rPr lang="en-US" dirty="0" smtClean="0"/>
              <a:t>If Neither Owner Nor Architect Identified, Presumption is That the Supplemental Service is Not Being Provided  (</a:t>
            </a:r>
            <a:r>
              <a:rPr lang="en-US" dirty="0" smtClean="0">
                <a:solidFill>
                  <a:srgbClr val="FF0000"/>
                </a:solidFill>
              </a:rPr>
              <a:t>BE CAREFUL!</a:t>
            </a:r>
            <a:r>
              <a:rPr lang="en-US" dirty="0" smtClean="0"/>
              <a:t>) </a:t>
            </a:r>
          </a:p>
          <a:p>
            <a:pPr lvl="1"/>
            <a:endParaRPr lang="en-US" dirty="0"/>
          </a:p>
        </p:txBody>
      </p:sp>
    </p:spTree>
    <p:extLst>
      <p:ext uri="{BB962C8B-B14F-4D97-AF65-F5344CB8AC3E}">
        <p14:creationId xmlns:p14="http://schemas.microsoft.com/office/powerpoint/2010/main" val="268848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sz="1800" b="1" dirty="0"/>
              <a:t>§ </a:t>
            </a:r>
            <a:r>
              <a:rPr lang="en-US" sz="1800" b="1" strike="sngStrike" dirty="0"/>
              <a:t>4</a:t>
            </a:r>
            <a:r>
              <a:rPr lang="en-US" sz="1800" b="1" dirty="0"/>
              <a:t>.</a:t>
            </a:r>
            <a:r>
              <a:rPr lang="en-US" sz="1800" b="1" strike="sngStrike" dirty="0">
                <a:solidFill>
                  <a:srgbClr val="FF0000"/>
                </a:solidFill>
              </a:rPr>
              <a:t>3</a:t>
            </a:r>
            <a:r>
              <a:rPr lang="en-US" sz="1800" b="1" u="dbl" dirty="0">
                <a:solidFill>
                  <a:srgbClr val="0070C0"/>
                </a:solidFill>
              </a:rPr>
              <a:t>2</a:t>
            </a:r>
            <a:r>
              <a:rPr lang="en-US" sz="1800" b="1" dirty="0"/>
              <a:t>.1</a:t>
            </a:r>
            <a:r>
              <a:rPr lang="en-US" sz="1800" dirty="0"/>
              <a:t> Upon recognizing the need to perform the following Additional Services, the Architect shall notify the Owner with reasonable promptness and explain the facts and circumstances giving rise to the need. The Architect shall not proceed to provide the following </a:t>
            </a:r>
            <a:r>
              <a:rPr lang="en-US" sz="1800" strike="sngStrike" dirty="0">
                <a:solidFill>
                  <a:srgbClr val="FF0000"/>
                </a:solidFill>
              </a:rPr>
              <a:t>services</a:t>
            </a:r>
            <a:r>
              <a:rPr lang="en-US" sz="1800" u="dbl" dirty="0">
                <a:solidFill>
                  <a:srgbClr val="0070C0"/>
                </a:solidFill>
              </a:rPr>
              <a:t>Additional Services</a:t>
            </a:r>
            <a:r>
              <a:rPr lang="en-US" sz="1800" dirty="0">
                <a:solidFill>
                  <a:srgbClr val="0070C0"/>
                </a:solidFill>
              </a:rPr>
              <a:t> </a:t>
            </a:r>
            <a:r>
              <a:rPr lang="en-US" sz="1800" dirty="0"/>
              <a:t>until the Architect receives the Owner’s written authorization: </a:t>
            </a:r>
          </a:p>
          <a:p>
            <a:pPr marL="0" indent="0">
              <a:buNone/>
            </a:pPr>
            <a:r>
              <a:rPr lang="en-US" sz="1800" b="1" dirty="0"/>
              <a:t>.1</a:t>
            </a:r>
            <a:r>
              <a:rPr lang="en-US" sz="1800" dirty="0"/>
              <a:t>	Services necessitated by a change in the Initial Information, previous instructions or approvals given by the Owner, or a material change in the Project including</a:t>
            </a:r>
            <a:r>
              <a:rPr lang="en-US" sz="1800" strike="sngStrike" dirty="0">
                <a:solidFill>
                  <a:srgbClr val="FF0000"/>
                </a:solidFill>
              </a:rPr>
              <a:t>, but not limited to,</a:t>
            </a:r>
            <a:r>
              <a:rPr lang="en-US" sz="1800" dirty="0">
                <a:solidFill>
                  <a:srgbClr val="FF0000"/>
                </a:solidFill>
              </a:rPr>
              <a:t> </a:t>
            </a:r>
            <a:r>
              <a:rPr lang="en-US" sz="1800" dirty="0"/>
              <a:t>size, quality, complexity, the Owner’s schedule or budget for Cost of the Work, or procurement or delivery method; </a:t>
            </a:r>
          </a:p>
          <a:p>
            <a:pPr marL="0" indent="0">
              <a:buNone/>
            </a:pPr>
            <a:r>
              <a:rPr lang="en-US" sz="1800" b="1" dirty="0"/>
              <a:t>.2	</a:t>
            </a:r>
            <a:r>
              <a:rPr lang="en-US" sz="1800" dirty="0"/>
              <a:t>Services necessitated by the </a:t>
            </a:r>
            <a:r>
              <a:rPr lang="en-US" sz="1800" strike="sngStrike" dirty="0">
                <a:solidFill>
                  <a:srgbClr val="FF0000"/>
                </a:solidFill>
              </a:rPr>
              <a:t>Owner’s request for extensive environmentally responsible design alternatives, such as unique system designs, in-depth material research, energy modeling, or LEED® certification;</a:t>
            </a:r>
            <a:r>
              <a:rPr lang="en-US" sz="1800" u="dbl" dirty="0">
                <a:solidFill>
                  <a:srgbClr val="0070C0"/>
                </a:solidFill>
              </a:rPr>
              <a:t>enactment or revision of codes, laws, or regulations, including changing or editing previously prepared Instruments of Service;</a:t>
            </a:r>
            <a:endParaRPr lang="en-US" sz="1800" dirty="0">
              <a:solidFill>
                <a:srgbClr val="0070C0"/>
              </a:solidFill>
            </a:endParaRPr>
          </a:p>
          <a:p>
            <a:pPr marL="0" indent="0">
              <a:buNone/>
            </a:pPr>
            <a:r>
              <a:rPr lang="en-US" sz="1800" b="1" dirty="0"/>
              <a:t>.3	</a:t>
            </a:r>
            <a:r>
              <a:rPr lang="en-US" sz="1800" dirty="0"/>
              <a:t>Changing or editing previously prepared Instruments of Service necessitated by </a:t>
            </a:r>
            <a:r>
              <a:rPr lang="en-US" sz="1800" strike="sngStrike" dirty="0">
                <a:solidFill>
                  <a:srgbClr val="FF0000"/>
                </a:solidFill>
              </a:rPr>
              <a:t>the enactment or revision of codes, laws ore regulations or</a:t>
            </a:r>
            <a:r>
              <a:rPr lang="en-US" sz="1800" dirty="0"/>
              <a:t>official interpretations</a:t>
            </a:r>
            <a:r>
              <a:rPr lang="en-US" sz="1800" u="dbl" dirty="0"/>
              <a:t> </a:t>
            </a:r>
            <a:r>
              <a:rPr lang="en-US" sz="1800" u="dbl" dirty="0">
                <a:solidFill>
                  <a:srgbClr val="0070C0"/>
                </a:solidFill>
              </a:rPr>
              <a:t>of applicable codes, laws or regulations that are either (a) contrary to specific interpretations by the applicable authorities having jurisdiction made prior to the issuance of the building permit, or (b) contrary to requirements of the Instruments of Service when those Instruments of Service were prepared in accordance with the applicable standard of care</a:t>
            </a:r>
            <a:r>
              <a:rPr lang="en-US" sz="1800" dirty="0"/>
              <a:t>; …</a:t>
            </a:r>
          </a:p>
          <a:p>
            <a:pPr marL="0" indent="0">
              <a:buNone/>
            </a:pPr>
            <a:endParaRPr lang="en-US" sz="1800" dirty="0"/>
          </a:p>
        </p:txBody>
      </p:sp>
      <p:sp>
        <p:nvSpPr>
          <p:cNvPr id="2" name="Slide Number Placeholder 1"/>
          <p:cNvSpPr>
            <a:spLocks noGrp="1"/>
          </p:cNvSpPr>
          <p:nvPr>
            <p:ph type="sldNum" sz="quarter" idx="12"/>
          </p:nvPr>
        </p:nvSpPr>
        <p:spPr/>
        <p:txBody>
          <a:bodyPr/>
          <a:lstStyle/>
          <a:p>
            <a:fld id="{82D444AC-F1EA-469E-8F5B-A7FA62FB0FA7}" type="slidenum">
              <a:rPr lang="en-US" smtClean="0"/>
              <a:t>26</a:t>
            </a:fld>
            <a:endParaRPr lang="en-US" dirty="0"/>
          </a:p>
        </p:txBody>
      </p:sp>
    </p:spTree>
    <p:extLst>
      <p:ext uri="{BB962C8B-B14F-4D97-AF65-F5344CB8AC3E}">
        <p14:creationId xmlns:p14="http://schemas.microsoft.com/office/powerpoint/2010/main" val="31379858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fontScale="62500" lnSpcReduction="20000"/>
          </a:bodyPr>
          <a:lstStyle/>
          <a:p>
            <a:pPr marL="0" indent="0">
              <a:buNone/>
            </a:pPr>
            <a:r>
              <a:rPr lang="en-US" b="1" dirty="0"/>
              <a:t>§ </a:t>
            </a:r>
            <a:r>
              <a:rPr lang="en-US" b="1" strike="sngStrike" dirty="0">
                <a:solidFill>
                  <a:srgbClr val="FF0000"/>
                </a:solidFill>
              </a:rPr>
              <a:t>4.3.2</a:t>
            </a:r>
            <a:r>
              <a:rPr lang="en-US" b="1" u="dbl" dirty="0">
                <a:solidFill>
                  <a:srgbClr val="0070C0"/>
                </a:solidFill>
              </a:rPr>
              <a:t>4.2.2</a:t>
            </a:r>
            <a:r>
              <a:rPr lang="en-US" b="1" dirty="0"/>
              <a:t> </a:t>
            </a:r>
            <a:r>
              <a:rPr lang="en-US" dirty="0"/>
              <a:t>To avoid delay in the Construction Phase, the Architect shall provide the following Additional Services, notify the Owner with reasonable promptness, and explain the facts and circumstances giving rise to the need. If</a:t>
            </a:r>
            <a:r>
              <a:rPr lang="en-US" u="dbl" dirty="0">
                <a:solidFill>
                  <a:srgbClr val="0070C0"/>
                </a:solidFill>
              </a:rPr>
              <a:t>, upon receipt of the Architect’s notice,</a:t>
            </a:r>
            <a:r>
              <a:rPr lang="en-US" dirty="0"/>
              <a:t> the Owner</a:t>
            </a:r>
            <a:r>
              <a:rPr lang="en-US" strike="sngStrike" dirty="0">
                <a:solidFill>
                  <a:srgbClr val="FF0000"/>
                </a:solidFill>
              </a:rPr>
              <a:t> subsequently</a:t>
            </a:r>
            <a:r>
              <a:rPr lang="en-US" dirty="0"/>
              <a:t> determines that all or parts of </a:t>
            </a:r>
            <a:r>
              <a:rPr lang="en-US" strike="sngStrike" dirty="0">
                <a:solidFill>
                  <a:srgbClr val="FF0000"/>
                </a:solidFill>
              </a:rPr>
              <a:t>those</a:t>
            </a:r>
            <a:r>
              <a:rPr lang="en-US" u="dbl" dirty="0">
                <a:solidFill>
                  <a:srgbClr val="0070C0"/>
                </a:solidFill>
              </a:rPr>
              <a:t>the</a:t>
            </a:r>
            <a:r>
              <a:rPr lang="en-US" dirty="0"/>
              <a:t> services are not required, the Owner shall give prompt written notice to the Architect</a:t>
            </a:r>
            <a:r>
              <a:rPr lang="en-US" strike="sngStrike" dirty="0">
                <a:solidFill>
                  <a:srgbClr val="FF0000"/>
                </a:solidFill>
              </a:rPr>
              <a:t>,</a:t>
            </a:r>
            <a:r>
              <a:rPr lang="en-US" strike="sngStrike" dirty="0"/>
              <a:t> </a:t>
            </a:r>
            <a:r>
              <a:rPr lang="en-US" strike="sngStrike" dirty="0">
                <a:solidFill>
                  <a:srgbClr val="FF0000"/>
                </a:solidFill>
              </a:rPr>
              <a:t>and</a:t>
            </a:r>
            <a:r>
              <a:rPr lang="en-US" u="dbl" dirty="0">
                <a:solidFill>
                  <a:srgbClr val="0070C0"/>
                </a:solidFill>
              </a:rPr>
              <a:t> of</a:t>
            </a:r>
            <a:r>
              <a:rPr lang="en-US" dirty="0"/>
              <a:t> the </a:t>
            </a:r>
            <a:r>
              <a:rPr lang="en-US" dirty="0" smtClean="0"/>
              <a:t>Owner</a:t>
            </a:r>
            <a:r>
              <a:rPr lang="en-US" u="dbl" dirty="0" smtClean="0">
                <a:solidFill>
                  <a:srgbClr val="0070C0"/>
                </a:solidFill>
              </a:rPr>
              <a:t>’s determination</a:t>
            </a:r>
            <a:r>
              <a:rPr lang="en-US" u="dbl" dirty="0">
                <a:solidFill>
                  <a:srgbClr val="0070C0"/>
                </a:solidFill>
              </a:rPr>
              <a:t>. The Owner</a:t>
            </a:r>
            <a:r>
              <a:rPr lang="en-US" dirty="0">
                <a:solidFill>
                  <a:srgbClr val="0070C0"/>
                </a:solidFill>
              </a:rPr>
              <a:t> </a:t>
            </a:r>
            <a:r>
              <a:rPr lang="en-US" dirty="0"/>
              <a:t>shall</a:t>
            </a:r>
            <a:r>
              <a:rPr lang="en-US" strike="sngStrike" dirty="0">
                <a:solidFill>
                  <a:srgbClr val="FF0000"/>
                </a:solidFill>
              </a:rPr>
              <a:t> have no further obligation to</a:t>
            </a:r>
            <a:r>
              <a:rPr lang="en-US" dirty="0">
                <a:solidFill>
                  <a:srgbClr val="FF0000"/>
                </a:solidFill>
              </a:rPr>
              <a:t> </a:t>
            </a:r>
            <a:r>
              <a:rPr lang="en-US" dirty="0"/>
              <a:t>compensate the Architect for </a:t>
            </a:r>
            <a:r>
              <a:rPr lang="en-US" strike="sngStrike" dirty="0">
                <a:solidFill>
                  <a:srgbClr val="FF0000"/>
                </a:solidFill>
              </a:rPr>
              <a:t>those</a:t>
            </a:r>
            <a:r>
              <a:rPr lang="en-US" u="dbl" dirty="0">
                <a:solidFill>
                  <a:srgbClr val="0070C0"/>
                </a:solidFill>
              </a:rPr>
              <a:t>the</a:t>
            </a:r>
            <a:r>
              <a:rPr lang="en-US" dirty="0"/>
              <a:t> services</a:t>
            </a:r>
            <a:r>
              <a:rPr lang="en-US" strike="sngStrike" dirty="0">
                <a:solidFill>
                  <a:srgbClr val="FF0000"/>
                </a:solidFill>
              </a:rPr>
              <a:t>: </a:t>
            </a:r>
            <a:r>
              <a:rPr lang="en-US" u="dbl" dirty="0">
                <a:solidFill>
                  <a:srgbClr val="0070C0"/>
                </a:solidFill>
              </a:rPr>
              <a:t> provided prior to the Architect’s receipt of the Owner’s notice.</a:t>
            </a:r>
            <a:endParaRPr lang="en-US" dirty="0">
              <a:solidFill>
                <a:srgbClr val="0070C0"/>
              </a:solidFill>
            </a:endParaRPr>
          </a:p>
          <a:p>
            <a:pPr marL="0" indent="0">
              <a:buNone/>
            </a:pPr>
            <a:r>
              <a:rPr lang="en-US" b="1" dirty="0"/>
              <a:t>.1</a:t>
            </a:r>
            <a:r>
              <a:rPr lang="en-US" dirty="0"/>
              <a:t>	Reviewing a Contractor’s submittal out of sequence from the submittal schedule </a:t>
            </a:r>
            <a:r>
              <a:rPr lang="en-US" strike="sngStrike" dirty="0">
                <a:solidFill>
                  <a:srgbClr val="FF0000"/>
                </a:solidFill>
              </a:rPr>
              <a:t>agreed to</a:t>
            </a:r>
            <a:r>
              <a:rPr lang="en-US" u="dbl" dirty="0">
                <a:solidFill>
                  <a:srgbClr val="0070C0"/>
                </a:solidFill>
              </a:rPr>
              <a:t>approved</a:t>
            </a:r>
            <a:r>
              <a:rPr lang="en-US" dirty="0">
                <a:solidFill>
                  <a:srgbClr val="0070C0"/>
                </a:solidFill>
              </a:rPr>
              <a:t> </a:t>
            </a:r>
            <a:r>
              <a:rPr lang="en-US" dirty="0"/>
              <a:t>by the Architect;</a:t>
            </a:r>
          </a:p>
          <a:p>
            <a:pPr marL="0" indent="0">
              <a:buNone/>
            </a:pPr>
            <a:r>
              <a:rPr lang="en-US" b="1" dirty="0" smtClean="0"/>
              <a:t>.2</a:t>
            </a:r>
            <a:r>
              <a:rPr lang="en-US" dirty="0"/>
              <a:t>	Responding to the Contractor’s requests for information that are not prepared in accordance with the Contract Documents or where such information is available to the Contractor from a careful study and comparison of the Contract Documents, field conditions, other Owner-provided information, Contractor-prepared coordination drawings, or prior Project correspondence or documentation;</a:t>
            </a:r>
          </a:p>
          <a:p>
            <a:pPr marL="0" indent="0">
              <a:buNone/>
            </a:pPr>
            <a:r>
              <a:rPr lang="en-US" b="1" dirty="0"/>
              <a:t>.3</a:t>
            </a:r>
            <a:r>
              <a:rPr lang="en-US" dirty="0"/>
              <a:t>	Preparing Change Orders and Construction Change Directives that require evaluation of Contractor’s proposals and supporting data, or the preparation or revision of Instruments of Service;</a:t>
            </a:r>
          </a:p>
          <a:p>
            <a:pPr marL="0" indent="0">
              <a:buNone/>
            </a:pPr>
            <a:r>
              <a:rPr lang="en-US" b="1" dirty="0"/>
              <a:t>.4</a:t>
            </a:r>
            <a:r>
              <a:rPr lang="en-US" dirty="0"/>
              <a:t>	Evaluating an extensive number of Claims as the Initial Decision Maker;</a:t>
            </a:r>
            <a:r>
              <a:rPr lang="en-US" u="dbl" dirty="0">
                <a:solidFill>
                  <a:srgbClr val="0070C0"/>
                </a:solidFill>
              </a:rPr>
              <a:t> or,</a:t>
            </a:r>
            <a:endParaRPr lang="en-US" dirty="0">
              <a:solidFill>
                <a:srgbClr val="0070C0"/>
              </a:solidFill>
            </a:endParaRPr>
          </a:p>
          <a:p>
            <a:pPr marL="0" indent="0">
              <a:buNone/>
            </a:pPr>
            <a:r>
              <a:rPr lang="en-US" b="1" dirty="0"/>
              <a:t>.5</a:t>
            </a:r>
            <a:r>
              <a:rPr lang="en-US" dirty="0"/>
              <a:t>	Evaluating substitutions proposed by the Owner or Contractor and making subsequent revisions to Instruments of Service resulting therefrom</a:t>
            </a:r>
            <a:r>
              <a:rPr lang="en-US" strike="sngStrike" dirty="0">
                <a:solidFill>
                  <a:srgbClr val="FF0000"/>
                </a:solidFill>
              </a:rPr>
              <a:t>; </a:t>
            </a:r>
            <a:r>
              <a:rPr lang="en-US" strike="sngStrike" dirty="0" smtClean="0">
                <a:solidFill>
                  <a:srgbClr val="FF0000"/>
                </a:solidFill>
              </a:rPr>
              <a:t>or</a:t>
            </a:r>
          </a:p>
          <a:p>
            <a:pPr marL="0" indent="0">
              <a:buNone/>
            </a:pPr>
            <a:r>
              <a:rPr lang="en-US" b="1" strike="sngStrike" dirty="0" smtClean="0">
                <a:solidFill>
                  <a:srgbClr val="FF0000"/>
                </a:solidFill>
              </a:rPr>
              <a:t>.</a:t>
            </a:r>
            <a:r>
              <a:rPr lang="en-US" b="1" strike="sngStrike" dirty="0">
                <a:solidFill>
                  <a:srgbClr val="FF0000"/>
                </a:solidFill>
              </a:rPr>
              <a:t>6</a:t>
            </a:r>
            <a:r>
              <a:rPr lang="en-US" strike="sngStrike" dirty="0">
                <a:solidFill>
                  <a:srgbClr val="FF0000"/>
                </a:solidFill>
              </a:rPr>
              <a:t>	To the extent the Architect’s Basic Services are affected, providing Construction Phase Services 60 days after (1) the date of Substantial Completion of the Work or (2) the anticipated date of Substantial Completion identified in Initial Information, whichever is earlier</a:t>
            </a:r>
            <a:r>
              <a:rPr lang="en-US" dirty="0"/>
              <a:t>.</a:t>
            </a: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27</a:t>
            </a:fld>
            <a:endParaRPr lang="en-US" dirty="0"/>
          </a:p>
        </p:txBody>
      </p:sp>
    </p:spTree>
    <p:extLst>
      <p:ext uri="{BB962C8B-B14F-4D97-AF65-F5344CB8AC3E}">
        <p14:creationId xmlns:p14="http://schemas.microsoft.com/office/powerpoint/2010/main" val="34320039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u="dbl" dirty="0" smtClean="0">
                <a:solidFill>
                  <a:srgbClr val="0070C0"/>
                </a:solidFill>
              </a:rPr>
              <a:t>4.2.4 </a:t>
            </a:r>
            <a:r>
              <a:rPr lang="en-US" u="dbl" dirty="0">
                <a:solidFill>
                  <a:srgbClr val="0070C0"/>
                </a:solidFill>
              </a:rPr>
              <a:t>Except for services required under Section 3.6.6.5 and those services that do not exceed the limits set forth in Section 4.2.3, Construction Phase Services provided more than 60 days after (1) the date of Substantial Completion of the Work or (2) the initial date of Substantial Completion identified in the agreement between the Owner and Contractor, whichever is earlier, shall be compensated as Additional Services to the extent the Architect incurs additional cost in providing those Construction Phase Services.</a:t>
            </a:r>
            <a:endParaRPr lang="en-US" dirty="0">
              <a:solidFill>
                <a:srgbClr val="0070C0"/>
              </a:solidFill>
            </a:endParaRPr>
          </a:p>
        </p:txBody>
      </p:sp>
      <p:sp>
        <p:nvSpPr>
          <p:cNvPr id="2" name="Slide Number Placeholder 1"/>
          <p:cNvSpPr>
            <a:spLocks noGrp="1"/>
          </p:cNvSpPr>
          <p:nvPr>
            <p:ph type="sldNum" sz="quarter" idx="12"/>
          </p:nvPr>
        </p:nvSpPr>
        <p:spPr/>
        <p:txBody>
          <a:bodyPr/>
          <a:lstStyle/>
          <a:p>
            <a:fld id="{82D444AC-F1EA-469E-8F5B-A7FA62FB0FA7}" type="slidenum">
              <a:rPr lang="en-US" smtClean="0"/>
              <a:t>28</a:t>
            </a:fld>
            <a:endParaRPr lang="en-US" dirty="0"/>
          </a:p>
        </p:txBody>
      </p:sp>
    </p:spTree>
    <p:extLst>
      <p:ext uri="{BB962C8B-B14F-4D97-AF65-F5344CB8AC3E}">
        <p14:creationId xmlns:p14="http://schemas.microsoft.com/office/powerpoint/2010/main" val="28020019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 (Additional Services)</a:t>
            </a:r>
            <a:endParaRPr lang="en-US" dirty="0"/>
          </a:p>
        </p:txBody>
      </p:sp>
      <p:sp>
        <p:nvSpPr>
          <p:cNvPr id="3" name="Content Placeholder 2"/>
          <p:cNvSpPr>
            <a:spLocks noGrp="1"/>
          </p:cNvSpPr>
          <p:nvPr>
            <p:ph idx="1"/>
          </p:nvPr>
        </p:nvSpPr>
        <p:spPr/>
        <p:txBody>
          <a:bodyPr>
            <a:normAutofit lnSpcReduction="10000"/>
          </a:bodyPr>
          <a:lstStyle/>
          <a:p>
            <a:r>
              <a:rPr lang="en-US" dirty="0" smtClean="0"/>
              <a:t>New Circumstances Entitling Architect to Additional Compensation</a:t>
            </a:r>
          </a:p>
          <a:p>
            <a:pPr lvl="1"/>
            <a:r>
              <a:rPr lang="en-US" dirty="0" smtClean="0"/>
              <a:t>Modifications Due to the Enactment or Revision of Codes, Laws or Regulations</a:t>
            </a:r>
          </a:p>
          <a:p>
            <a:pPr lvl="1"/>
            <a:r>
              <a:rPr lang="en-US" dirty="0" smtClean="0"/>
              <a:t>Modifications Due to Official Interpretations of Laws that are (a) Contrary to Specific Interpretations by AHJs Made Prior to Issuance of Building Permit or (b) Contrary to Requirements of Drawings When Drawings Prepared in Accordance With Applicable Standard of Care</a:t>
            </a:r>
          </a:p>
          <a:p>
            <a:pPr lvl="1"/>
            <a:r>
              <a:rPr lang="en-US" b="1" u="sng" dirty="0" smtClean="0">
                <a:solidFill>
                  <a:srgbClr val="FF0000"/>
                </a:solidFill>
              </a:rPr>
              <a:t>NOTE</a:t>
            </a:r>
            <a:r>
              <a:rPr lang="en-US" dirty="0" smtClean="0"/>
              <a:t> – This Shifts Some of the Risk of the Drawings Complying With Codes and Laws to the Owner</a:t>
            </a:r>
          </a:p>
          <a:p>
            <a:r>
              <a:rPr lang="en-US" dirty="0" smtClean="0">
                <a:solidFill>
                  <a:srgbClr val="FF0000"/>
                </a:solidFill>
              </a:rPr>
              <a:t>BE CAREFUL!</a:t>
            </a:r>
            <a:r>
              <a:rPr lang="en-US" dirty="0" smtClean="0"/>
              <a:t> – As Drafted, the Architect May Commence Performance of Some Additional Services Prior to Providing Notice to and Obtaining Approval From Owner</a:t>
            </a:r>
          </a:p>
          <a:p>
            <a:endParaRPr lang="en-US" dirty="0" smtClean="0"/>
          </a:p>
          <a:p>
            <a:pPr lvl="1"/>
            <a:endParaRPr lang="en-US" dirty="0"/>
          </a:p>
        </p:txBody>
      </p:sp>
    </p:spTree>
    <p:extLst>
      <p:ext uri="{BB962C8B-B14F-4D97-AF65-F5344CB8AC3E}">
        <p14:creationId xmlns:p14="http://schemas.microsoft.com/office/powerpoint/2010/main" val="42406537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dirty="0"/>
              <a:t>§ </a:t>
            </a:r>
            <a:r>
              <a:rPr lang="en-US" b="1" strike="sngStrike" dirty="0" smtClean="0">
                <a:solidFill>
                  <a:srgbClr val="FF0000"/>
                </a:solidFill>
              </a:rPr>
              <a:t>5.10</a:t>
            </a:r>
            <a:r>
              <a:rPr lang="en-US" b="1" u="dbl" dirty="0" smtClean="0">
                <a:solidFill>
                  <a:srgbClr val="0070C0"/>
                </a:solidFill>
              </a:rPr>
              <a:t>5.12</a:t>
            </a:r>
            <a:r>
              <a:rPr lang="en-US" b="1" dirty="0" smtClean="0"/>
              <a:t> </a:t>
            </a:r>
            <a:r>
              <a:rPr lang="en-US" strike="sngStrike" dirty="0" smtClean="0">
                <a:solidFill>
                  <a:srgbClr val="FF0000"/>
                </a:solidFill>
              </a:rPr>
              <a:t>Except </a:t>
            </a:r>
            <a:r>
              <a:rPr lang="en-US" strike="sngStrike" dirty="0">
                <a:solidFill>
                  <a:srgbClr val="FF0000"/>
                </a:solidFill>
              </a:rPr>
              <a:t>as otherwise provided in this Agreement, or when </a:t>
            </a:r>
            <a:r>
              <a:rPr lang="en-US" strike="sngStrike" dirty="0" smtClean="0">
                <a:solidFill>
                  <a:srgbClr val="FF0000"/>
                </a:solidFill>
              </a:rPr>
              <a:t>direct communications </a:t>
            </a:r>
            <a:r>
              <a:rPr lang="en-US" strike="sngStrike" dirty="0">
                <a:solidFill>
                  <a:srgbClr val="FF0000"/>
                </a:solidFill>
              </a:rPr>
              <a:t>have been specially authorized, the Owner shall endeavor to </a:t>
            </a:r>
            <a:r>
              <a:rPr lang="en-US" strike="sngStrike" dirty="0" smtClean="0">
                <a:solidFill>
                  <a:srgbClr val="FF0000"/>
                </a:solidFill>
              </a:rPr>
              <a:t>communicate</a:t>
            </a:r>
            <a:r>
              <a:rPr lang="en-US" u="dbl" dirty="0" smtClean="0">
                <a:solidFill>
                  <a:srgbClr val="0070C0"/>
                </a:solidFill>
              </a:rPr>
              <a:t>The Owner shall include the Architect in all communications</a:t>
            </a:r>
            <a:r>
              <a:rPr lang="en-US" dirty="0" smtClean="0"/>
              <a:t> with </a:t>
            </a:r>
            <a:r>
              <a:rPr lang="en-US" dirty="0"/>
              <a:t>the Contractor </a:t>
            </a:r>
            <a:r>
              <a:rPr lang="en-US" strike="sngStrike" dirty="0">
                <a:solidFill>
                  <a:srgbClr val="FF0000"/>
                </a:solidFill>
              </a:rPr>
              <a:t>and</a:t>
            </a:r>
            <a:r>
              <a:rPr lang="en-US" u="dbl" dirty="0">
                <a:solidFill>
                  <a:srgbClr val="0070C0"/>
                </a:solidFill>
              </a:rPr>
              <a:t>that relate to or affect</a:t>
            </a:r>
            <a:r>
              <a:rPr lang="en-US" dirty="0"/>
              <a:t> the Architect’s </a:t>
            </a:r>
            <a:r>
              <a:rPr lang="en-US" strike="sngStrike" dirty="0">
                <a:solidFill>
                  <a:srgbClr val="FF0000"/>
                </a:solidFill>
              </a:rPr>
              <a:t>consultants through the Architect about matters arising out of or relating to the Contract</a:t>
            </a:r>
            <a:r>
              <a:rPr lang="en-US" strike="sngStrike" dirty="0"/>
              <a:t> </a:t>
            </a:r>
            <a:r>
              <a:rPr lang="en-US" strike="sngStrike" dirty="0">
                <a:solidFill>
                  <a:srgbClr val="FF0000"/>
                </a:solidFill>
              </a:rPr>
              <a:t>Documents</a:t>
            </a:r>
            <a:r>
              <a:rPr lang="en-US" u="dbl" dirty="0">
                <a:solidFill>
                  <a:srgbClr val="0070C0"/>
                </a:solidFill>
              </a:rPr>
              <a:t>services or professional responsibilities</a:t>
            </a:r>
            <a:r>
              <a:rPr lang="en-US" dirty="0"/>
              <a:t>. The Owner shall promptly notify the Architect of </a:t>
            </a:r>
            <a:r>
              <a:rPr lang="en-US" u="dbl" dirty="0">
                <a:solidFill>
                  <a:srgbClr val="0070C0"/>
                </a:solidFill>
              </a:rPr>
              <a:t>the substance of </a:t>
            </a:r>
            <a:r>
              <a:rPr lang="en-US" dirty="0"/>
              <a:t>any direct communications </a:t>
            </a:r>
            <a:r>
              <a:rPr lang="en-US" strike="sngStrike" dirty="0">
                <a:solidFill>
                  <a:srgbClr val="FF0000"/>
                </a:solidFill>
              </a:rPr>
              <a:t>that may </a:t>
            </a:r>
            <a:r>
              <a:rPr lang="en-US" strike="sngStrike" dirty="0" smtClean="0">
                <a:solidFill>
                  <a:srgbClr val="FF0000"/>
                </a:solidFill>
              </a:rPr>
              <a:t>affect the Architect’s services</a:t>
            </a:r>
            <a:r>
              <a:rPr lang="en-US" u="dbl" dirty="0" smtClean="0">
                <a:solidFill>
                  <a:srgbClr val="0070C0"/>
                </a:solidFill>
              </a:rPr>
              <a:t>between </a:t>
            </a:r>
            <a:r>
              <a:rPr lang="en-US" u="dbl" dirty="0">
                <a:solidFill>
                  <a:srgbClr val="0070C0"/>
                </a:solidFill>
              </a:rPr>
              <a:t>the Owner and the Contractor otherwise relating to the Project. Communications by and with the </a:t>
            </a:r>
            <a:r>
              <a:rPr lang="en-US" u="dbl" dirty="0" smtClean="0">
                <a:solidFill>
                  <a:srgbClr val="0070C0"/>
                </a:solidFill>
              </a:rPr>
              <a:t>Architect’s consultants </a:t>
            </a:r>
            <a:r>
              <a:rPr lang="en-US" u="dbl" dirty="0">
                <a:solidFill>
                  <a:srgbClr val="0070C0"/>
                </a:solidFill>
              </a:rPr>
              <a:t>shall be through the Architect.</a:t>
            </a:r>
            <a:endParaRPr lang="en-US" dirty="0">
              <a:solidFill>
                <a:srgbClr val="0070C0"/>
              </a:solidFill>
            </a:endParaRP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30</a:t>
            </a:fld>
            <a:endParaRPr lang="en-US" dirty="0"/>
          </a:p>
        </p:txBody>
      </p:sp>
    </p:spTree>
    <p:extLst>
      <p:ext uri="{BB962C8B-B14F-4D97-AF65-F5344CB8AC3E}">
        <p14:creationId xmlns:p14="http://schemas.microsoft.com/office/powerpoint/2010/main" val="36728909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(Communications)</a:t>
            </a:r>
            <a:endParaRPr lang="en-US" dirty="0"/>
          </a:p>
        </p:txBody>
      </p:sp>
      <p:sp>
        <p:nvSpPr>
          <p:cNvPr id="3" name="Content Placeholder 2"/>
          <p:cNvSpPr>
            <a:spLocks noGrp="1"/>
          </p:cNvSpPr>
          <p:nvPr>
            <p:ph idx="1"/>
          </p:nvPr>
        </p:nvSpPr>
        <p:spPr/>
        <p:txBody>
          <a:bodyPr/>
          <a:lstStyle/>
          <a:p>
            <a:endParaRPr lang="en-US" dirty="0" smtClean="0"/>
          </a:p>
          <a:p>
            <a:r>
              <a:rPr lang="en-US" dirty="0" smtClean="0"/>
              <a:t>Owner is Now Only Required to Either (1) Include Architect in Communications With Contractor That Relate to Architect’s Services, or (2) Notify Architect of the Substance of any Direct Communications Between Owner and Contractor</a:t>
            </a:r>
            <a:endParaRPr lang="en-US" dirty="0"/>
          </a:p>
        </p:txBody>
      </p:sp>
    </p:spTree>
    <p:extLst>
      <p:ext uri="{BB962C8B-B14F-4D97-AF65-F5344CB8AC3E}">
        <p14:creationId xmlns:p14="http://schemas.microsoft.com/office/powerpoint/2010/main" val="20787317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fontScale="92500" lnSpcReduction="10000"/>
          </a:bodyPr>
          <a:lstStyle/>
          <a:p>
            <a:pPr marL="0" indent="0">
              <a:buNone/>
            </a:pPr>
            <a:r>
              <a:rPr lang="en-US" b="1" dirty="0"/>
              <a:t>§ 6.7 </a:t>
            </a:r>
            <a:r>
              <a:rPr lang="en-US" dirty="0"/>
              <a:t>If the Owner chooses to proceed under Section 6.6.4, the Architect</a:t>
            </a:r>
            <a:r>
              <a:rPr lang="en-US" strike="sngStrike" dirty="0">
                <a:solidFill>
                  <a:srgbClr val="FF0000"/>
                </a:solidFill>
              </a:rPr>
              <a:t>, without additional compensation,</a:t>
            </a:r>
            <a:r>
              <a:rPr lang="en-US" dirty="0">
                <a:solidFill>
                  <a:srgbClr val="FF0000"/>
                </a:solidFill>
              </a:rPr>
              <a:t> </a:t>
            </a:r>
            <a:r>
              <a:rPr lang="en-US" dirty="0"/>
              <a:t>shall modify the Construction Documents as necessary to comply with the Owner’s budget for the Cost of the Work at the conclusion of the Construction Documents Phase Services, or the budget as adjusted under Section 6.6.1. </a:t>
            </a:r>
            <a:r>
              <a:rPr lang="en-US" strike="sngStrike" dirty="0">
                <a:solidFill>
                  <a:srgbClr val="FF0000"/>
                </a:solidFill>
              </a:rPr>
              <a:t>The</a:t>
            </a:r>
            <a:r>
              <a:rPr lang="en-US" u="dbl" dirty="0">
                <a:solidFill>
                  <a:srgbClr val="0070C0"/>
                </a:solidFill>
              </a:rPr>
              <a:t>If the Owner requires the Architect to modify the Construction Documents because the lowest bona fide bid or negotiated proposal exceeds the Owner’s budget for the Cost of the Work due to market conditions the Architect could not reasonably anticipate, the Owner shall compensate the Architect for the modifications as an Additional Service pursuant to Section 11.3; otherwise the Architect’s services for modifying the Construction Documents shall be without additional compensation. In any event, the</a:t>
            </a:r>
            <a:r>
              <a:rPr lang="en-US" dirty="0">
                <a:solidFill>
                  <a:srgbClr val="0070C0"/>
                </a:solidFill>
              </a:rPr>
              <a:t> </a:t>
            </a:r>
            <a:r>
              <a:rPr lang="en-US" dirty="0"/>
              <a:t>Architect’s modification of the Construction Documents shall be the limit of the Architect’s responsibility under this Article 6. </a:t>
            </a:r>
          </a:p>
        </p:txBody>
      </p:sp>
      <p:sp>
        <p:nvSpPr>
          <p:cNvPr id="2" name="Slide Number Placeholder 1"/>
          <p:cNvSpPr>
            <a:spLocks noGrp="1"/>
          </p:cNvSpPr>
          <p:nvPr>
            <p:ph type="sldNum" sz="quarter" idx="12"/>
          </p:nvPr>
        </p:nvSpPr>
        <p:spPr/>
        <p:txBody>
          <a:bodyPr/>
          <a:lstStyle/>
          <a:p>
            <a:fld id="{82D444AC-F1EA-469E-8F5B-A7FA62FB0FA7}" type="slidenum">
              <a:rPr lang="en-US" smtClean="0"/>
              <a:t>32</a:t>
            </a:fld>
            <a:endParaRPr lang="en-US" dirty="0"/>
          </a:p>
        </p:txBody>
      </p:sp>
    </p:spTree>
    <p:extLst>
      <p:ext uri="{BB962C8B-B14F-4D97-AF65-F5344CB8AC3E}">
        <p14:creationId xmlns:p14="http://schemas.microsoft.com/office/powerpoint/2010/main" val="31279222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6.7 (Modifications)</a:t>
            </a:r>
            <a:endParaRPr lang="en-US" dirty="0"/>
          </a:p>
        </p:txBody>
      </p:sp>
      <p:sp>
        <p:nvSpPr>
          <p:cNvPr id="3" name="Content Placeholder 2"/>
          <p:cNvSpPr>
            <a:spLocks noGrp="1"/>
          </p:cNvSpPr>
          <p:nvPr>
            <p:ph idx="1"/>
          </p:nvPr>
        </p:nvSpPr>
        <p:spPr/>
        <p:txBody>
          <a:bodyPr/>
          <a:lstStyle/>
          <a:p>
            <a:r>
              <a:rPr lang="en-US" dirty="0" smtClean="0"/>
              <a:t>Now if the Architect is Required to Modify the Drawings Because Proposals Exceed the Owner’s Budget “Due to Market Conditions the Architect Could Not Reasonably Anticipate,” the Architect Will Be Entitled to Additional Compensation</a:t>
            </a:r>
          </a:p>
          <a:p>
            <a:pPr lvl="1"/>
            <a:r>
              <a:rPr lang="en-US" dirty="0" smtClean="0">
                <a:solidFill>
                  <a:srgbClr val="FF0000"/>
                </a:solidFill>
              </a:rPr>
              <a:t>BE CAREFUL!</a:t>
            </a:r>
            <a:r>
              <a:rPr lang="en-US" dirty="0" smtClean="0"/>
              <a:t> – This seems Like an Issue Ripe for an Argument</a:t>
            </a:r>
            <a:endParaRPr lang="en-US" dirty="0"/>
          </a:p>
        </p:txBody>
      </p:sp>
    </p:spTree>
    <p:extLst>
      <p:ext uri="{BB962C8B-B14F-4D97-AF65-F5344CB8AC3E}">
        <p14:creationId xmlns:p14="http://schemas.microsoft.com/office/powerpoint/2010/main" val="4039886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fontScale="92500" lnSpcReduction="10000"/>
          </a:bodyPr>
          <a:lstStyle/>
          <a:p>
            <a:pPr marL="0" indent="0">
              <a:buNone/>
            </a:pPr>
            <a:r>
              <a:rPr lang="en-US" sz="3400" b="1" dirty="0"/>
              <a:t>§ 9.6</a:t>
            </a:r>
            <a:r>
              <a:rPr lang="en-US" sz="3400" dirty="0"/>
              <a:t> </a:t>
            </a:r>
            <a:r>
              <a:rPr lang="en-US" sz="3400" strike="sngStrike" dirty="0">
                <a:solidFill>
                  <a:srgbClr val="FF0000"/>
                </a:solidFill>
              </a:rPr>
              <a:t>In the event of termination not the fault of the Architect, the Architect shall be compensated</a:t>
            </a:r>
            <a:r>
              <a:rPr lang="en-US" sz="3400" u="dbl" dirty="0">
                <a:solidFill>
                  <a:srgbClr val="0070C0"/>
                </a:solidFill>
              </a:rPr>
              <a:t>If the Owner terminates this Agreement for its convenience pursuant to Section 9.5, or the Architect terminates this Agreement pursuant to Section 9.3, the Owner shall compensate the Architect</a:t>
            </a:r>
            <a:r>
              <a:rPr lang="en-US" sz="3400" dirty="0"/>
              <a:t> for services performed prior to termination, </a:t>
            </a:r>
            <a:r>
              <a:rPr lang="en-US" sz="3400" strike="sngStrike" dirty="0">
                <a:solidFill>
                  <a:srgbClr val="FF0000"/>
                </a:solidFill>
              </a:rPr>
              <a:t>together with </a:t>
            </a:r>
            <a:r>
              <a:rPr lang="en-US" sz="3400" dirty="0"/>
              <a:t>Reimbursable Expenses </a:t>
            </a:r>
            <a:r>
              <a:rPr lang="en-US" sz="3400" strike="sngStrike" dirty="0">
                <a:solidFill>
                  <a:srgbClr val="FF0000"/>
                </a:solidFill>
              </a:rPr>
              <a:t>then due and all Termination Expenses as defined in Section 9.7. </a:t>
            </a:r>
            <a:r>
              <a:rPr lang="en-US" sz="3400" u="dbl" dirty="0">
                <a:solidFill>
                  <a:srgbClr val="0070C0"/>
                </a:solidFill>
              </a:rPr>
              <a:t>incurred, and costs attributable to termination, including the costs attributable to the Architect’s termination of consultant agreements.</a:t>
            </a:r>
            <a:endParaRPr lang="en-US" sz="3400" dirty="0">
              <a:solidFill>
                <a:srgbClr val="0070C0"/>
              </a:solidFill>
            </a:endParaRPr>
          </a:p>
          <a:p>
            <a:pPr marL="0" indent="0">
              <a:buNone/>
            </a:pPr>
            <a:r>
              <a:rPr lang="en-US" sz="3400" dirty="0"/>
              <a:t> </a:t>
            </a:r>
          </a:p>
        </p:txBody>
      </p:sp>
      <p:sp>
        <p:nvSpPr>
          <p:cNvPr id="2" name="Slide Number Placeholder 1"/>
          <p:cNvSpPr>
            <a:spLocks noGrp="1"/>
          </p:cNvSpPr>
          <p:nvPr>
            <p:ph type="sldNum" sz="quarter" idx="12"/>
          </p:nvPr>
        </p:nvSpPr>
        <p:spPr/>
        <p:txBody>
          <a:bodyPr/>
          <a:lstStyle/>
          <a:p>
            <a:fld id="{82D444AC-F1EA-469E-8F5B-A7FA62FB0FA7}" type="slidenum">
              <a:rPr lang="en-US" smtClean="0"/>
              <a:t>34</a:t>
            </a:fld>
            <a:endParaRPr lang="en-US" dirty="0"/>
          </a:p>
        </p:txBody>
      </p:sp>
    </p:spTree>
    <p:extLst>
      <p:ext uri="{BB962C8B-B14F-4D97-AF65-F5344CB8AC3E}">
        <p14:creationId xmlns:p14="http://schemas.microsoft.com/office/powerpoint/2010/main" val="20530597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914401"/>
            <a:ext cx="8229600" cy="5211763"/>
          </a:xfrm>
        </p:spPr>
        <p:txBody>
          <a:bodyPr anchor="ctr">
            <a:normAutofit fontScale="70000" lnSpcReduction="20000"/>
          </a:bodyPr>
          <a:lstStyle/>
          <a:p>
            <a:pPr marL="0" indent="0">
              <a:buNone/>
            </a:pPr>
            <a:r>
              <a:rPr lang="en-US" b="1" dirty="0"/>
              <a:t>§ 9.7</a:t>
            </a:r>
            <a:r>
              <a:rPr lang="en-US" dirty="0"/>
              <a:t> </a:t>
            </a:r>
            <a:r>
              <a:rPr lang="en-US" strike="sngStrike" dirty="0">
                <a:solidFill>
                  <a:srgbClr val="FF0000"/>
                </a:solidFill>
              </a:rPr>
              <a:t>Termination Expenses are in addition to compensation for the Architect’s services and include expenses directly attributable to termination for which the Architect is not </a:t>
            </a:r>
            <a:r>
              <a:rPr lang="en-US" sz="3600" strike="sngStrike" dirty="0">
                <a:solidFill>
                  <a:srgbClr val="FF0000"/>
                </a:solidFill>
              </a:rPr>
              <a:t>otherwise</a:t>
            </a:r>
            <a:r>
              <a:rPr lang="en-US" strike="sngStrike" dirty="0">
                <a:solidFill>
                  <a:srgbClr val="FF0000"/>
                </a:solidFill>
              </a:rPr>
              <a:t> compensated, plus an amount for the Architect’s anticipated profit on the value of the services not performed by the Architect.</a:t>
            </a:r>
            <a:r>
              <a:rPr lang="en-US" u="dbl" dirty="0">
                <a:solidFill>
                  <a:srgbClr val="0070C0"/>
                </a:solidFill>
              </a:rPr>
              <a:t>In addition to any amounts paid under Section 9.6, if the Owner terminates this Agreement for its convenience pursuant to Section 9.5, or the Architect terminates this Agreement pursuant to Section 9.3, the Owner shall pay to the Architect the following fees:</a:t>
            </a:r>
            <a:endParaRPr lang="en-US" dirty="0">
              <a:solidFill>
                <a:srgbClr val="0070C0"/>
              </a:solidFill>
            </a:endParaRPr>
          </a:p>
          <a:p>
            <a:pPr marL="0" indent="0">
              <a:buNone/>
            </a:pPr>
            <a:r>
              <a:rPr lang="en-US" i="1" u="dbl" dirty="0">
                <a:solidFill>
                  <a:srgbClr val="0070C0"/>
                </a:solidFill>
              </a:rPr>
              <a:t>(Set forth below the amount of any termination or licensing fee, or the method for determining any termination or licensing fee.)</a:t>
            </a:r>
            <a:endParaRPr lang="en-US" i="1" dirty="0">
              <a:solidFill>
                <a:srgbClr val="0070C0"/>
              </a:solidFill>
            </a:endParaRPr>
          </a:p>
          <a:p>
            <a:pPr marL="0" indent="0">
              <a:buNone/>
            </a:pPr>
            <a:r>
              <a:rPr lang="en-US" dirty="0">
                <a:solidFill>
                  <a:srgbClr val="0070C0"/>
                </a:solidFill>
              </a:rPr>
              <a:t> </a:t>
            </a:r>
          </a:p>
          <a:p>
            <a:pPr marL="0" indent="0">
              <a:buNone/>
            </a:pPr>
            <a:r>
              <a:rPr lang="en-US" b="1" u="dbl" dirty="0">
                <a:solidFill>
                  <a:srgbClr val="0070C0"/>
                </a:solidFill>
              </a:rPr>
              <a:t>.1</a:t>
            </a:r>
            <a:r>
              <a:rPr lang="en-US" u="dbl" dirty="0">
                <a:solidFill>
                  <a:srgbClr val="0070C0"/>
                </a:solidFill>
              </a:rPr>
              <a:t>	Termination Fee:</a:t>
            </a:r>
            <a:endParaRPr lang="en-US" dirty="0">
              <a:solidFill>
                <a:srgbClr val="0070C0"/>
              </a:solidFill>
            </a:endParaRPr>
          </a:p>
          <a:p>
            <a:pPr marL="0" indent="0">
              <a:buNone/>
            </a:pPr>
            <a:r>
              <a:rPr lang="en-US" dirty="0"/>
              <a:t>  </a:t>
            </a:r>
          </a:p>
          <a:p>
            <a:pPr marL="0" indent="0">
              <a:buNone/>
            </a:pPr>
            <a:r>
              <a:rPr lang="en-US" b="1" u="dbl" dirty="0">
                <a:solidFill>
                  <a:srgbClr val="0070C0"/>
                </a:solidFill>
              </a:rPr>
              <a:t>.2	</a:t>
            </a:r>
            <a:r>
              <a:rPr lang="en-US" u="dbl" dirty="0">
                <a:solidFill>
                  <a:srgbClr val="0070C0"/>
                </a:solidFill>
              </a:rPr>
              <a:t>Licensing Fee if the Owner intends to continue using the Architect’s Instruments of Service:</a:t>
            </a:r>
            <a:endParaRPr lang="en-US" dirty="0">
              <a:solidFill>
                <a:srgbClr val="0070C0"/>
              </a:solidFill>
            </a:endParaRPr>
          </a:p>
          <a:p>
            <a:pPr marL="0" indent="0">
              <a:buNone/>
            </a:pPr>
            <a:r>
              <a:rPr lang="en-US" dirty="0">
                <a:solidFill>
                  <a:srgbClr val="0070C0"/>
                </a:solidFill>
              </a:rPr>
              <a:t>  </a:t>
            </a:r>
          </a:p>
          <a:p>
            <a:pPr marL="0" indent="0">
              <a:buNone/>
            </a:pPr>
            <a:r>
              <a:rPr lang="en-US" b="1" dirty="0"/>
              <a:t>§ 9.8 </a:t>
            </a:r>
            <a:r>
              <a:rPr lang="en-US" u="dbl" dirty="0">
                <a:solidFill>
                  <a:srgbClr val="0070C0"/>
                </a:solidFill>
              </a:rPr>
              <a:t>Except as otherwise expressly provided herein, this Agreement shall terminate one year from the date of Substantial Completion.</a:t>
            </a:r>
            <a:endParaRPr lang="en-US" dirty="0">
              <a:solidFill>
                <a:srgbClr val="0070C0"/>
              </a:solidFill>
            </a:endParaRPr>
          </a:p>
          <a:p>
            <a:pPr marL="0" indent="0">
              <a:buNone/>
            </a:pPr>
            <a:endParaRPr lang="en-US" dirty="0"/>
          </a:p>
        </p:txBody>
      </p:sp>
      <p:sp>
        <p:nvSpPr>
          <p:cNvPr id="4" name="Slide Number Placeholder 3"/>
          <p:cNvSpPr>
            <a:spLocks noGrp="1"/>
          </p:cNvSpPr>
          <p:nvPr>
            <p:ph type="sldNum" sz="quarter" idx="12"/>
          </p:nvPr>
        </p:nvSpPr>
        <p:spPr/>
        <p:txBody>
          <a:bodyPr/>
          <a:lstStyle/>
          <a:p>
            <a:fld id="{82D444AC-F1EA-469E-8F5B-A7FA62FB0FA7}" type="slidenum">
              <a:rPr lang="en-US" smtClean="0"/>
              <a:t>35</a:t>
            </a:fld>
            <a:endParaRPr lang="en-US" dirty="0"/>
          </a:p>
        </p:txBody>
      </p:sp>
    </p:spTree>
    <p:extLst>
      <p:ext uri="{BB962C8B-B14F-4D97-AF65-F5344CB8AC3E}">
        <p14:creationId xmlns:p14="http://schemas.microsoft.com/office/powerpoint/2010/main" val="3030962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9.6 &amp; 9.7 </a:t>
            </a:r>
            <a:br>
              <a:rPr lang="en-US" sz="3600" dirty="0"/>
            </a:br>
            <a:r>
              <a:rPr lang="en-US" sz="3600" dirty="0"/>
              <a:t>(Termination for Convenience Remedies)</a:t>
            </a:r>
          </a:p>
        </p:txBody>
      </p:sp>
      <p:sp>
        <p:nvSpPr>
          <p:cNvPr id="3" name="Content Placeholder 2"/>
          <p:cNvSpPr>
            <a:spLocks noGrp="1"/>
          </p:cNvSpPr>
          <p:nvPr>
            <p:ph idx="1"/>
          </p:nvPr>
        </p:nvSpPr>
        <p:spPr/>
        <p:txBody>
          <a:bodyPr/>
          <a:lstStyle/>
          <a:p>
            <a:endParaRPr lang="en-US" dirty="0" smtClean="0"/>
          </a:p>
          <a:p>
            <a:r>
              <a:rPr lang="en-US" dirty="0" smtClean="0"/>
              <a:t>If Owner Terminates Agreement for its Convenience, the Agreement Now Allows the Parties to Agree Upon and Insert (1) a Termination Fee and/or (2) a Licensing Fee if the Owner Intends to Continue to Use the Instruments of Service</a:t>
            </a:r>
            <a:endParaRPr lang="en-US" dirty="0"/>
          </a:p>
        </p:txBody>
      </p:sp>
    </p:spTree>
    <p:extLst>
      <p:ext uri="{BB962C8B-B14F-4D97-AF65-F5344CB8AC3E}">
        <p14:creationId xmlns:p14="http://schemas.microsoft.com/office/powerpoint/2010/main" val="38187500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u="dbl" dirty="0">
                <a:solidFill>
                  <a:srgbClr val="0070C0"/>
                </a:solidFill>
              </a:rPr>
              <a:t>§ 10.9</a:t>
            </a:r>
            <a:r>
              <a:rPr lang="en-US" u="dbl" dirty="0">
                <a:solidFill>
                  <a:srgbClr val="0070C0"/>
                </a:solidFill>
              </a:rPr>
              <a:t> The invalidity of any provision of the Agreement shall not invalidate the Agreement or its remaining provisions. If it is determined that any provision of the Agreement violates any law, or is otherwise invalid or unenforceable, then that provision shall be revised to the extent necessary to make that provision legal and enforceable. In such case the Agreement shall be construed, to the fullest extent permitted by law, to give effect to the parties’ intentions and purposes in executing the Agreement.</a:t>
            </a:r>
            <a:endParaRPr lang="en-US" dirty="0">
              <a:solidFill>
                <a:srgbClr val="0070C0"/>
              </a:solidFill>
            </a:endParaRP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37</a:t>
            </a:fld>
            <a:endParaRPr lang="en-US" dirty="0"/>
          </a:p>
        </p:txBody>
      </p:sp>
    </p:spTree>
    <p:extLst>
      <p:ext uri="{BB962C8B-B14F-4D97-AF65-F5344CB8AC3E}">
        <p14:creationId xmlns:p14="http://schemas.microsoft.com/office/powerpoint/2010/main" val="31369061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10.9 (Savings Clause)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solidFill>
                <a:srgbClr val="FF0000"/>
              </a:solidFill>
            </a:endParaRPr>
          </a:p>
          <a:p>
            <a:r>
              <a:rPr lang="en-US" dirty="0" smtClean="0">
                <a:solidFill>
                  <a:srgbClr val="FF0000"/>
                </a:solidFill>
              </a:rPr>
              <a:t>New Boilerplate </a:t>
            </a:r>
            <a:r>
              <a:rPr lang="en-US" dirty="0" smtClean="0"/>
              <a:t>– Standard Savings Provision</a:t>
            </a:r>
          </a:p>
          <a:p>
            <a:pPr marL="0" indent="0">
              <a:buNone/>
            </a:pPr>
            <a:endParaRPr lang="en-US" dirty="0"/>
          </a:p>
        </p:txBody>
      </p:sp>
    </p:spTree>
    <p:extLst>
      <p:ext uri="{BB962C8B-B14F-4D97-AF65-F5344CB8AC3E}">
        <p14:creationId xmlns:p14="http://schemas.microsoft.com/office/powerpoint/2010/main" val="12727316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u="dbl" dirty="0">
                <a:solidFill>
                  <a:srgbClr val="0070C0"/>
                </a:solidFill>
              </a:rPr>
              <a:t>§ 11.9 </a:t>
            </a:r>
            <a:r>
              <a:rPr lang="en-US" b="1" u="dbl" dirty="0" smtClean="0">
                <a:solidFill>
                  <a:srgbClr val="0070C0"/>
                </a:solidFill>
              </a:rPr>
              <a:t>Architect’s </a:t>
            </a:r>
            <a:r>
              <a:rPr lang="en-US" b="1" u="dbl" dirty="0">
                <a:solidFill>
                  <a:srgbClr val="0070C0"/>
                </a:solidFill>
              </a:rPr>
              <a:t>Insurance.</a:t>
            </a:r>
            <a:r>
              <a:rPr lang="en-US" u="dbl" dirty="0">
                <a:solidFill>
                  <a:srgbClr val="0070C0"/>
                </a:solidFill>
              </a:rPr>
              <a:t> If the types and limits of coverage required in Section 2.5 are in addition to the types and limits the Architect normally maintains, the Owner shall pay the Architect for the additional costs incurred by the Architect for the additional coverages as set forth below</a:t>
            </a:r>
            <a:r>
              <a:rPr lang="en-US" u="dbl" dirty="0" smtClean="0">
                <a:solidFill>
                  <a:srgbClr val="0070C0"/>
                </a:solidFill>
              </a:rPr>
              <a:t>:</a:t>
            </a:r>
          </a:p>
          <a:p>
            <a:pPr marL="0" indent="0">
              <a:buNone/>
            </a:pPr>
            <a:r>
              <a:rPr lang="en-US" i="1" u="dbl" dirty="0">
                <a:solidFill>
                  <a:srgbClr val="0070C0"/>
                </a:solidFill>
              </a:rPr>
              <a:t>(Insert the additional coverages the Architect is required to obtain in order to satisfy the requirements set forth in Section 2.5, and for which the Owner shall reimburse the Architect.)</a:t>
            </a:r>
            <a:endParaRPr lang="en-US" i="1" dirty="0">
              <a:solidFill>
                <a:srgbClr val="0070C0"/>
              </a:solidFill>
            </a:endParaRP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39</a:t>
            </a:fld>
            <a:endParaRPr lang="en-US" dirty="0"/>
          </a:p>
        </p:txBody>
      </p:sp>
    </p:spTree>
    <p:extLst>
      <p:ext uri="{BB962C8B-B14F-4D97-AF65-F5344CB8AC3E}">
        <p14:creationId xmlns:p14="http://schemas.microsoft.com/office/powerpoint/2010/main" val="25430845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11.9 (Insurance Costs)</a:t>
            </a:r>
            <a:endParaRPr lang="en-US" dirty="0"/>
          </a:p>
        </p:txBody>
      </p:sp>
      <p:sp>
        <p:nvSpPr>
          <p:cNvPr id="3" name="Content Placeholder 2"/>
          <p:cNvSpPr>
            <a:spLocks noGrp="1"/>
          </p:cNvSpPr>
          <p:nvPr>
            <p:ph idx="1"/>
          </p:nvPr>
        </p:nvSpPr>
        <p:spPr/>
        <p:txBody>
          <a:bodyPr/>
          <a:lstStyle/>
          <a:p>
            <a:endParaRPr lang="en-US" dirty="0" smtClean="0"/>
          </a:p>
          <a:p>
            <a:r>
              <a:rPr lang="en-US" dirty="0" smtClean="0">
                <a:solidFill>
                  <a:srgbClr val="FF0000"/>
                </a:solidFill>
              </a:rPr>
              <a:t>New Concept </a:t>
            </a:r>
            <a:r>
              <a:rPr lang="en-US" dirty="0" smtClean="0"/>
              <a:t>– New Provision Requires Owner to Pay the Architect for Additional Costs Incurred if the Insurance Identified in Section 2.5 is broader than the Insurance Architect Typically Maintains</a:t>
            </a:r>
            <a:endParaRPr lang="en-US" dirty="0"/>
          </a:p>
        </p:txBody>
      </p:sp>
    </p:spTree>
    <p:extLst>
      <p:ext uri="{BB962C8B-B14F-4D97-AF65-F5344CB8AC3E}">
        <p14:creationId xmlns:p14="http://schemas.microsoft.com/office/powerpoint/2010/main" val="18070691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381000"/>
            <a:ext cx="8229600" cy="6096000"/>
          </a:xfrm>
        </p:spPr>
        <p:txBody>
          <a:bodyPr>
            <a:normAutofit/>
          </a:bodyPr>
          <a:lstStyle/>
          <a:p>
            <a:pPr marL="0" indent="0">
              <a:buNone/>
            </a:pPr>
            <a:r>
              <a:rPr lang="en-US" b="1" dirty="0"/>
              <a:t>§ 13.2 </a:t>
            </a:r>
            <a:r>
              <a:rPr lang="en-US" dirty="0"/>
              <a:t>This Agreement is comprised of the following documents </a:t>
            </a:r>
            <a:r>
              <a:rPr lang="en-US" strike="sngStrike" dirty="0">
                <a:solidFill>
                  <a:srgbClr val="FF0000"/>
                </a:solidFill>
              </a:rPr>
              <a:t>listed</a:t>
            </a:r>
            <a:r>
              <a:rPr lang="en-US" u="dbl" dirty="0">
                <a:solidFill>
                  <a:srgbClr val="0070C0"/>
                </a:solidFill>
              </a:rPr>
              <a:t>identified</a:t>
            </a:r>
            <a:r>
              <a:rPr lang="en-US" dirty="0"/>
              <a:t> below:</a:t>
            </a:r>
          </a:p>
          <a:p>
            <a:pPr marL="0" indent="0">
              <a:buNone/>
            </a:pPr>
            <a:r>
              <a:rPr lang="en-US" b="1" dirty="0"/>
              <a:t>.1</a:t>
            </a:r>
            <a:r>
              <a:rPr lang="en-US" dirty="0"/>
              <a:t>	AIA Document B101™–</a:t>
            </a:r>
            <a:r>
              <a:rPr lang="en-US" strike="sngStrike" dirty="0">
                <a:solidFill>
                  <a:srgbClr val="FF0000"/>
                </a:solidFill>
              </a:rPr>
              <a:t>2007,</a:t>
            </a:r>
            <a:r>
              <a:rPr lang="en-US" u="dbl" dirty="0">
                <a:solidFill>
                  <a:srgbClr val="0070C0"/>
                </a:solidFill>
              </a:rPr>
              <a:t>2017,</a:t>
            </a:r>
            <a:r>
              <a:rPr lang="en-US" dirty="0"/>
              <a:t> Standard Form Agreement Between Owner and Architect </a:t>
            </a:r>
          </a:p>
          <a:p>
            <a:pPr marL="0" indent="0">
              <a:buNone/>
            </a:pPr>
            <a:r>
              <a:rPr lang="en-US" b="1" dirty="0"/>
              <a:t>.2</a:t>
            </a:r>
            <a:r>
              <a:rPr lang="en-US" dirty="0"/>
              <a:t>	AIA Document </a:t>
            </a:r>
            <a:r>
              <a:rPr lang="en-US" strike="sngStrike" dirty="0">
                <a:solidFill>
                  <a:srgbClr val="FF0000"/>
                </a:solidFill>
              </a:rPr>
              <a:t>E201™–</a:t>
            </a:r>
            <a:r>
              <a:rPr lang="en-US" strike="sngStrike" dirty="0" smtClean="0">
                <a:solidFill>
                  <a:srgbClr val="FF0000"/>
                </a:solidFill>
              </a:rPr>
              <a:t>2007, Digital Data Protocol Exhibit, if completed, or the following:</a:t>
            </a:r>
            <a:r>
              <a:rPr lang="en-US" u="dbl" dirty="0" smtClean="0">
                <a:solidFill>
                  <a:srgbClr val="0070C0"/>
                </a:solidFill>
              </a:rPr>
              <a:t>E203</a:t>
            </a:r>
            <a:r>
              <a:rPr lang="en-US" u="dbl" dirty="0">
                <a:solidFill>
                  <a:srgbClr val="0070C0"/>
                </a:solidFill>
              </a:rPr>
              <a:t>™–2013, Building Information Modeling and Digital Data </a:t>
            </a:r>
            <a:r>
              <a:rPr lang="en-US" u="dbl" dirty="0" smtClean="0">
                <a:solidFill>
                  <a:srgbClr val="0070C0"/>
                </a:solidFill>
              </a:rPr>
              <a:t>Exhibit</a:t>
            </a:r>
            <a:r>
              <a:rPr lang="en-US" u="dbl" dirty="0">
                <a:solidFill>
                  <a:srgbClr val="0070C0"/>
                </a:solidFill>
              </a:rPr>
              <a:t>, </a:t>
            </a:r>
            <a:r>
              <a:rPr lang="en-US" u="dbl" dirty="0" smtClean="0">
                <a:solidFill>
                  <a:srgbClr val="0070C0"/>
                </a:solidFill>
              </a:rPr>
              <a:t>dated </a:t>
            </a:r>
            <a:r>
              <a:rPr lang="en-US" u="dbl" dirty="0">
                <a:solidFill>
                  <a:srgbClr val="0070C0"/>
                </a:solidFill>
              </a:rPr>
              <a:t>as indicated below:</a:t>
            </a:r>
          </a:p>
          <a:p>
            <a:pPr marL="0" indent="0">
              <a:buNone/>
            </a:pPr>
            <a:endParaRPr lang="en-US" dirty="0"/>
          </a:p>
        </p:txBody>
      </p:sp>
      <p:sp>
        <p:nvSpPr>
          <p:cNvPr id="2" name="Slide Number Placeholder 1"/>
          <p:cNvSpPr>
            <a:spLocks noGrp="1"/>
          </p:cNvSpPr>
          <p:nvPr>
            <p:ph type="sldNum" sz="quarter" idx="12"/>
          </p:nvPr>
        </p:nvSpPr>
        <p:spPr/>
        <p:txBody>
          <a:bodyPr/>
          <a:lstStyle/>
          <a:p>
            <a:fld id="{82D444AC-F1EA-469E-8F5B-A7FA62FB0FA7}" type="slidenum">
              <a:rPr lang="en-US" smtClean="0"/>
              <a:t>41</a:t>
            </a:fld>
            <a:endParaRPr lang="en-US" dirty="0"/>
          </a:p>
        </p:txBody>
      </p:sp>
    </p:spTree>
    <p:extLst>
      <p:ext uri="{BB962C8B-B14F-4D97-AF65-F5344CB8AC3E}">
        <p14:creationId xmlns:p14="http://schemas.microsoft.com/office/powerpoint/2010/main" val="28657214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13.2 (Contract Documents)</a:t>
            </a:r>
            <a:endParaRPr lang="en-US" dirty="0"/>
          </a:p>
        </p:txBody>
      </p:sp>
      <p:sp>
        <p:nvSpPr>
          <p:cNvPr id="3" name="Content Placeholder 2"/>
          <p:cNvSpPr>
            <a:spLocks noGrp="1"/>
          </p:cNvSpPr>
          <p:nvPr>
            <p:ph idx="1"/>
          </p:nvPr>
        </p:nvSpPr>
        <p:spPr/>
        <p:txBody>
          <a:bodyPr anchor="ctr"/>
          <a:lstStyle/>
          <a:p>
            <a:r>
              <a:rPr lang="en-US" dirty="0" smtClean="0"/>
              <a:t>AIA Document E203</a:t>
            </a:r>
            <a:r>
              <a:rPr lang="en-US" baseline="30000" dirty="0" smtClean="0"/>
              <a:t>TM</a:t>
            </a:r>
            <a:r>
              <a:rPr lang="en-US" dirty="0" smtClean="0"/>
              <a:t>-2013, </a:t>
            </a:r>
            <a:r>
              <a:rPr lang="en-US" dirty="0"/>
              <a:t>Building Information Modeling and Digital Data Exhibit </a:t>
            </a:r>
            <a:r>
              <a:rPr lang="en-US" dirty="0" smtClean="0"/>
              <a:t>Now </a:t>
            </a:r>
            <a:r>
              <a:rPr lang="en-US" u="sng" dirty="0" smtClean="0"/>
              <a:t>Automatically</a:t>
            </a:r>
            <a:r>
              <a:rPr lang="en-US" dirty="0" smtClean="0"/>
              <a:t> Incorporated </a:t>
            </a:r>
          </a:p>
          <a:p>
            <a:pPr marL="0" indent="0">
              <a:buNone/>
            </a:pPr>
            <a:r>
              <a:rPr lang="en-US" dirty="0" smtClean="0"/>
              <a:t>	</a:t>
            </a:r>
            <a:r>
              <a:rPr lang="en-US" b="1" dirty="0" smtClean="0">
                <a:solidFill>
                  <a:srgbClr val="FF0000"/>
                </a:solidFill>
              </a:rPr>
              <a:t>BE CAREFUL!</a:t>
            </a:r>
          </a:p>
          <a:p>
            <a:endParaRPr lang="en-US" dirty="0"/>
          </a:p>
        </p:txBody>
      </p:sp>
    </p:spTree>
    <p:extLst>
      <p:ext uri="{BB962C8B-B14F-4D97-AF65-F5344CB8AC3E}">
        <p14:creationId xmlns:p14="http://schemas.microsoft.com/office/powerpoint/2010/main" val="1887990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295400"/>
            <a:ext cx="7772400" cy="2590800"/>
          </a:xfrm>
        </p:spPr>
        <p:txBody>
          <a:bodyPr>
            <a:normAutofit/>
          </a:bodyPr>
          <a:lstStyle/>
          <a:p>
            <a:r>
              <a:rPr lang="en-US" dirty="0" smtClean="0">
                <a:solidFill>
                  <a:srgbClr val="FF0000"/>
                </a:solidFill>
              </a:rPr>
              <a:t>Thank You!</a:t>
            </a:r>
            <a:r>
              <a:rPr lang="en-US" sz="2400" dirty="0">
                <a:solidFill>
                  <a:srgbClr val="FF0000"/>
                </a:solidFill>
              </a:rPr>
              <a:t/>
            </a:r>
            <a:br>
              <a:rPr lang="en-US" sz="2400" dirty="0">
                <a:solidFill>
                  <a:srgbClr val="FF0000"/>
                </a:solidFill>
              </a:rPr>
            </a:br>
            <a:r>
              <a:rPr lang="en-US" sz="2400" dirty="0">
                <a:solidFill>
                  <a:srgbClr val="FF0000"/>
                </a:solidFill>
              </a:rPr>
              <a:t/>
            </a:r>
            <a:br>
              <a:rPr lang="en-US" sz="2400" dirty="0">
                <a:solidFill>
                  <a:srgbClr val="FF0000"/>
                </a:solidFill>
              </a:rPr>
            </a:br>
            <a:r>
              <a:rPr lang="en-US" dirty="0" smtClean="0">
                <a:solidFill>
                  <a:srgbClr val="FF0000"/>
                </a:solidFill>
              </a:rPr>
              <a:t>Questions?</a:t>
            </a:r>
            <a:endParaRPr lang="en-US" dirty="0">
              <a:solidFill>
                <a:srgbClr val="FF0000"/>
              </a:solidFill>
            </a:endParaRPr>
          </a:p>
        </p:txBody>
      </p:sp>
      <p:sp>
        <p:nvSpPr>
          <p:cNvPr id="4" name="TextBox 3"/>
          <p:cNvSpPr txBox="1"/>
          <p:nvPr/>
        </p:nvSpPr>
        <p:spPr>
          <a:xfrm>
            <a:off x="1981200" y="4419601"/>
            <a:ext cx="2819400" cy="1200329"/>
          </a:xfrm>
          <a:prstGeom prst="rect">
            <a:avLst/>
          </a:prstGeom>
          <a:noFill/>
        </p:spPr>
        <p:txBody>
          <a:bodyPr wrap="square" rtlCol="0">
            <a:spAutoFit/>
          </a:bodyPr>
          <a:lstStyle/>
          <a:p>
            <a:r>
              <a:rPr lang="en-US" dirty="0"/>
              <a:t>Scott P. Pence</a:t>
            </a:r>
          </a:p>
          <a:p>
            <a:r>
              <a:rPr lang="en-US" dirty="0"/>
              <a:t>Carlton Fields</a:t>
            </a:r>
          </a:p>
          <a:p>
            <a:r>
              <a:rPr lang="en-US" dirty="0">
                <a:hlinkClick r:id="rId2"/>
              </a:rPr>
              <a:t>spence@carltonfields.com</a:t>
            </a:r>
            <a:endParaRPr lang="en-US" dirty="0"/>
          </a:p>
          <a:p>
            <a:r>
              <a:rPr lang="en-US" dirty="0"/>
              <a:t>(813) 229-4322</a:t>
            </a:r>
          </a:p>
        </p:txBody>
      </p:sp>
      <p:sp>
        <p:nvSpPr>
          <p:cNvPr id="6" name="TextBox 5"/>
          <p:cNvSpPr txBox="1"/>
          <p:nvPr/>
        </p:nvSpPr>
        <p:spPr>
          <a:xfrm>
            <a:off x="7924800" y="4390072"/>
            <a:ext cx="2590800" cy="1477328"/>
          </a:xfrm>
          <a:prstGeom prst="rect">
            <a:avLst/>
          </a:prstGeom>
          <a:noFill/>
        </p:spPr>
        <p:txBody>
          <a:bodyPr wrap="square" rtlCol="0">
            <a:spAutoFit/>
          </a:bodyPr>
          <a:lstStyle/>
          <a:p>
            <a:r>
              <a:rPr lang="en-US" dirty="0"/>
              <a:t>Sanjay Kurian</a:t>
            </a:r>
          </a:p>
          <a:p>
            <a:r>
              <a:rPr lang="en-US" dirty="0"/>
              <a:t>Becker &amp; Poliakoff</a:t>
            </a:r>
          </a:p>
          <a:p>
            <a:r>
              <a:rPr lang="en-US" dirty="0">
                <a:hlinkClick r:id="rId3"/>
              </a:rPr>
              <a:t>skurian@bplegal.com</a:t>
            </a:r>
            <a:endParaRPr lang="en-US" dirty="0"/>
          </a:p>
          <a:p>
            <a:r>
              <a:rPr lang="en-US" dirty="0"/>
              <a:t>(239) 433-7707 </a:t>
            </a:r>
          </a:p>
          <a:p>
            <a:endParaRPr lang="en-US" dirty="0"/>
          </a:p>
        </p:txBody>
      </p:sp>
    </p:spTree>
    <p:extLst>
      <p:ext uri="{BB962C8B-B14F-4D97-AF65-F5344CB8AC3E}">
        <p14:creationId xmlns:p14="http://schemas.microsoft.com/office/powerpoint/2010/main" val="3864235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2581</Words>
  <Application>Microsoft Office PowerPoint</Application>
  <PresentationFormat>Widescreen</PresentationFormat>
  <Paragraphs>224</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Significant Changes in the New 2017 AIA B101 Architectural Agreement</vt:lpstr>
      <vt:lpstr>Standard Form Construction Contracts</vt:lpstr>
      <vt:lpstr>AIA Standard Form Contracts</vt:lpstr>
      <vt:lpstr>List of Documents</vt:lpstr>
      <vt:lpstr>Numbering System</vt:lpstr>
      <vt:lpstr>AIA Family Groups</vt:lpstr>
      <vt:lpstr>AIA Document B101TM-2017 Standard Form of Agreement  Between Owner and Architect</vt:lpstr>
      <vt:lpstr>PowerPoint Presentation</vt:lpstr>
      <vt:lpstr>1.1.6 (Sustainable Objective)</vt:lpstr>
      <vt:lpstr>PowerPoint Presentation</vt:lpstr>
      <vt:lpstr>1.2 (Initial Information)</vt:lpstr>
      <vt:lpstr>PowerPoint Presentation</vt:lpstr>
      <vt:lpstr>1.3 (BIM &amp; Digital Data)</vt:lpstr>
      <vt:lpstr>PowerPoint Presentation</vt:lpstr>
      <vt:lpstr>PowerPoint Presentation</vt:lpstr>
      <vt:lpstr>2.5 (Insurance)</vt:lpstr>
      <vt:lpstr>PowerPoint Presentation</vt:lpstr>
      <vt:lpstr>PowerPoint Presentation</vt:lpstr>
      <vt:lpstr>3.5.2.2/3.5.3 (Bidding Assistance)</vt:lpstr>
      <vt:lpstr>PowerPoint Presentation</vt:lpstr>
      <vt:lpstr>3.6.3 (Certificates for Payment)</vt:lpstr>
      <vt:lpstr>PowerPoint Presentation</vt:lpstr>
      <vt:lpstr>3.6.4.3 (Submittals and Shop Drawings)</vt:lpstr>
      <vt:lpstr>PowerPoint Presentation</vt:lpstr>
      <vt:lpstr>4.1 (Supplemental Services)</vt:lpstr>
      <vt:lpstr>PowerPoint Presentation</vt:lpstr>
      <vt:lpstr>PowerPoint Presentation</vt:lpstr>
      <vt:lpstr>PowerPoint Presentation</vt:lpstr>
      <vt:lpstr>4.2 (Additional Services)</vt:lpstr>
      <vt:lpstr>PowerPoint Presentation</vt:lpstr>
      <vt:lpstr>5.12 (Communications)</vt:lpstr>
      <vt:lpstr>PowerPoint Presentation</vt:lpstr>
      <vt:lpstr>6.7 (Modifications)</vt:lpstr>
      <vt:lpstr>PowerPoint Presentation</vt:lpstr>
      <vt:lpstr>PowerPoint Presentation</vt:lpstr>
      <vt:lpstr>9.6 &amp; 9.7  (Termination for Convenience Remedies)</vt:lpstr>
      <vt:lpstr>PowerPoint Presentation</vt:lpstr>
      <vt:lpstr>10.9 (Savings Clause)</vt:lpstr>
      <vt:lpstr>PowerPoint Presentation</vt:lpstr>
      <vt:lpstr>11.9 (Insurance Costs)</vt:lpstr>
      <vt:lpstr>PowerPoint Presentation</vt:lpstr>
      <vt:lpstr>13.2 (Contract Documents)</vt:lpstr>
      <vt:lpstr>Thank You!  Questions?</vt:lpstr>
    </vt:vector>
  </TitlesOfParts>
  <Company>Carlton Fields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Significant Changes in the New 2017 AIA Contract Documents</dc:title>
  <dc:creator>Scott P. Pence</dc:creator>
  <cp:lastModifiedBy>Scott P. Pence</cp:lastModifiedBy>
  <cp:revision>6</cp:revision>
  <dcterms:created xsi:type="dcterms:W3CDTF">2018-06-08T13:52:04Z</dcterms:created>
  <dcterms:modified xsi:type="dcterms:W3CDTF">2018-06-08T20:36:51Z</dcterms:modified>
</cp:coreProperties>
</file>