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08" r:id="rId1"/>
  </p:sldMasterIdLst>
  <p:notesMasterIdLst>
    <p:notesMasterId r:id="rId92"/>
  </p:notesMasterIdLst>
  <p:handoutMasterIdLst>
    <p:handoutMasterId r:id="rId93"/>
  </p:handoutMasterIdLst>
  <p:sldIdLst>
    <p:sldId id="666" r:id="rId2"/>
    <p:sldId id="642" r:id="rId3"/>
    <p:sldId id="262" r:id="rId4"/>
    <p:sldId id="852" r:id="rId5"/>
    <p:sldId id="667" r:id="rId6"/>
    <p:sldId id="919" r:id="rId7"/>
    <p:sldId id="757" r:id="rId8"/>
    <p:sldId id="920" r:id="rId9"/>
    <p:sldId id="790" r:id="rId10"/>
    <p:sldId id="921" r:id="rId11"/>
    <p:sldId id="853" r:id="rId12"/>
    <p:sldId id="695" r:id="rId13"/>
    <p:sldId id="922" r:id="rId14"/>
    <p:sldId id="918" r:id="rId15"/>
    <p:sldId id="923" r:id="rId16"/>
    <p:sldId id="758" r:id="rId17"/>
    <p:sldId id="925" r:id="rId18"/>
    <p:sldId id="855" r:id="rId19"/>
    <p:sldId id="732" r:id="rId20"/>
    <p:sldId id="926" r:id="rId21"/>
    <p:sldId id="927" r:id="rId22"/>
    <p:sldId id="801" r:id="rId23"/>
    <p:sldId id="764" r:id="rId24"/>
    <p:sldId id="928" r:id="rId25"/>
    <p:sldId id="803" r:id="rId26"/>
    <p:sldId id="929" r:id="rId27"/>
    <p:sldId id="835" r:id="rId28"/>
    <p:sldId id="930" r:id="rId29"/>
    <p:sldId id="733" r:id="rId30"/>
    <p:sldId id="931" r:id="rId31"/>
    <p:sldId id="845" r:id="rId32"/>
    <p:sldId id="877" r:id="rId33"/>
    <p:sldId id="932" r:id="rId34"/>
    <p:sldId id="883" r:id="rId35"/>
    <p:sldId id="933" r:id="rId36"/>
    <p:sldId id="856" r:id="rId37"/>
    <p:sldId id="962" r:id="rId38"/>
    <p:sldId id="963" r:id="rId39"/>
    <p:sldId id="884" r:id="rId40"/>
    <p:sldId id="934" r:id="rId41"/>
    <p:sldId id="885" r:id="rId42"/>
    <p:sldId id="935" r:id="rId43"/>
    <p:sldId id="886" r:id="rId44"/>
    <p:sldId id="936" r:id="rId45"/>
    <p:sldId id="887" r:id="rId46"/>
    <p:sldId id="937" r:id="rId47"/>
    <p:sldId id="888" r:id="rId48"/>
    <p:sldId id="938" r:id="rId49"/>
    <p:sldId id="889" r:id="rId50"/>
    <p:sldId id="939" r:id="rId51"/>
    <p:sldId id="890" r:id="rId52"/>
    <p:sldId id="940" r:id="rId53"/>
    <p:sldId id="956" r:id="rId54"/>
    <p:sldId id="955" r:id="rId55"/>
    <p:sldId id="895" r:id="rId56"/>
    <p:sldId id="964" r:id="rId57"/>
    <p:sldId id="957" r:id="rId58"/>
    <p:sldId id="958" r:id="rId59"/>
    <p:sldId id="959" r:id="rId60"/>
    <p:sldId id="893" r:id="rId61"/>
    <p:sldId id="942" r:id="rId62"/>
    <p:sldId id="943" r:id="rId63"/>
    <p:sldId id="960" r:id="rId64"/>
    <p:sldId id="857" r:id="rId65"/>
    <p:sldId id="903" r:id="rId66"/>
    <p:sldId id="944" r:id="rId67"/>
    <p:sldId id="899" r:id="rId68"/>
    <p:sldId id="900" r:id="rId69"/>
    <p:sldId id="904" r:id="rId70"/>
    <p:sldId id="679" r:id="rId71"/>
    <p:sldId id="947" r:id="rId72"/>
    <p:sldId id="961" r:id="rId73"/>
    <p:sldId id="858" r:id="rId74"/>
    <p:sldId id="906" r:id="rId75"/>
    <p:sldId id="948" r:id="rId76"/>
    <p:sldId id="907" r:id="rId77"/>
    <p:sldId id="949" r:id="rId78"/>
    <p:sldId id="909" r:id="rId79"/>
    <p:sldId id="950" r:id="rId80"/>
    <p:sldId id="908" r:id="rId81"/>
    <p:sldId id="951" r:id="rId82"/>
    <p:sldId id="952" r:id="rId83"/>
    <p:sldId id="965" r:id="rId84"/>
    <p:sldId id="966" r:id="rId85"/>
    <p:sldId id="859" r:id="rId86"/>
    <p:sldId id="910" r:id="rId87"/>
    <p:sldId id="953" r:id="rId88"/>
    <p:sldId id="917" r:id="rId89"/>
    <p:sldId id="954" r:id="rId90"/>
    <p:sldId id="648" r:id="rId91"/>
  </p:sldIdLst>
  <p:sldSz cx="9144000" cy="6858000" type="screen4x3"/>
  <p:notesSz cx="7010400" cy="9296400"/>
  <p:defaultTextStyle>
    <a:defPPr>
      <a:defRPr lang="en-US"/>
    </a:defPPr>
    <a:lvl1pPr algn="l" rtl="0" fontAlgn="base">
      <a:spcBef>
        <a:spcPct val="0"/>
      </a:spcBef>
      <a:spcAft>
        <a:spcPct val="0"/>
      </a:spcAft>
      <a:defRPr sz="2000" kern="1200">
        <a:solidFill>
          <a:schemeClr val="bg1"/>
        </a:solidFill>
        <a:latin typeface="Arial" charset="0"/>
        <a:ea typeface="+mn-ea"/>
        <a:cs typeface="+mn-cs"/>
      </a:defRPr>
    </a:lvl1pPr>
    <a:lvl2pPr marL="457200" algn="l" rtl="0" fontAlgn="base">
      <a:spcBef>
        <a:spcPct val="0"/>
      </a:spcBef>
      <a:spcAft>
        <a:spcPct val="0"/>
      </a:spcAft>
      <a:defRPr sz="2000" kern="1200">
        <a:solidFill>
          <a:schemeClr val="bg1"/>
        </a:solidFill>
        <a:latin typeface="Arial" charset="0"/>
        <a:ea typeface="+mn-ea"/>
        <a:cs typeface="+mn-cs"/>
      </a:defRPr>
    </a:lvl2pPr>
    <a:lvl3pPr marL="914400" algn="l" rtl="0" fontAlgn="base">
      <a:spcBef>
        <a:spcPct val="0"/>
      </a:spcBef>
      <a:spcAft>
        <a:spcPct val="0"/>
      </a:spcAft>
      <a:defRPr sz="2000" kern="1200">
        <a:solidFill>
          <a:schemeClr val="bg1"/>
        </a:solidFill>
        <a:latin typeface="Arial" charset="0"/>
        <a:ea typeface="+mn-ea"/>
        <a:cs typeface="+mn-cs"/>
      </a:defRPr>
    </a:lvl3pPr>
    <a:lvl4pPr marL="1371600" algn="l" rtl="0" fontAlgn="base">
      <a:spcBef>
        <a:spcPct val="0"/>
      </a:spcBef>
      <a:spcAft>
        <a:spcPct val="0"/>
      </a:spcAft>
      <a:defRPr sz="2000" kern="1200">
        <a:solidFill>
          <a:schemeClr val="bg1"/>
        </a:solidFill>
        <a:latin typeface="Arial" charset="0"/>
        <a:ea typeface="+mn-ea"/>
        <a:cs typeface="+mn-cs"/>
      </a:defRPr>
    </a:lvl4pPr>
    <a:lvl5pPr marL="1828800" algn="l" rtl="0" fontAlgn="base">
      <a:spcBef>
        <a:spcPct val="0"/>
      </a:spcBef>
      <a:spcAft>
        <a:spcPct val="0"/>
      </a:spcAft>
      <a:defRPr sz="2000" kern="1200">
        <a:solidFill>
          <a:schemeClr val="bg1"/>
        </a:solidFill>
        <a:latin typeface="Arial" charset="0"/>
        <a:ea typeface="+mn-ea"/>
        <a:cs typeface="+mn-cs"/>
      </a:defRPr>
    </a:lvl5pPr>
    <a:lvl6pPr marL="2286000" algn="l" defTabSz="914400" rtl="0" eaLnBrk="1" latinLnBrk="0" hangingPunct="1">
      <a:defRPr sz="2000" kern="1200">
        <a:solidFill>
          <a:schemeClr val="bg1"/>
        </a:solidFill>
        <a:latin typeface="Arial" charset="0"/>
        <a:ea typeface="+mn-ea"/>
        <a:cs typeface="+mn-cs"/>
      </a:defRPr>
    </a:lvl6pPr>
    <a:lvl7pPr marL="2743200" algn="l" defTabSz="914400" rtl="0" eaLnBrk="1" latinLnBrk="0" hangingPunct="1">
      <a:defRPr sz="2000" kern="1200">
        <a:solidFill>
          <a:schemeClr val="bg1"/>
        </a:solidFill>
        <a:latin typeface="Arial" charset="0"/>
        <a:ea typeface="+mn-ea"/>
        <a:cs typeface="+mn-cs"/>
      </a:defRPr>
    </a:lvl7pPr>
    <a:lvl8pPr marL="3200400" algn="l" defTabSz="914400" rtl="0" eaLnBrk="1" latinLnBrk="0" hangingPunct="1">
      <a:defRPr sz="2000" kern="1200">
        <a:solidFill>
          <a:schemeClr val="bg1"/>
        </a:solidFill>
        <a:latin typeface="Arial" charset="0"/>
        <a:ea typeface="+mn-ea"/>
        <a:cs typeface="+mn-cs"/>
      </a:defRPr>
    </a:lvl8pPr>
    <a:lvl9pPr marL="3657600" algn="l" defTabSz="914400" rtl="0" eaLnBrk="1" latinLnBrk="0" hangingPunct="1">
      <a:defRPr sz="2000" kern="1200">
        <a:solidFill>
          <a:schemeClr val="bg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clrMru>
    <a:srgbClr val="CC0000"/>
    <a:srgbClr val="EAE4B4"/>
    <a:srgbClr val="FFFF00"/>
    <a:srgbClr val="FF0000"/>
    <a:srgbClr val="6699FF"/>
    <a:srgbClr val="FFFF66"/>
    <a:srgbClr val="33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71" autoAdjust="0"/>
    <p:restoredTop sz="94603" autoAdjust="0"/>
  </p:normalViewPr>
  <p:slideViewPr>
    <p:cSldViewPr>
      <p:cViewPr varScale="1">
        <p:scale>
          <a:sx n="109" d="100"/>
          <a:sy n="109" d="100"/>
        </p:scale>
        <p:origin x="248" y="184"/>
      </p:cViewPr>
      <p:guideLst>
        <p:guide orient="horz" pos="2160"/>
        <p:guide pos="2880"/>
      </p:guideLst>
    </p:cSldViewPr>
  </p:slideViewPr>
  <p:outlineViewPr>
    <p:cViewPr>
      <p:scale>
        <a:sx n="33" d="100"/>
        <a:sy n="33" d="100"/>
      </p:scale>
      <p:origin x="0" y="-79448"/>
    </p:cViewPr>
  </p:outlineViewPr>
  <p:notesTextViewPr>
    <p:cViewPr>
      <p:scale>
        <a:sx n="100" d="100"/>
        <a:sy n="100" d="100"/>
      </p:scale>
      <p:origin x="0" y="0"/>
    </p:cViewPr>
  </p:notesTextViewPr>
  <p:sorterViewPr>
    <p:cViewPr>
      <p:scale>
        <a:sx n="66" d="100"/>
        <a:sy n="66" d="100"/>
      </p:scale>
      <p:origin x="0" y="3144"/>
    </p:cViewPr>
  </p:sorterViewPr>
  <p:notesViewPr>
    <p:cSldViewPr>
      <p:cViewPr varScale="1">
        <p:scale>
          <a:sx n="86" d="100"/>
          <a:sy n="86" d="100"/>
        </p:scale>
        <p:origin x="4528" y="208"/>
      </p:cViewPr>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notesMaster" Target="notesMasters/notesMaster1.xml"/><Relationship Id="rId93" Type="http://schemas.openxmlformats.org/officeDocument/2006/relationships/handoutMaster" Target="handoutMasters/handoutMaster1.xml"/><Relationship Id="rId94" Type="http://schemas.openxmlformats.org/officeDocument/2006/relationships/presProps" Target="presProps.xml"/><Relationship Id="rId95" Type="http://schemas.openxmlformats.org/officeDocument/2006/relationships/viewProps" Target="viewProps.xml"/><Relationship Id="rId96" Type="http://schemas.openxmlformats.org/officeDocument/2006/relationships/theme" Target="theme/theme1.xml"/><Relationship Id="rId9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4DA5B91D-A522-9F47-BAEE-FAB99A62DCCB}" type="datetimeFigureOut">
              <a:rPr lang="en-US" smtClean="0"/>
              <a:t>7/2/18</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EF2A1998-2765-8E47-AE53-552DC5E7A560}" type="slidenum">
              <a:rPr lang="en-US" smtClean="0"/>
              <a:t>‹#›</a:t>
            </a:fld>
            <a:endParaRPr lang="en-US"/>
          </a:p>
        </p:txBody>
      </p:sp>
    </p:spTree>
    <p:extLst>
      <p:ext uri="{BB962C8B-B14F-4D97-AF65-F5344CB8AC3E}">
        <p14:creationId xmlns:p14="http://schemas.microsoft.com/office/powerpoint/2010/main" val="16996721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200">
                <a:solidFill>
                  <a:schemeClr val="tx1"/>
                </a:solidFill>
              </a:defRPr>
            </a:lvl1pPr>
          </a:lstStyle>
          <a:p>
            <a:pPr>
              <a:defRPr/>
            </a:pPr>
            <a:endParaRPr lang="en-US"/>
          </a:p>
        </p:txBody>
      </p:sp>
      <p:sp>
        <p:nvSpPr>
          <p:cNvPr id="141315"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solidFill>
                  <a:schemeClr val="tx1"/>
                </a:solidFill>
              </a:defRPr>
            </a:lvl1pPr>
          </a:lstStyle>
          <a:p>
            <a:pPr>
              <a:defRPr/>
            </a:pPr>
            <a:endParaRPr lang="en-US"/>
          </a:p>
        </p:txBody>
      </p:sp>
      <p:sp>
        <p:nvSpPr>
          <p:cNvPr id="10445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41317"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41318"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defRPr sz="1200">
                <a:solidFill>
                  <a:schemeClr val="tx1"/>
                </a:solidFill>
              </a:defRPr>
            </a:lvl1pPr>
          </a:lstStyle>
          <a:p>
            <a:pPr>
              <a:defRPr/>
            </a:pPr>
            <a:endParaRPr lang="en-US"/>
          </a:p>
        </p:txBody>
      </p:sp>
      <p:sp>
        <p:nvSpPr>
          <p:cNvPr id="141319"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solidFill>
                  <a:schemeClr val="tx1"/>
                </a:solidFill>
              </a:defRPr>
            </a:lvl1pPr>
          </a:lstStyle>
          <a:p>
            <a:pPr>
              <a:defRPr/>
            </a:pPr>
            <a:fld id="{20A89179-4E96-4DEB-BC80-514CF985BECF}" type="slidenum">
              <a:rPr lang="en-US"/>
              <a:pPr>
                <a:defRPr/>
              </a:pPr>
              <a:t>‹#›</a:t>
            </a:fld>
            <a:endParaRPr lang="en-US"/>
          </a:p>
        </p:txBody>
      </p:sp>
    </p:spTree>
    <p:extLst>
      <p:ext uri="{BB962C8B-B14F-4D97-AF65-F5344CB8AC3E}">
        <p14:creationId xmlns:p14="http://schemas.microsoft.com/office/powerpoint/2010/main" val="17510603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310A71C-4857-4BBE-B5EE-6497A7BB5E15}" type="slidenum">
              <a:rPr lang="en-US" smtClean="0"/>
              <a:pPr/>
              <a:t>1</a:t>
            </a:fld>
            <a:endParaRPr lang="en-US"/>
          </a:p>
        </p:txBody>
      </p:sp>
    </p:spTree>
    <p:extLst>
      <p:ext uri="{BB962C8B-B14F-4D97-AF65-F5344CB8AC3E}">
        <p14:creationId xmlns:p14="http://schemas.microsoft.com/office/powerpoint/2010/main" val="1168631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310A71C-4857-4BBE-B5EE-6497A7BB5E15}" type="slidenum">
              <a:rPr lang="en-US" smtClean="0"/>
              <a:pPr/>
              <a:t>2</a:t>
            </a:fld>
            <a:endParaRPr lang="en-US"/>
          </a:p>
        </p:txBody>
      </p:sp>
    </p:spTree>
    <p:extLst>
      <p:ext uri="{BB962C8B-B14F-4D97-AF65-F5344CB8AC3E}">
        <p14:creationId xmlns:p14="http://schemas.microsoft.com/office/powerpoint/2010/main" val="297680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FE918B7D-A0C6-4930-87AA-CD0FF494C248}" type="slidenum">
              <a:rPr lang="en-US" smtClean="0"/>
              <a:pPr/>
              <a:t>3</a:t>
            </a:fld>
            <a:endParaRPr 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smtClean="0"/>
          </a:p>
        </p:txBody>
      </p:sp>
    </p:spTree>
    <p:extLst>
      <p:ext uri="{BB962C8B-B14F-4D97-AF65-F5344CB8AC3E}">
        <p14:creationId xmlns:p14="http://schemas.microsoft.com/office/powerpoint/2010/main" val="16305984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endParaRPr lang="en-US" smtClean="0"/>
          </a:p>
        </p:txBody>
      </p:sp>
      <p:sp>
        <p:nvSpPr>
          <p:cNvPr id="107524" name="Slide Number Placeholder 3"/>
          <p:cNvSpPr>
            <a:spLocks noGrp="1"/>
          </p:cNvSpPr>
          <p:nvPr>
            <p:ph type="sldNum" sz="quarter" idx="5"/>
          </p:nvPr>
        </p:nvSpPr>
        <p:spPr>
          <a:noFill/>
        </p:spPr>
        <p:txBody>
          <a:bodyPr/>
          <a:lstStyle/>
          <a:p>
            <a:fld id="{38C389C9-095E-4A7A-9D30-947176A2819A}" type="slidenum">
              <a:rPr lang="en-US" smtClean="0"/>
              <a:pPr/>
              <a:t>4</a:t>
            </a:fld>
            <a:endParaRPr lang="en-US" smtClean="0"/>
          </a:p>
        </p:txBody>
      </p:sp>
    </p:spTree>
    <p:extLst>
      <p:ext uri="{BB962C8B-B14F-4D97-AF65-F5344CB8AC3E}">
        <p14:creationId xmlns:p14="http://schemas.microsoft.com/office/powerpoint/2010/main" val="518233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endParaRPr lang="en-US" smtClean="0"/>
          </a:p>
        </p:txBody>
      </p:sp>
      <p:sp>
        <p:nvSpPr>
          <p:cNvPr id="107524" name="Slide Number Placeholder 3"/>
          <p:cNvSpPr>
            <a:spLocks noGrp="1"/>
          </p:cNvSpPr>
          <p:nvPr>
            <p:ph type="sldNum" sz="quarter" idx="5"/>
          </p:nvPr>
        </p:nvSpPr>
        <p:spPr>
          <a:noFill/>
        </p:spPr>
        <p:txBody>
          <a:bodyPr/>
          <a:lstStyle/>
          <a:p>
            <a:fld id="{38C389C9-095E-4A7A-9D30-947176A2819A}" type="slidenum">
              <a:rPr lang="en-US" smtClean="0"/>
              <a:pPr/>
              <a:t>5</a:t>
            </a:fld>
            <a:endParaRPr lang="en-US" smtClean="0"/>
          </a:p>
        </p:txBody>
      </p:sp>
    </p:spTree>
    <p:extLst>
      <p:ext uri="{BB962C8B-B14F-4D97-AF65-F5344CB8AC3E}">
        <p14:creationId xmlns:p14="http://schemas.microsoft.com/office/powerpoint/2010/main" val="6367773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endParaRPr lang="en-US" smtClean="0"/>
          </a:p>
        </p:txBody>
      </p:sp>
      <p:sp>
        <p:nvSpPr>
          <p:cNvPr id="107524" name="Slide Number Placeholder 3"/>
          <p:cNvSpPr>
            <a:spLocks noGrp="1"/>
          </p:cNvSpPr>
          <p:nvPr>
            <p:ph type="sldNum" sz="quarter" idx="5"/>
          </p:nvPr>
        </p:nvSpPr>
        <p:spPr>
          <a:noFill/>
        </p:spPr>
        <p:txBody>
          <a:bodyPr/>
          <a:lstStyle/>
          <a:p>
            <a:fld id="{38C389C9-095E-4A7A-9D30-947176A2819A}" type="slidenum">
              <a:rPr lang="en-US" smtClean="0"/>
              <a:pPr/>
              <a:t>6</a:t>
            </a:fld>
            <a:endParaRPr lang="en-US" smtClean="0"/>
          </a:p>
        </p:txBody>
      </p:sp>
    </p:spTree>
    <p:extLst>
      <p:ext uri="{BB962C8B-B14F-4D97-AF65-F5344CB8AC3E}">
        <p14:creationId xmlns:p14="http://schemas.microsoft.com/office/powerpoint/2010/main" val="1809388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endParaRPr lang="en-US" smtClean="0"/>
          </a:p>
        </p:txBody>
      </p:sp>
      <p:sp>
        <p:nvSpPr>
          <p:cNvPr id="107524" name="Slide Number Placeholder 3"/>
          <p:cNvSpPr>
            <a:spLocks noGrp="1"/>
          </p:cNvSpPr>
          <p:nvPr>
            <p:ph type="sldNum" sz="quarter" idx="5"/>
          </p:nvPr>
        </p:nvSpPr>
        <p:spPr>
          <a:noFill/>
        </p:spPr>
        <p:txBody>
          <a:bodyPr/>
          <a:lstStyle/>
          <a:p>
            <a:fld id="{38C389C9-095E-4A7A-9D30-947176A2819A}" type="slidenum">
              <a:rPr lang="en-US" smtClean="0"/>
              <a:pPr/>
              <a:t>7</a:t>
            </a:fld>
            <a:endParaRPr lang="en-US" smtClean="0"/>
          </a:p>
        </p:txBody>
      </p:sp>
    </p:spTree>
    <p:extLst>
      <p:ext uri="{BB962C8B-B14F-4D97-AF65-F5344CB8AC3E}">
        <p14:creationId xmlns:p14="http://schemas.microsoft.com/office/powerpoint/2010/main" val="14061437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endParaRPr lang="en-US" smtClean="0"/>
          </a:p>
        </p:txBody>
      </p:sp>
      <p:sp>
        <p:nvSpPr>
          <p:cNvPr id="107524" name="Slide Number Placeholder 3"/>
          <p:cNvSpPr>
            <a:spLocks noGrp="1"/>
          </p:cNvSpPr>
          <p:nvPr>
            <p:ph type="sldNum" sz="quarter" idx="5"/>
          </p:nvPr>
        </p:nvSpPr>
        <p:spPr>
          <a:noFill/>
        </p:spPr>
        <p:txBody>
          <a:bodyPr/>
          <a:lstStyle/>
          <a:p>
            <a:fld id="{38C389C9-095E-4A7A-9D30-947176A2819A}" type="slidenum">
              <a:rPr lang="en-US" smtClean="0"/>
              <a:pPr/>
              <a:t>8</a:t>
            </a:fld>
            <a:endParaRPr lang="en-US" smtClean="0"/>
          </a:p>
        </p:txBody>
      </p:sp>
    </p:spTree>
    <p:extLst>
      <p:ext uri="{BB962C8B-B14F-4D97-AF65-F5344CB8AC3E}">
        <p14:creationId xmlns:p14="http://schemas.microsoft.com/office/powerpoint/2010/main" val="2072199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endParaRPr lang="en-US" smtClean="0"/>
          </a:p>
        </p:txBody>
      </p:sp>
      <p:sp>
        <p:nvSpPr>
          <p:cNvPr id="107524" name="Slide Number Placeholder 3"/>
          <p:cNvSpPr>
            <a:spLocks noGrp="1"/>
          </p:cNvSpPr>
          <p:nvPr>
            <p:ph type="sldNum" sz="quarter" idx="5"/>
          </p:nvPr>
        </p:nvSpPr>
        <p:spPr>
          <a:noFill/>
        </p:spPr>
        <p:txBody>
          <a:bodyPr/>
          <a:lstStyle/>
          <a:p>
            <a:fld id="{38C389C9-095E-4A7A-9D30-947176A2819A}" type="slidenum">
              <a:rPr lang="en-US" smtClean="0"/>
              <a:pPr/>
              <a:t>9</a:t>
            </a:fld>
            <a:endParaRPr lang="en-US" smtClean="0"/>
          </a:p>
        </p:txBody>
      </p:sp>
    </p:spTree>
    <p:extLst>
      <p:ext uri="{BB962C8B-B14F-4D97-AF65-F5344CB8AC3E}">
        <p14:creationId xmlns:p14="http://schemas.microsoft.com/office/powerpoint/2010/main" val="5639868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endParaRPr lang="en-US" smtClean="0"/>
          </a:p>
        </p:txBody>
      </p:sp>
      <p:sp>
        <p:nvSpPr>
          <p:cNvPr id="107524" name="Slide Number Placeholder 3"/>
          <p:cNvSpPr>
            <a:spLocks noGrp="1"/>
          </p:cNvSpPr>
          <p:nvPr>
            <p:ph type="sldNum" sz="quarter" idx="5"/>
          </p:nvPr>
        </p:nvSpPr>
        <p:spPr>
          <a:noFill/>
        </p:spPr>
        <p:txBody>
          <a:bodyPr/>
          <a:lstStyle/>
          <a:p>
            <a:fld id="{38C389C9-095E-4A7A-9D30-947176A2819A}" type="slidenum">
              <a:rPr lang="en-US" smtClean="0"/>
              <a:pPr/>
              <a:t>10</a:t>
            </a:fld>
            <a:endParaRPr lang="en-US" smtClean="0"/>
          </a:p>
        </p:txBody>
      </p:sp>
    </p:spTree>
    <p:extLst>
      <p:ext uri="{BB962C8B-B14F-4D97-AF65-F5344CB8AC3E}">
        <p14:creationId xmlns:p14="http://schemas.microsoft.com/office/powerpoint/2010/main" val="1127777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11</a:t>
            </a:fld>
            <a:endParaRPr lang="en-US" smtClean="0"/>
          </a:p>
        </p:txBody>
      </p:sp>
    </p:spTree>
    <p:extLst>
      <p:ext uri="{BB962C8B-B14F-4D97-AF65-F5344CB8AC3E}">
        <p14:creationId xmlns:p14="http://schemas.microsoft.com/office/powerpoint/2010/main" val="2075937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12</a:t>
            </a:fld>
            <a:endParaRPr lang="en-US" smtClean="0"/>
          </a:p>
        </p:txBody>
      </p:sp>
    </p:spTree>
    <p:extLst>
      <p:ext uri="{BB962C8B-B14F-4D97-AF65-F5344CB8AC3E}">
        <p14:creationId xmlns:p14="http://schemas.microsoft.com/office/powerpoint/2010/main" val="420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13</a:t>
            </a:fld>
            <a:endParaRPr lang="en-US" smtClean="0"/>
          </a:p>
        </p:txBody>
      </p:sp>
    </p:spTree>
    <p:extLst>
      <p:ext uri="{BB962C8B-B14F-4D97-AF65-F5344CB8AC3E}">
        <p14:creationId xmlns:p14="http://schemas.microsoft.com/office/powerpoint/2010/main" val="1942445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14</a:t>
            </a:fld>
            <a:endParaRPr lang="en-US" smtClean="0"/>
          </a:p>
        </p:txBody>
      </p:sp>
    </p:spTree>
    <p:extLst>
      <p:ext uri="{BB962C8B-B14F-4D97-AF65-F5344CB8AC3E}">
        <p14:creationId xmlns:p14="http://schemas.microsoft.com/office/powerpoint/2010/main" val="2059239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15</a:t>
            </a:fld>
            <a:endParaRPr lang="en-US" smtClean="0"/>
          </a:p>
        </p:txBody>
      </p:sp>
    </p:spTree>
    <p:extLst>
      <p:ext uri="{BB962C8B-B14F-4D97-AF65-F5344CB8AC3E}">
        <p14:creationId xmlns:p14="http://schemas.microsoft.com/office/powerpoint/2010/main" val="20740212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16</a:t>
            </a:fld>
            <a:endParaRPr lang="en-US" smtClean="0"/>
          </a:p>
        </p:txBody>
      </p:sp>
    </p:spTree>
    <p:extLst>
      <p:ext uri="{BB962C8B-B14F-4D97-AF65-F5344CB8AC3E}">
        <p14:creationId xmlns:p14="http://schemas.microsoft.com/office/powerpoint/2010/main" val="6264724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17</a:t>
            </a:fld>
            <a:endParaRPr lang="en-US" smtClean="0"/>
          </a:p>
        </p:txBody>
      </p:sp>
    </p:spTree>
    <p:extLst>
      <p:ext uri="{BB962C8B-B14F-4D97-AF65-F5344CB8AC3E}">
        <p14:creationId xmlns:p14="http://schemas.microsoft.com/office/powerpoint/2010/main" val="2446146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18</a:t>
            </a:fld>
            <a:endParaRPr lang="en-US" smtClean="0"/>
          </a:p>
        </p:txBody>
      </p:sp>
    </p:spTree>
    <p:extLst>
      <p:ext uri="{BB962C8B-B14F-4D97-AF65-F5344CB8AC3E}">
        <p14:creationId xmlns:p14="http://schemas.microsoft.com/office/powerpoint/2010/main" val="3256998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19</a:t>
            </a:fld>
            <a:endParaRPr lang="en-US" smtClean="0"/>
          </a:p>
        </p:txBody>
      </p:sp>
    </p:spTree>
    <p:extLst>
      <p:ext uri="{BB962C8B-B14F-4D97-AF65-F5344CB8AC3E}">
        <p14:creationId xmlns:p14="http://schemas.microsoft.com/office/powerpoint/2010/main" val="21314128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20</a:t>
            </a:fld>
            <a:endParaRPr lang="en-US" smtClean="0"/>
          </a:p>
        </p:txBody>
      </p:sp>
    </p:spTree>
    <p:extLst>
      <p:ext uri="{BB962C8B-B14F-4D97-AF65-F5344CB8AC3E}">
        <p14:creationId xmlns:p14="http://schemas.microsoft.com/office/powerpoint/2010/main" val="8979479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21</a:t>
            </a:fld>
            <a:endParaRPr lang="en-US" smtClean="0"/>
          </a:p>
        </p:txBody>
      </p:sp>
    </p:spTree>
    <p:extLst>
      <p:ext uri="{BB962C8B-B14F-4D97-AF65-F5344CB8AC3E}">
        <p14:creationId xmlns:p14="http://schemas.microsoft.com/office/powerpoint/2010/main" val="16701633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22</a:t>
            </a:fld>
            <a:endParaRPr lang="en-US" smtClean="0"/>
          </a:p>
        </p:txBody>
      </p:sp>
    </p:spTree>
    <p:extLst>
      <p:ext uri="{BB962C8B-B14F-4D97-AF65-F5344CB8AC3E}">
        <p14:creationId xmlns:p14="http://schemas.microsoft.com/office/powerpoint/2010/main" val="1167833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23</a:t>
            </a:fld>
            <a:endParaRPr lang="en-US" smtClean="0"/>
          </a:p>
        </p:txBody>
      </p:sp>
    </p:spTree>
    <p:extLst>
      <p:ext uri="{BB962C8B-B14F-4D97-AF65-F5344CB8AC3E}">
        <p14:creationId xmlns:p14="http://schemas.microsoft.com/office/powerpoint/2010/main" val="14447835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24</a:t>
            </a:fld>
            <a:endParaRPr lang="en-US" smtClean="0"/>
          </a:p>
        </p:txBody>
      </p:sp>
    </p:spTree>
    <p:extLst>
      <p:ext uri="{BB962C8B-B14F-4D97-AF65-F5344CB8AC3E}">
        <p14:creationId xmlns:p14="http://schemas.microsoft.com/office/powerpoint/2010/main" val="19463750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25</a:t>
            </a:fld>
            <a:endParaRPr lang="en-US" smtClean="0"/>
          </a:p>
        </p:txBody>
      </p:sp>
    </p:spTree>
    <p:extLst>
      <p:ext uri="{BB962C8B-B14F-4D97-AF65-F5344CB8AC3E}">
        <p14:creationId xmlns:p14="http://schemas.microsoft.com/office/powerpoint/2010/main" val="11749688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26</a:t>
            </a:fld>
            <a:endParaRPr lang="en-US" smtClean="0"/>
          </a:p>
        </p:txBody>
      </p:sp>
    </p:spTree>
    <p:extLst>
      <p:ext uri="{BB962C8B-B14F-4D97-AF65-F5344CB8AC3E}">
        <p14:creationId xmlns:p14="http://schemas.microsoft.com/office/powerpoint/2010/main" val="1104242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27</a:t>
            </a:fld>
            <a:endParaRPr lang="en-US" smtClean="0"/>
          </a:p>
        </p:txBody>
      </p:sp>
    </p:spTree>
    <p:extLst>
      <p:ext uri="{BB962C8B-B14F-4D97-AF65-F5344CB8AC3E}">
        <p14:creationId xmlns:p14="http://schemas.microsoft.com/office/powerpoint/2010/main" val="600027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28</a:t>
            </a:fld>
            <a:endParaRPr lang="en-US" smtClean="0"/>
          </a:p>
        </p:txBody>
      </p:sp>
    </p:spTree>
    <p:extLst>
      <p:ext uri="{BB962C8B-B14F-4D97-AF65-F5344CB8AC3E}">
        <p14:creationId xmlns:p14="http://schemas.microsoft.com/office/powerpoint/2010/main" val="12791879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29</a:t>
            </a:fld>
            <a:endParaRPr lang="en-US" smtClean="0"/>
          </a:p>
        </p:txBody>
      </p:sp>
    </p:spTree>
    <p:extLst>
      <p:ext uri="{BB962C8B-B14F-4D97-AF65-F5344CB8AC3E}">
        <p14:creationId xmlns:p14="http://schemas.microsoft.com/office/powerpoint/2010/main" val="87959544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30</a:t>
            </a:fld>
            <a:endParaRPr lang="en-US" smtClean="0"/>
          </a:p>
        </p:txBody>
      </p:sp>
    </p:spTree>
    <p:extLst>
      <p:ext uri="{BB962C8B-B14F-4D97-AF65-F5344CB8AC3E}">
        <p14:creationId xmlns:p14="http://schemas.microsoft.com/office/powerpoint/2010/main" val="1930025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31</a:t>
            </a:fld>
            <a:endParaRPr lang="en-US" smtClean="0"/>
          </a:p>
        </p:txBody>
      </p:sp>
    </p:spTree>
    <p:extLst>
      <p:ext uri="{BB962C8B-B14F-4D97-AF65-F5344CB8AC3E}">
        <p14:creationId xmlns:p14="http://schemas.microsoft.com/office/powerpoint/2010/main" val="8030907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32</a:t>
            </a:fld>
            <a:endParaRPr lang="en-US" smtClean="0"/>
          </a:p>
        </p:txBody>
      </p:sp>
    </p:spTree>
    <p:extLst>
      <p:ext uri="{BB962C8B-B14F-4D97-AF65-F5344CB8AC3E}">
        <p14:creationId xmlns:p14="http://schemas.microsoft.com/office/powerpoint/2010/main" val="10138648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33</a:t>
            </a:fld>
            <a:endParaRPr lang="en-US" smtClean="0"/>
          </a:p>
        </p:txBody>
      </p:sp>
    </p:spTree>
    <p:extLst>
      <p:ext uri="{BB962C8B-B14F-4D97-AF65-F5344CB8AC3E}">
        <p14:creationId xmlns:p14="http://schemas.microsoft.com/office/powerpoint/2010/main" val="36189280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34</a:t>
            </a:fld>
            <a:endParaRPr lang="en-US" smtClean="0"/>
          </a:p>
        </p:txBody>
      </p:sp>
    </p:spTree>
    <p:extLst>
      <p:ext uri="{BB962C8B-B14F-4D97-AF65-F5344CB8AC3E}">
        <p14:creationId xmlns:p14="http://schemas.microsoft.com/office/powerpoint/2010/main" val="15678540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35</a:t>
            </a:fld>
            <a:endParaRPr lang="en-US" smtClean="0"/>
          </a:p>
        </p:txBody>
      </p:sp>
    </p:spTree>
    <p:extLst>
      <p:ext uri="{BB962C8B-B14F-4D97-AF65-F5344CB8AC3E}">
        <p14:creationId xmlns:p14="http://schemas.microsoft.com/office/powerpoint/2010/main" val="7662612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36</a:t>
            </a:fld>
            <a:endParaRPr lang="en-US" smtClean="0"/>
          </a:p>
        </p:txBody>
      </p:sp>
    </p:spTree>
    <p:extLst>
      <p:ext uri="{BB962C8B-B14F-4D97-AF65-F5344CB8AC3E}">
        <p14:creationId xmlns:p14="http://schemas.microsoft.com/office/powerpoint/2010/main" val="5507200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37</a:t>
            </a:fld>
            <a:endParaRPr lang="en-US" smtClean="0"/>
          </a:p>
        </p:txBody>
      </p:sp>
    </p:spTree>
    <p:extLst>
      <p:ext uri="{BB962C8B-B14F-4D97-AF65-F5344CB8AC3E}">
        <p14:creationId xmlns:p14="http://schemas.microsoft.com/office/powerpoint/2010/main" val="2700870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38</a:t>
            </a:fld>
            <a:endParaRPr lang="en-US" smtClean="0"/>
          </a:p>
        </p:txBody>
      </p:sp>
    </p:spTree>
    <p:extLst>
      <p:ext uri="{BB962C8B-B14F-4D97-AF65-F5344CB8AC3E}">
        <p14:creationId xmlns:p14="http://schemas.microsoft.com/office/powerpoint/2010/main" val="210669730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39</a:t>
            </a:fld>
            <a:endParaRPr lang="en-US" smtClean="0"/>
          </a:p>
        </p:txBody>
      </p:sp>
    </p:spTree>
    <p:extLst>
      <p:ext uri="{BB962C8B-B14F-4D97-AF65-F5344CB8AC3E}">
        <p14:creationId xmlns:p14="http://schemas.microsoft.com/office/powerpoint/2010/main" val="2150875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40</a:t>
            </a:fld>
            <a:endParaRPr lang="en-US" smtClean="0"/>
          </a:p>
        </p:txBody>
      </p:sp>
    </p:spTree>
    <p:extLst>
      <p:ext uri="{BB962C8B-B14F-4D97-AF65-F5344CB8AC3E}">
        <p14:creationId xmlns:p14="http://schemas.microsoft.com/office/powerpoint/2010/main" val="1247656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41</a:t>
            </a:fld>
            <a:endParaRPr lang="en-US" smtClean="0"/>
          </a:p>
        </p:txBody>
      </p:sp>
    </p:spTree>
    <p:extLst>
      <p:ext uri="{BB962C8B-B14F-4D97-AF65-F5344CB8AC3E}">
        <p14:creationId xmlns:p14="http://schemas.microsoft.com/office/powerpoint/2010/main" val="736000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42</a:t>
            </a:fld>
            <a:endParaRPr lang="en-US" smtClean="0"/>
          </a:p>
        </p:txBody>
      </p:sp>
    </p:spTree>
    <p:extLst>
      <p:ext uri="{BB962C8B-B14F-4D97-AF65-F5344CB8AC3E}">
        <p14:creationId xmlns:p14="http://schemas.microsoft.com/office/powerpoint/2010/main" val="116978005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43</a:t>
            </a:fld>
            <a:endParaRPr lang="en-US" smtClean="0"/>
          </a:p>
        </p:txBody>
      </p:sp>
    </p:spTree>
    <p:extLst>
      <p:ext uri="{BB962C8B-B14F-4D97-AF65-F5344CB8AC3E}">
        <p14:creationId xmlns:p14="http://schemas.microsoft.com/office/powerpoint/2010/main" val="14628498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44</a:t>
            </a:fld>
            <a:endParaRPr lang="en-US" smtClean="0"/>
          </a:p>
        </p:txBody>
      </p:sp>
    </p:spTree>
    <p:extLst>
      <p:ext uri="{BB962C8B-B14F-4D97-AF65-F5344CB8AC3E}">
        <p14:creationId xmlns:p14="http://schemas.microsoft.com/office/powerpoint/2010/main" val="14622792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45</a:t>
            </a:fld>
            <a:endParaRPr lang="en-US" smtClean="0"/>
          </a:p>
        </p:txBody>
      </p:sp>
    </p:spTree>
    <p:extLst>
      <p:ext uri="{BB962C8B-B14F-4D97-AF65-F5344CB8AC3E}">
        <p14:creationId xmlns:p14="http://schemas.microsoft.com/office/powerpoint/2010/main" val="43610862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46</a:t>
            </a:fld>
            <a:endParaRPr lang="en-US" smtClean="0"/>
          </a:p>
        </p:txBody>
      </p:sp>
    </p:spTree>
    <p:extLst>
      <p:ext uri="{BB962C8B-B14F-4D97-AF65-F5344CB8AC3E}">
        <p14:creationId xmlns:p14="http://schemas.microsoft.com/office/powerpoint/2010/main" val="20106323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47</a:t>
            </a:fld>
            <a:endParaRPr lang="en-US" smtClean="0"/>
          </a:p>
        </p:txBody>
      </p:sp>
    </p:spTree>
    <p:extLst>
      <p:ext uri="{BB962C8B-B14F-4D97-AF65-F5344CB8AC3E}">
        <p14:creationId xmlns:p14="http://schemas.microsoft.com/office/powerpoint/2010/main" val="13751148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48</a:t>
            </a:fld>
            <a:endParaRPr lang="en-US" smtClean="0"/>
          </a:p>
        </p:txBody>
      </p:sp>
    </p:spTree>
    <p:extLst>
      <p:ext uri="{BB962C8B-B14F-4D97-AF65-F5344CB8AC3E}">
        <p14:creationId xmlns:p14="http://schemas.microsoft.com/office/powerpoint/2010/main" val="82288964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49</a:t>
            </a:fld>
            <a:endParaRPr lang="en-US" smtClean="0"/>
          </a:p>
        </p:txBody>
      </p:sp>
    </p:spTree>
    <p:extLst>
      <p:ext uri="{BB962C8B-B14F-4D97-AF65-F5344CB8AC3E}">
        <p14:creationId xmlns:p14="http://schemas.microsoft.com/office/powerpoint/2010/main" val="14768416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50</a:t>
            </a:fld>
            <a:endParaRPr lang="en-US" smtClean="0"/>
          </a:p>
        </p:txBody>
      </p:sp>
    </p:spTree>
    <p:extLst>
      <p:ext uri="{BB962C8B-B14F-4D97-AF65-F5344CB8AC3E}">
        <p14:creationId xmlns:p14="http://schemas.microsoft.com/office/powerpoint/2010/main" val="195419096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51</a:t>
            </a:fld>
            <a:endParaRPr lang="en-US" smtClean="0"/>
          </a:p>
        </p:txBody>
      </p:sp>
    </p:spTree>
    <p:extLst>
      <p:ext uri="{BB962C8B-B14F-4D97-AF65-F5344CB8AC3E}">
        <p14:creationId xmlns:p14="http://schemas.microsoft.com/office/powerpoint/2010/main" val="15406897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52</a:t>
            </a:fld>
            <a:endParaRPr lang="en-US" smtClean="0"/>
          </a:p>
        </p:txBody>
      </p:sp>
    </p:spTree>
    <p:extLst>
      <p:ext uri="{BB962C8B-B14F-4D97-AF65-F5344CB8AC3E}">
        <p14:creationId xmlns:p14="http://schemas.microsoft.com/office/powerpoint/2010/main" val="1223362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53</a:t>
            </a:fld>
            <a:endParaRPr lang="en-US" smtClean="0"/>
          </a:p>
        </p:txBody>
      </p:sp>
    </p:spTree>
    <p:extLst>
      <p:ext uri="{BB962C8B-B14F-4D97-AF65-F5344CB8AC3E}">
        <p14:creationId xmlns:p14="http://schemas.microsoft.com/office/powerpoint/2010/main" val="85283810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54</a:t>
            </a:fld>
            <a:endParaRPr lang="en-US" smtClean="0"/>
          </a:p>
        </p:txBody>
      </p:sp>
    </p:spTree>
    <p:extLst>
      <p:ext uri="{BB962C8B-B14F-4D97-AF65-F5344CB8AC3E}">
        <p14:creationId xmlns:p14="http://schemas.microsoft.com/office/powerpoint/2010/main" val="27549716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55</a:t>
            </a:fld>
            <a:endParaRPr lang="en-US" smtClean="0"/>
          </a:p>
        </p:txBody>
      </p:sp>
    </p:spTree>
    <p:extLst>
      <p:ext uri="{BB962C8B-B14F-4D97-AF65-F5344CB8AC3E}">
        <p14:creationId xmlns:p14="http://schemas.microsoft.com/office/powerpoint/2010/main" val="510250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56</a:t>
            </a:fld>
            <a:endParaRPr lang="en-US" smtClean="0"/>
          </a:p>
        </p:txBody>
      </p:sp>
    </p:spTree>
    <p:extLst>
      <p:ext uri="{BB962C8B-B14F-4D97-AF65-F5344CB8AC3E}">
        <p14:creationId xmlns:p14="http://schemas.microsoft.com/office/powerpoint/2010/main" val="2119576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57</a:t>
            </a:fld>
            <a:endParaRPr lang="en-US" smtClean="0"/>
          </a:p>
        </p:txBody>
      </p:sp>
    </p:spTree>
    <p:extLst>
      <p:ext uri="{BB962C8B-B14F-4D97-AF65-F5344CB8AC3E}">
        <p14:creationId xmlns:p14="http://schemas.microsoft.com/office/powerpoint/2010/main" val="178043254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58</a:t>
            </a:fld>
            <a:endParaRPr lang="en-US" smtClean="0"/>
          </a:p>
        </p:txBody>
      </p:sp>
    </p:spTree>
    <p:extLst>
      <p:ext uri="{BB962C8B-B14F-4D97-AF65-F5344CB8AC3E}">
        <p14:creationId xmlns:p14="http://schemas.microsoft.com/office/powerpoint/2010/main" val="695996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59</a:t>
            </a:fld>
            <a:endParaRPr lang="en-US" smtClean="0"/>
          </a:p>
        </p:txBody>
      </p:sp>
    </p:spTree>
    <p:extLst>
      <p:ext uri="{BB962C8B-B14F-4D97-AF65-F5344CB8AC3E}">
        <p14:creationId xmlns:p14="http://schemas.microsoft.com/office/powerpoint/2010/main" val="7577740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60</a:t>
            </a:fld>
            <a:endParaRPr lang="en-US" smtClean="0"/>
          </a:p>
        </p:txBody>
      </p:sp>
    </p:spTree>
    <p:extLst>
      <p:ext uri="{BB962C8B-B14F-4D97-AF65-F5344CB8AC3E}">
        <p14:creationId xmlns:p14="http://schemas.microsoft.com/office/powerpoint/2010/main" val="141312163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61</a:t>
            </a:fld>
            <a:endParaRPr lang="en-US" smtClean="0"/>
          </a:p>
        </p:txBody>
      </p:sp>
    </p:spTree>
    <p:extLst>
      <p:ext uri="{BB962C8B-B14F-4D97-AF65-F5344CB8AC3E}">
        <p14:creationId xmlns:p14="http://schemas.microsoft.com/office/powerpoint/2010/main" val="137454074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62</a:t>
            </a:fld>
            <a:endParaRPr lang="en-US" smtClean="0"/>
          </a:p>
        </p:txBody>
      </p:sp>
    </p:spTree>
    <p:extLst>
      <p:ext uri="{BB962C8B-B14F-4D97-AF65-F5344CB8AC3E}">
        <p14:creationId xmlns:p14="http://schemas.microsoft.com/office/powerpoint/2010/main" val="168324314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p:spPr>
        <p:txBody>
          <a:bodyPr/>
          <a:lstStyle/>
          <a:p>
            <a:endParaRPr lang="en-US" smtClean="0"/>
          </a:p>
        </p:txBody>
      </p:sp>
      <p:sp>
        <p:nvSpPr>
          <p:cNvPr id="108548" name="Slide Number Placeholder 3"/>
          <p:cNvSpPr>
            <a:spLocks noGrp="1"/>
          </p:cNvSpPr>
          <p:nvPr>
            <p:ph type="sldNum" sz="quarter" idx="5"/>
          </p:nvPr>
        </p:nvSpPr>
        <p:spPr>
          <a:noFill/>
        </p:spPr>
        <p:txBody>
          <a:bodyPr/>
          <a:lstStyle/>
          <a:p>
            <a:fld id="{484817C6-4EE2-4879-B386-2176C465DF65}" type="slidenum">
              <a:rPr lang="en-US" smtClean="0"/>
              <a:pPr/>
              <a:t>63</a:t>
            </a:fld>
            <a:endParaRPr lang="en-US" smtClean="0"/>
          </a:p>
        </p:txBody>
      </p:sp>
    </p:spTree>
    <p:extLst>
      <p:ext uri="{BB962C8B-B14F-4D97-AF65-F5344CB8AC3E}">
        <p14:creationId xmlns:p14="http://schemas.microsoft.com/office/powerpoint/2010/main" val="18119841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64</a:t>
            </a:fld>
            <a:endParaRPr lang="en-US" smtClean="0"/>
          </a:p>
        </p:txBody>
      </p:sp>
    </p:spTree>
    <p:extLst>
      <p:ext uri="{BB962C8B-B14F-4D97-AF65-F5344CB8AC3E}">
        <p14:creationId xmlns:p14="http://schemas.microsoft.com/office/powerpoint/2010/main" val="92510647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65</a:t>
            </a:fld>
            <a:endParaRPr lang="en-US" smtClean="0"/>
          </a:p>
        </p:txBody>
      </p:sp>
    </p:spTree>
    <p:extLst>
      <p:ext uri="{BB962C8B-B14F-4D97-AF65-F5344CB8AC3E}">
        <p14:creationId xmlns:p14="http://schemas.microsoft.com/office/powerpoint/2010/main" val="1210001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66</a:t>
            </a:fld>
            <a:endParaRPr lang="en-US" smtClean="0"/>
          </a:p>
        </p:txBody>
      </p:sp>
    </p:spTree>
    <p:extLst>
      <p:ext uri="{BB962C8B-B14F-4D97-AF65-F5344CB8AC3E}">
        <p14:creationId xmlns:p14="http://schemas.microsoft.com/office/powerpoint/2010/main" val="20774592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67</a:t>
            </a:fld>
            <a:endParaRPr lang="en-US" smtClean="0"/>
          </a:p>
        </p:txBody>
      </p:sp>
    </p:spTree>
    <p:extLst>
      <p:ext uri="{BB962C8B-B14F-4D97-AF65-F5344CB8AC3E}">
        <p14:creationId xmlns:p14="http://schemas.microsoft.com/office/powerpoint/2010/main" val="9958643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68</a:t>
            </a:fld>
            <a:endParaRPr lang="en-US" smtClean="0"/>
          </a:p>
        </p:txBody>
      </p:sp>
    </p:spTree>
    <p:extLst>
      <p:ext uri="{BB962C8B-B14F-4D97-AF65-F5344CB8AC3E}">
        <p14:creationId xmlns:p14="http://schemas.microsoft.com/office/powerpoint/2010/main" val="204076134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69</a:t>
            </a:fld>
            <a:endParaRPr lang="en-US" smtClean="0"/>
          </a:p>
        </p:txBody>
      </p:sp>
    </p:spTree>
    <p:extLst>
      <p:ext uri="{BB962C8B-B14F-4D97-AF65-F5344CB8AC3E}">
        <p14:creationId xmlns:p14="http://schemas.microsoft.com/office/powerpoint/2010/main" val="156687917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70</a:t>
            </a:fld>
            <a:endParaRPr lang="en-US" smtClean="0"/>
          </a:p>
        </p:txBody>
      </p:sp>
    </p:spTree>
    <p:extLst>
      <p:ext uri="{BB962C8B-B14F-4D97-AF65-F5344CB8AC3E}">
        <p14:creationId xmlns:p14="http://schemas.microsoft.com/office/powerpoint/2010/main" val="84187613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71</a:t>
            </a:fld>
            <a:endParaRPr lang="en-US" smtClean="0"/>
          </a:p>
        </p:txBody>
      </p:sp>
    </p:spTree>
    <p:extLst>
      <p:ext uri="{BB962C8B-B14F-4D97-AF65-F5344CB8AC3E}">
        <p14:creationId xmlns:p14="http://schemas.microsoft.com/office/powerpoint/2010/main" val="158895761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72</a:t>
            </a:fld>
            <a:endParaRPr lang="en-US" smtClean="0"/>
          </a:p>
        </p:txBody>
      </p:sp>
    </p:spTree>
    <p:extLst>
      <p:ext uri="{BB962C8B-B14F-4D97-AF65-F5344CB8AC3E}">
        <p14:creationId xmlns:p14="http://schemas.microsoft.com/office/powerpoint/2010/main" val="127304993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73</a:t>
            </a:fld>
            <a:endParaRPr lang="en-US" smtClean="0"/>
          </a:p>
        </p:txBody>
      </p:sp>
    </p:spTree>
    <p:extLst>
      <p:ext uri="{BB962C8B-B14F-4D97-AF65-F5344CB8AC3E}">
        <p14:creationId xmlns:p14="http://schemas.microsoft.com/office/powerpoint/2010/main" val="1431241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74</a:t>
            </a:fld>
            <a:endParaRPr lang="en-US" smtClean="0"/>
          </a:p>
        </p:txBody>
      </p:sp>
    </p:spTree>
    <p:extLst>
      <p:ext uri="{BB962C8B-B14F-4D97-AF65-F5344CB8AC3E}">
        <p14:creationId xmlns:p14="http://schemas.microsoft.com/office/powerpoint/2010/main" val="459103198"/>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75</a:t>
            </a:fld>
            <a:endParaRPr lang="en-US" smtClean="0"/>
          </a:p>
        </p:txBody>
      </p:sp>
    </p:spTree>
    <p:extLst>
      <p:ext uri="{BB962C8B-B14F-4D97-AF65-F5344CB8AC3E}">
        <p14:creationId xmlns:p14="http://schemas.microsoft.com/office/powerpoint/2010/main" val="41601677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76</a:t>
            </a:fld>
            <a:endParaRPr lang="en-US" smtClean="0"/>
          </a:p>
        </p:txBody>
      </p:sp>
    </p:spTree>
    <p:extLst>
      <p:ext uri="{BB962C8B-B14F-4D97-AF65-F5344CB8AC3E}">
        <p14:creationId xmlns:p14="http://schemas.microsoft.com/office/powerpoint/2010/main" val="121460003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77</a:t>
            </a:fld>
            <a:endParaRPr lang="en-US" smtClean="0"/>
          </a:p>
        </p:txBody>
      </p:sp>
    </p:spTree>
    <p:extLst>
      <p:ext uri="{BB962C8B-B14F-4D97-AF65-F5344CB8AC3E}">
        <p14:creationId xmlns:p14="http://schemas.microsoft.com/office/powerpoint/2010/main" val="61727074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78</a:t>
            </a:fld>
            <a:endParaRPr lang="en-US" smtClean="0"/>
          </a:p>
        </p:txBody>
      </p:sp>
    </p:spTree>
    <p:extLst>
      <p:ext uri="{BB962C8B-B14F-4D97-AF65-F5344CB8AC3E}">
        <p14:creationId xmlns:p14="http://schemas.microsoft.com/office/powerpoint/2010/main" val="166055285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79</a:t>
            </a:fld>
            <a:endParaRPr lang="en-US" smtClean="0"/>
          </a:p>
        </p:txBody>
      </p:sp>
    </p:spTree>
    <p:extLst>
      <p:ext uri="{BB962C8B-B14F-4D97-AF65-F5344CB8AC3E}">
        <p14:creationId xmlns:p14="http://schemas.microsoft.com/office/powerpoint/2010/main" val="168248856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80</a:t>
            </a:fld>
            <a:endParaRPr lang="en-US" smtClean="0"/>
          </a:p>
        </p:txBody>
      </p:sp>
    </p:spTree>
    <p:extLst>
      <p:ext uri="{BB962C8B-B14F-4D97-AF65-F5344CB8AC3E}">
        <p14:creationId xmlns:p14="http://schemas.microsoft.com/office/powerpoint/2010/main" val="7451769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81</a:t>
            </a:fld>
            <a:endParaRPr lang="en-US" smtClean="0"/>
          </a:p>
        </p:txBody>
      </p:sp>
    </p:spTree>
    <p:extLst>
      <p:ext uri="{BB962C8B-B14F-4D97-AF65-F5344CB8AC3E}">
        <p14:creationId xmlns:p14="http://schemas.microsoft.com/office/powerpoint/2010/main" val="21732316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82</a:t>
            </a:fld>
            <a:endParaRPr lang="en-US" smtClean="0"/>
          </a:p>
        </p:txBody>
      </p:sp>
    </p:spTree>
    <p:extLst>
      <p:ext uri="{BB962C8B-B14F-4D97-AF65-F5344CB8AC3E}">
        <p14:creationId xmlns:p14="http://schemas.microsoft.com/office/powerpoint/2010/main" val="185804476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83</a:t>
            </a:fld>
            <a:endParaRPr lang="en-US" smtClean="0"/>
          </a:p>
        </p:txBody>
      </p:sp>
    </p:spTree>
    <p:extLst>
      <p:ext uri="{BB962C8B-B14F-4D97-AF65-F5344CB8AC3E}">
        <p14:creationId xmlns:p14="http://schemas.microsoft.com/office/powerpoint/2010/main" val="64348446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a:ln/>
        </p:spPr>
        <p:txBody>
          <a:bodyPr/>
          <a:lstStyle/>
          <a:p>
            <a:endParaRPr lang="en-US" smtClean="0"/>
          </a:p>
        </p:txBody>
      </p:sp>
      <p:sp>
        <p:nvSpPr>
          <p:cNvPr id="109572" name="Slide Number Placeholder 3"/>
          <p:cNvSpPr>
            <a:spLocks noGrp="1"/>
          </p:cNvSpPr>
          <p:nvPr>
            <p:ph type="sldNum" sz="quarter" idx="5"/>
          </p:nvPr>
        </p:nvSpPr>
        <p:spPr>
          <a:noFill/>
        </p:spPr>
        <p:txBody>
          <a:bodyPr/>
          <a:lstStyle/>
          <a:p>
            <a:fld id="{EE86647A-ED78-4D6D-8A06-DB633ED1D45F}" type="slidenum">
              <a:rPr lang="en-US" smtClean="0"/>
              <a:pPr/>
              <a:t>84</a:t>
            </a:fld>
            <a:endParaRPr lang="en-US" smtClean="0"/>
          </a:p>
        </p:txBody>
      </p:sp>
    </p:spTree>
    <p:extLst>
      <p:ext uri="{BB962C8B-B14F-4D97-AF65-F5344CB8AC3E}">
        <p14:creationId xmlns:p14="http://schemas.microsoft.com/office/powerpoint/2010/main" val="175402866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endParaRPr lang="en-US" smtClean="0"/>
          </a:p>
        </p:txBody>
      </p:sp>
      <p:sp>
        <p:nvSpPr>
          <p:cNvPr id="110596" name="Slide Number Placeholder 3"/>
          <p:cNvSpPr>
            <a:spLocks noGrp="1"/>
          </p:cNvSpPr>
          <p:nvPr>
            <p:ph type="sldNum" sz="quarter" idx="5"/>
          </p:nvPr>
        </p:nvSpPr>
        <p:spPr>
          <a:noFill/>
        </p:spPr>
        <p:txBody>
          <a:bodyPr/>
          <a:lstStyle/>
          <a:p>
            <a:fld id="{28E54C47-DF0F-4054-BA49-A3C56F9D5177}" type="slidenum">
              <a:rPr lang="en-US" smtClean="0"/>
              <a:pPr/>
              <a:t>85</a:t>
            </a:fld>
            <a:endParaRPr lang="en-US" smtClean="0"/>
          </a:p>
        </p:txBody>
      </p:sp>
    </p:spTree>
    <p:extLst>
      <p:ext uri="{BB962C8B-B14F-4D97-AF65-F5344CB8AC3E}">
        <p14:creationId xmlns:p14="http://schemas.microsoft.com/office/powerpoint/2010/main" val="83606419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endParaRPr lang="en-US" smtClean="0"/>
          </a:p>
        </p:txBody>
      </p:sp>
      <p:sp>
        <p:nvSpPr>
          <p:cNvPr id="110596" name="Slide Number Placeholder 3"/>
          <p:cNvSpPr>
            <a:spLocks noGrp="1"/>
          </p:cNvSpPr>
          <p:nvPr>
            <p:ph type="sldNum" sz="quarter" idx="5"/>
          </p:nvPr>
        </p:nvSpPr>
        <p:spPr>
          <a:noFill/>
        </p:spPr>
        <p:txBody>
          <a:bodyPr/>
          <a:lstStyle/>
          <a:p>
            <a:fld id="{28E54C47-DF0F-4054-BA49-A3C56F9D5177}" type="slidenum">
              <a:rPr lang="en-US" smtClean="0"/>
              <a:pPr/>
              <a:t>86</a:t>
            </a:fld>
            <a:endParaRPr lang="en-US" smtClean="0"/>
          </a:p>
        </p:txBody>
      </p:sp>
    </p:spTree>
    <p:extLst>
      <p:ext uri="{BB962C8B-B14F-4D97-AF65-F5344CB8AC3E}">
        <p14:creationId xmlns:p14="http://schemas.microsoft.com/office/powerpoint/2010/main" val="52472835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endParaRPr lang="en-US" smtClean="0"/>
          </a:p>
        </p:txBody>
      </p:sp>
      <p:sp>
        <p:nvSpPr>
          <p:cNvPr id="110596" name="Slide Number Placeholder 3"/>
          <p:cNvSpPr>
            <a:spLocks noGrp="1"/>
          </p:cNvSpPr>
          <p:nvPr>
            <p:ph type="sldNum" sz="quarter" idx="5"/>
          </p:nvPr>
        </p:nvSpPr>
        <p:spPr>
          <a:noFill/>
        </p:spPr>
        <p:txBody>
          <a:bodyPr/>
          <a:lstStyle/>
          <a:p>
            <a:fld id="{28E54C47-DF0F-4054-BA49-A3C56F9D5177}" type="slidenum">
              <a:rPr lang="en-US" smtClean="0"/>
              <a:pPr/>
              <a:t>87</a:t>
            </a:fld>
            <a:endParaRPr lang="en-US" smtClean="0"/>
          </a:p>
        </p:txBody>
      </p:sp>
    </p:spTree>
    <p:extLst>
      <p:ext uri="{BB962C8B-B14F-4D97-AF65-F5344CB8AC3E}">
        <p14:creationId xmlns:p14="http://schemas.microsoft.com/office/powerpoint/2010/main" val="145611436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endParaRPr lang="en-US" smtClean="0"/>
          </a:p>
        </p:txBody>
      </p:sp>
      <p:sp>
        <p:nvSpPr>
          <p:cNvPr id="110596" name="Slide Number Placeholder 3"/>
          <p:cNvSpPr>
            <a:spLocks noGrp="1"/>
          </p:cNvSpPr>
          <p:nvPr>
            <p:ph type="sldNum" sz="quarter" idx="5"/>
          </p:nvPr>
        </p:nvSpPr>
        <p:spPr>
          <a:noFill/>
        </p:spPr>
        <p:txBody>
          <a:bodyPr/>
          <a:lstStyle/>
          <a:p>
            <a:fld id="{28E54C47-DF0F-4054-BA49-A3C56F9D5177}" type="slidenum">
              <a:rPr lang="en-US" smtClean="0"/>
              <a:pPr/>
              <a:t>88</a:t>
            </a:fld>
            <a:endParaRPr lang="en-US" smtClean="0"/>
          </a:p>
        </p:txBody>
      </p:sp>
    </p:spTree>
    <p:extLst>
      <p:ext uri="{BB962C8B-B14F-4D97-AF65-F5344CB8AC3E}">
        <p14:creationId xmlns:p14="http://schemas.microsoft.com/office/powerpoint/2010/main" val="50030613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a:noFill/>
          <a:ln/>
        </p:spPr>
        <p:txBody>
          <a:bodyPr/>
          <a:lstStyle/>
          <a:p>
            <a:endParaRPr lang="en-US" smtClean="0"/>
          </a:p>
        </p:txBody>
      </p:sp>
      <p:sp>
        <p:nvSpPr>
          <p:cNvPr id="110596" name="Slide Number Placeholder 3"/>
          <p:cNvSpPr>
            <a:spLocks noGrp="1"/>
          </p:cNvSpPr>
          <p:nvPr>
            <p:ph type="sldNum" sz="quarter" idx="5"/>
          </p:nvPr>
        </p:nvSpPr>
        <p:spPr>
          <a:noFill/>
        </p:spPr>
        <p:txBody>
          <a:bodyPr/>
          <a:lstStyle/>
          <a:p>
            <a:fld id="{28E54C47-DF0F-4054-BA49-A3C56F9D5177}" type="slidenum">
              <a:rPr lang="en-US" smtClean="0"/>
              <a:pPr/>
              <a:t>89</a:t>
            </a:fld>
            <a:endParaRPr lang="en-US" smtClean="0"/>
          </a:p>
        </p:txBody>
      </p:sp>
    </p:spTree>
    <p:extLst>
      <p:ext uri="{BB962C8B-B14F-4D97-AF65-F5344CB8AC3E}">
        <p14:creationId xmlns:p14="http://schemas.microsoft.com/office/powerpoint/2010/main" val="7507476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310A71C-4857-4BBE-B5EE-6497A7BB5E15}" type="slidenum">
              <a:rPr lang="en-US" smtClean="0"/>
              <a:pPr/>
              <a:t>90</a:t>
            </a:fld>
            <a:endParaRPr lang="en-US"/>
          </a:p>
        </p:txBody>
      </p:sp>
    </p:spTree>
    <p:extLst>
      <p:ext uri="{BB962C8B-B14F-4D97-AF65-F5344CB8AC3E}">
        <p14:creationId xmlns:p14="http://schemas.microsoft.com/office/powerpoint/2010/main" val="13318062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pPr>
              <a:defRPr/>
            </a:pPr>
            <a:endParaRPr lang="en-US"/>
          </a:p>
        </p:txBody>
      </p:sp>
      <p:sp>
        <p:nvSpPr>
          <p:cNvPr id="17" name="Footer Placeholder 16"/>
          <p:cNvSpPr>
            <a:spLocks noGrp="1"/>
          </p:cNvSpPr>
          <p:nvPr>
            <p:ph type="ftr" sz="quarter" idx="11"/>
          </p:nvPr>
        </p:nvSpPr>
        <p:spPr/>
        <p:txBody>
          <a:bodyPr/>
          <a:lstStyle/>
          <a:p>
            <a:pPr>
              <a:defRPr/>
            </a:pPr>
            <a:endParaRPr lang="en-US"/>
          </a:p>
        </p:txBody>
      </p:sp>
      <p:sp>
        <p:nvSpPr>
          <p:cNvPr id="29" name="Slide Number Placeholder 28"/>
          <p:cNvSpPr>
            <a:spLocks noGrp="1"/>
          </p:cNvSpPr>
          <p:nvPr>
            <p:ph type="sldNum" sz="quarter" idx="12"/>
          </p:nvPr>
        </p:nvSpPr>
        <p:spPr/>
        <p:txBody>
          <a:bodyPr/>
          <a:lstStyle/>
          <a:p>
            <a:pPr>
              <a:defRPr/>
            </a:pPr>
            <a:fld id="{B78D740D-6AB8-4925-9370-1C5E0361EC2E}" type="slidenum">
              <a:rPr lang="en-US" smtClean="0"/>
              <a:pPr>
                <a:defRPr/>
              </a:pPr>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E2865EE-4988-4739-AF99-3518337939A7}"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7924800" y="6416675"/>
            <a:ext cx="762000" cy="365125"/>
          </a:xfrm>
        </p:spPr>
        <p:txBody>
          <a:bodyPr/>
          <a:lstStyle/>
          <a:p>
            <a:pPr>
              <a:defRPr/>
            </a:pPr>
            <a:fld id="{515DFE23-4E7D-4B3F-8F1E-33B5780EFEE1}"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ACA41A99-C8DA-4114-A3E3-CD89B05D3AC5}"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85169901-772A-400A-97EB-8BB56631B49E}"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3DE3E78-0D50-47ED-9AF2-F76FC9829A29}"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BED1C5B5-3176-446D-9F20-03335CDB6C36}"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B649DFA-F7F7-4552-BCC2-5018EFD04CE0}"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F288D23-646C-4A88-8E02-6CFAB9534D60}"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D637C762-8FEE-46D3-ADE4-46182D6E63E7}"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21ECC32-645B-4B08-9BAD-8E61B94DF388}"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BCFA0C5D-E721-415B-93C6-032DD1C59D80}" type="slidenum">
              <a:rPr lang="en-US" smtClean="0"/>
              <a:pPr>
                <a:defRPr/>
              </a:pPr>
              <a:t>‹#›</a:t>
            </a:fld>
            <a:endParaRPr lang="en-US"/>
          </a:p>
        </p:txBody>
      </p:sp>
    </p:spTree>
  </p:cSld>
  <p:clrMap bg1="dk1" tx1="lt1" bg2="dk2" tx2="lt2" accent1="accent1" accent2="accent2" accent3="accent3" accent4="accent4" accent5="accent5" accent6="accent6" hlink="hlink" folHlink="folHlink"/>
  <p:sldLayoutIdLst>
    <p:sldLayoutId id="2147484009" r:id="rId1"/>
    <p:sldLayoutId id="2147484010" r:id="rId2"/>
    <p:sldLayoutId id="2147484011" r:id="rId3"/>
    <p:sldLayoutId id="2147484012" r:id="rId4"/>
    <p:sldLayoutId id="2147484013" r:id="rId5"/>
    <p:sldLayoutId id="2147484014" r:id="rId6"/>
    <p:sldLayoutId id="2147484015" r:id="rId7"/>
    <p:sldLayoutId id="2147484016" r:id="rId8"/>
    <p:sldLayoutId id="2147484017" r:id="rId9"/>
    <p:sldLayoutId id="2147484018" r:id="rId10"/>
    <p:sldLayoutId id="2147484019" r:id="rId11"/>
  </p:sldLayoutIdLst>
  <p:hf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4.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4.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4.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4.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4.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4.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4.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4.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4.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4.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4.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4.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4.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4.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4.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4.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4.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4.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4.e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4.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4.e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4.e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4.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4.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4.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4.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4.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4.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4.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4.emf"/></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4.emf"/></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4.e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4.emf"/></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4.emf"/></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4.emf"/></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4.emf"/></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4.em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4.e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4.e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4.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4.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4.e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4.e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4.e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4.emf"/></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4.emf"/></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4.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4.e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4.emf"/></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4.em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4.e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4.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4.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4.e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4.emf"/></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4.emf"/></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4.emf"/></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4.emf"/></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4.emf"/></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 Id="rId3" Type="http://schemas.openxmlformats.org/officeDocument/2006/relationships/image" Target="../media/image4.emf"/></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image" Target="../media/image4.em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4.em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4.e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image" Target="../media/image4.e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4.em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0.xml"/><Relationship Id="rId3"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G Billing Letterhead copy.jpg"/>
          <p:cNvPicPr/>
          <p:nvPr/>
        </p:nvPicPr>
        <p:blipFill>
          <a:blip r:embed="rId3" cstate="print"/>
          <a:srcRect l="55000" t="2605" r="18750" b="77419"/>
          <a:stretch>
            <a:fillRect/>
          </a:stretch>
        </p:blipFill>
        <p:spPr>
          <a:xfrm>
            <a:off x="4953000" y="4343400"/>
            <a:ext cx="1371600" cy="1371600"/>
          </a:xfrm>
          <a:prstGeom prst="rect">
            <a:avLst/>
          </a:prstGeom>
        </p:spPr>
      </p:pic>
      <p:pic>
        <p:nvPicPr>
          <p:cNvPr id="3" name="Picture 2" descr="SLG Letterhead.jpg"/>
          <p:cNvPicPr preferRelativeResize="0"/>
          <p:nvPr/>
        </p:nvPicPr>
        <p:blipFill>
          <a:blip r:embed="rId3" cstate="print"/>
          <a:srcRect l="7419" t="1748" r="48750" b="77972"/>
          <a:stretch>
            <a:fillRect/>
          </a:stretch>
        </p:blipFill>
        <p:spPr>
          <a:xfrm>
            <a:off x="0" y="0"/>
            <a:ext cx="9144000" cy="6248400"/>
          </a:xfrm>
          <a:prstGeom prst="rect">
            <a:avLst/>
          </a:prstGeom>
        </p:spPr>
      </p:pic>
      <p:pic>
        <p:nvPicPr>
          <p:cNvPr id="10" name="Picture 9" descr="SLG Billing Letterhead copy.jpg"/>
          <p:cNvPicPr/>
          <p:nvPr/>
        </p:nvPicPr>
        <p:blipFill>
          <a:blip r:embed="rId3" cstate="print"/>
          <a:srcRect l="55000" t="2605" r="18750" b="77419"/>
          <a:stretch>
            <a:fillRect/>
          </a:stretch>
        </p:blipFill>
        <p:spPr>
          <a:xfrm>
            <a:off x="7924800" y="5029200"/>
            <a:ext cx="1219200" cy="1143000"/>
          </a:xfrm>
          <a:prstGeom prst="rect">
            <a:avLst/>
          </a:prstGeom>
        </p:spPr>
      </p:pic>
      <p:sp>
        <p:nvSpPr>
          <p:cNvPr id="6" name="TextBox 5"/>
          <p:cNvSpPr txBox="1"/>
          <p:nvPr/>
        </p:nvSpPr>
        <p:spPr>
          <a:xfrm>
            <a:off x="1" y="6305490"/>
            <a:ext cx="9144000" cy="400110"/>
          </a:xfrm>
          <a:prstGeom prst="rect">
            <a:avLst/>
          </a:prstGeom>
          <a:noFill/>
        </p:spPr>
        <p:txBody>
          <a:bodyPr wrap="square" rtlCol="0">
            <a:spAutoFit/>
          </a:bodyPr>
          <a:lstStyle/>
          <a:p>
            <a:r>
              <a:rPr lang="en-US" dirty="0">
                <a:solidFill>
                  <a:schemeClr val="tx2"/>
                </a:solidFill>
              </a:rPr>
              <a:t> </a:t>
            </a:r>
            <a:r>
              <a:rPr lang="en-US" dirty="0" smtClean="0">
                <a:solidFill>
                  <a:schemeClr val="tx2"/>
                </a:solidFill>
              </a:rPr>
              <a:t> 4371 Lynx Paw Trail, </a:t>
            </a:r>
            <a:r>
              <a:rPr lang="en-US" dirty="0">
                <a:solidFill>
                  <a:schemeClr val="tx2"/>
                </a:solidFill>
              </a:rPr>
              <a:t>Valrico FL 33596; 813.662-9829; </a:t>
            </a:r>
            <a:r>
              <a:rPr lang="en-US" dirty="0" err="1">
                <a:solidFill>
                  <a:schemeClr val="tx2"/>
                </a:solidFill>
              </a:rPr>
              <a:t>staytonlawgroup.com</a:t>
            </a:r>
            <a:endParaRPr lang="en-US" dirty="0"/>
          </a:p>
        </p:txBody>
      </p:sp>
      <p:sp>
        <p:nvSpPr>
          <p:cNvPr id="4" name="Slide Number Placeholder 3"/>
          <p:cNvSpPr>
            <a:spLocks noGrp="1"/>
          </p:cNvSpPr>
          <p:nvPr>
            <p:ph type="sldNum" sz="quarter" idx="12"/>
          </p:nvPr>
        </p:nvSpPr>
        <p:spPr/>
        <p:txBody>
          <a:bodyPr/>
          <a:lstStyle/>
          <a:p>
            <a:pPr>
              <a:defRPr/>
            </a:pPr>
            <a:fld id="{BED1C5B5-3176-446D-9F20-03335CDB6C36}"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10000"/>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685800" y="533400"/>
            <a:ext cx="7696200" cy="3046988"/>
          </a:xfrm>
          <a:prstGeom prst="rect">
            <a:avLst/>
          </a:prstGeom>
        </p:spPr>
        <p:txBody>
          <a:bodyPr wrap="square">
            <a:spAutoFit/>
          </a:bodyPr>
          <a:lstStyle/>
          <a:p>
            <a:pPr algn="ctr"/>
            <a:r>
              <a:rPr lang="en-US" sz="4800" b="1" dirty="0">
                <a:solidFill>
                  <a:srgbClr val="C00000"/>
                </a:solidFill>
                <a:latin typeface="+mn-lt"/>
              </a:rPr>
              <a:t>FLORIDA </a:t>
            </a:r>
            <a:r>
              <a:rPr lang="en-US" sz="4800" b="1" dirty="0" smtClean="0">
                <a:solidFill>
                  <a:srgbClr val="C00000"/>
                </a:solidFill>
                <a:latin typeface="+mn-lt"/>
              </a:rPr>
              <a:t>2018</a:t>
            </a:r>
            <a:endParaRPr lang="en-US" sz="4800" b="1" dirty="0">
              <a:solidFill>
                <a:srgbClr val="C00000"/>
              </a:solidFill>
              <a:latin typeface="+mn-lt"/>
            </a:endParaRPr>
          </a:p>
          <a:p>
            <a:pPr algn="ctr"/>
            <a:r>
              <a:rPr lang="en-US" sz="4800" b="1" dirty="0">
                <a:solidFill>
                  <a:srgbClr val="C00000"/>
                </a:solidFill>
                <a:latin typeface="+mn-lt"/>
              </a:rPr>
              <a:t>CONSTRUCTION </a:t>
            </a:r>
          </a:p>
          <a:p>
            <a:pPr algn="ctr"/>
            <a:r>
              <a:rPr lang="en-US" sz="4800" b="1" dirty="0">
                <a:solidFill>
                  <a:srgbClr val="C00000"/>
                </a:solidFill>
                <a:latin typeface="+mn-lt"/>
              </a:rPr>
              <a:t>CASE LAW </a:t>
            </a:r>
          </a:p>
          <a:p>
            <a:pPr algn="ctr"/>
            <a:r>
              <a:rPr lang="en-US" sz="4800" b="1" dirty="0">
                <a:solidFill>
                  <a:srgbClr val="C00000"/>
                </a:solidFill>
                <a:latin typeface="+mn-lt"/>
              </a:rPr>
              <a:t>UPDATE</a:t>
            </a:r>
          </a:p>
        </p:txBody>
      </p:sp>
      <p:sp>
        <p:nvSpPr>
          <p:cNvPr id="7" name="Rectangle 6"/>
          <p:cNvSpPr/>
          <p:nvPr/>
        </p:nvSpPr>
        <p:spPr>
          <a:xfrm>
            <a:off x="1752600" y="4876800"/>
            <a:ext cx="5410200" cy="1077218"/>
          </a:xfrm>
          <a:prstGeom prst="rect">
            <a:avLst/>
          </a:prstGeom>
        </p:spPr>
        <p:txBody>
          <a:bodyPr wrap="square">
            <a:spAutoFit/>
          </a:bodyPr>
          <a:lstStyle/>
          <a:p>
            <a:pPr algn="ctr">
              <a:defRPr/>
            </a:pPr>
            <a:r>
              <a:rPr lang="en-US" sz="1600" dirty="0">
                <a:solidFill>
                  <a:srgbClr val="C00000"/>
                </a:solidFill>
                <a:latin typeface="+mn-lt"/>
              </a:rPr>
              <a:t>Presented by:</a:t>
            </a:r>
          </a:p>
          <a:p>
            <a:pPr algn="ctr">
              <a:defRPr/>
            </a:pPr>
            <a:r>
              <a:rPr lang="en-US" sz="1600" dirty="0">
                <a:solidFill>
                  <a:srgbClr val="C00000"/>
                </a:solidFill>
                <a:latin typeface="+mn-lt"/>
              </a:rPr>
              <a:t>Brian F. Stayton*</a:t>
            </a:r>
          </a:p>
          <a:p>
            <a:pPr algn="ctr">
              <a:defRPr/>
            </a:pPr>
            <a:r>
              <a:rPr lang="en-US" sz="1600" dirty="0" smtClean="0">
                <a:solidFill>
                  <a:srgbClr val="C00000"/>
                </a:solidFill>
                <a:latin typeface="+mn-lt"/>
              </a:rPr>
              <a:t>STAYTON LAW GROUP, </a:t>
            </a:r>
            <a:r>
              <a:rPr lang="en-US" sz="1600" dirty="0">
                <a:solidFill>
                  <a:srgbClr val="C00000"/>
                </a:solidFill>
                <a:latin typeface="+mn-lt"/>
              </a:rPr>
              <a:t>P.A.</a:t>
            </a:r>
          </a:p>
          <a:p>
            <a:pPr algn="ctr">
              <a:defRPr/>
            </a:pPr>
            <a:r>
              <a:rPr lang="en-US" sz="1600" dirty="0">
                <a:solidFill>
                  <a:srgbClr val="C00000"/>
                </a:solidFill>
                <a:latin typeface="+mn-lt"/>
              </a:rPr>
              <a:t>*Board Certified Construction Lawyer</a:t>
            </a:r>
          </a:p>
        </p:txBody>
      </p:sp>
      <p:sp>
        <p:nvSpPr>
          <p:cNvPr id="8" name="Rectangle 7"/>
          <p:cNvSpPr/>
          <p:nvPr/>
        </p:nvSpPr>
        <p:spPr>
          <a:xfrm>
            <a:off x="1066800" y="5943600"/>
            <a:ext cx="7086600" cy="738664"/>
          </a:xfrm>
          <a:prstGeom prst="rect">
            <a:avLst/>
          </a:prstGeom>
        </p:spPr>
        <p:txBody>
          <a:bodyPr wrap="square">
            <a:spAutoFit/>
          </a:bodyPr>
          <a:lstStyle/>
          <a:p>
            <a:pPr algn="ctr"/>
            <a:r>
              <a:rPr lang="en-US" sz="1400" dirty="0">
                <a:solidFill>
                  <a:srgbClr val="C00000"/>
                </a:solidFill>
                <a:latin typeface="+mn-lt"/>
              </a:rPr>
              <a:t>(The following information should not be considered legal advice.  It is recommended to discuss case by case issues with an attorney. All questions depend upon the facts, and general statements found here may not be applicable.)</a:t>
            </a:r>
          </a:p>
        </p:txBody>
      </p:sp>
      <p:sp>
        <p:nvSpPr>
          <p:cNvPr id="2" name="Slide Number Placeholder 1"/>
          <p:cNvSpPr>
            <a:spLocks noGrp="1"/>
          </p:cNvSpPr>
          <p:nvPr>
            <p:ph type="sldNum" sz="quarter" idx="12"/>
          </p:nvPr>
        </p:nvSpPr>
        <p:spPr/>
        <p:txBody>
          <a:bodyPr/>
          <a:lstStyle/>
          <a:p>
            <a:pPr>
              <a:defRPr/>
            </a:pPr>
            <a:fld id="{BED1C5B5-3176-446D-9F20-03335CDB6C36}"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11"/>
          <p:cNvSpPr>
            <a:spLocks noChangeArrowheads="1"/>
          </p:cNvSpPr>
          <p:nvPr/>
        </p:nvSpPr>
        <p:spPr bwMode="auto">
          <a:xfrm>
            <a:off x="2030413" y="6121400"/>
            <a:ext cx="184150" cy="579438"/>
          </a:xfrm>
          <a:prstGeom prst="rect">
            <a:avLst/>
          </a:prstGeom>
          <a:noFill/>
          <a:ln w="9525">
            <a:noFill/>
            <a:miter lim="800000"/>
            <a:headEnd/>
            <a:tailEnd/>
          </a:ln>
        </p:spPr>
        <p:txBody>
          <a:bodyPr wrap="none">
            <a:spAutoFit/>
          </a:bodyPr>
          <a:lstStyle/>
          <a:p>
            <a:endParaRPr lang="en-US" sz="3200" b="1"/>
          </a:p>
        </p:txBody>
      </p:sp>
      <p:sp>
        <p:nvSpPr>
          <p:cNvPr id="6149" name="Rectangle 12"/>
          <p:cNvSpPr>
            <a:spLocks noGrp="1" noChangeArrowheads="1"/>
          </p:cNvSpPr>
          <p:nvPr>
            <p:ph type="title"/>
          </p:nvPr>
        </p:nvSpPr>
        <p:spPr/>
        <p:txBody>
          <a:bodyPr/>
          <a:lstStyle/>
          <a:p>
            <a:pPr eaLnBrk="1" hangingPunct="1"/>
            <a:r>
              <a:rPr lang="en-US" cap="small" dirty="0" smtClean="0">
                <a:solidFill>
                  <a:srgbClr val="FFFF00"/>
                </a:solidFill>
              </a:rPr>
              <a:t>Overview</a:t>
            </a:r>
          </a:p>
        </p:txBody>
      </p:sp>
      <p:sp>
        <p:nvSpPr>
          <p:cNvPr id="6150" name="Rectangle 13"/>
          <p:cNvSpPr>
            <a:spLocks noGrp="1" noChangeArrowheads="1"/>
          </p:cNvSpPr>
          <p:nvPr>
            <p:ph idx="1"/>
          </p:nvPr>
        </p:nvSpPr>
        <p:spPr/>
        <p:txBody>
          <a:bodyPr>
            <a:normAutofit/>
          </a:bodyPr>
          <a:lstStyle/>
          <a:p>
            <a:pPr marL="651510" indent="-514350" eaLnBrk="1" hangingPunct="1">
              <a:lnSpc>
                <a:spcPct val="90000"/>
              </a:lnSpc>
              <a:buFont typeface="+mj-lt"/>
              <a:buAutoNum type="alphaUcPeriod"/>
            </a:pPr>
            <a:r>
              <a:rPr lang="en-US" dirty="0" smtClean="0">
                <a:solidFill>
                  <a:srgbClr val="FFFF00"/>
                </a:solidFill>
              </a:rPr>
              <a:t>Construction Contracts</a:t>
            </a:r>
          </a:p>
          <a:p>
            <a:pPr marL="651510" indent="-514350" eaLnBrk="1" hangingPunct="1">
              <a:lnSpc>
                <a:spcPct val="90000"/>
              </a:lnSpc>
              <a:buFont typeface="+mj-lt"/>
              <a:buAutoNum type="alphaUcPeriod"/>
            </a:pPr>
            <a:r>
              <a:rPr lang="en-US" dirty="0" smtClean="0">
                <a:solidFill>
                  <a:srgbClr val="FFFF00"/>
                </a:solidFill>
              </a:rPr>
              <a:t>Liens and Bonds</a:t>
            </a:r>
          </a:p>
          <a:p>
            <a:pPr marL="651510" indent="-514350" eaLnBrk="1" hangingPunct="1">
              <a:lnSpc>
                <a:spcPct val="90000"/>
              </a:lnSpc>
              <a:buFont typeface="+mj-lt"/>
              <a:buAutoNum type="alphaUcPeriod"/>
            </a:pPr>
            <a:r>
              <a:rPr lang="en-US" dirty="0" smtClean="0">
                <a:solidFill>
                  <a:srgbClr val="FFFF00"/>
                </a:solidFill>
              </a:rPr>
              <a:t>Insurance Coverage</a:t>
            </a:r>
          </a:p>
          <a:p>
            <a:pPr marL="651510" indent="-514350" eaLnBrk="1" hangingPunct="1">
              <a:lnSpc>
                <a:spcPct val="90000"/>
              </a:lnSpc>
              <a:buFont typeface="+mj-lt"/>
              <a:buAutoNum type="alphaUcPeriod"/>
            </a:pPr>
            <a:r>
              <a:rPr lang="en-US" dirty="0" smtClean="0">
                <a:solidFill>
                  <a:srgbClr val="FFFF00"/>
                </a:solidFill>
              </a:rPr>
              <a:t>Arbitration</a:t>
            </a:r>
          </a:p>
          <a:p>
            <a:pPr marL="651510" indent="-514350" eaLnBrk="1" hangingPunct="1">
              <a:lnSpc>
                <a:spcPct val="90000"/>
              </a:lnSpc>
              <a:buFont typeface="+mj-lt"/>
              <a:buAutoNum type="alphaUcPeriod"/>
            </a:pPr>
            <a:r>
              <a:rPr lang="en-US" dirty="0" smtClean="0">
                <a:solidFill>
                  <a:srgbClr val="FFFF00"/>
                </a:solidFill>
              </a:rPr>
              <a:t>Procedural Issues in Construction Litigation</a:t>
            </a:r>
          </a:p>
          <a:p>
            <a:pPr marL="651510" indent="-514350" eaLnBrk="1" hangingPunct="1">
              <a:lnSpc>
                <a:spcPct val="90000"/>
              </a:lnSpc>
              <a:buFont typeface="+mj-lt"/>
              <a:buAutoNum type="alphaUcPeriod"/>
            </a:pPr>
            <a:r>
              <a:rPr lang="en-US" dirty="0" smtClean="0">
                <a:solidFill>
                  <a:srgbClr val="FFFF00"/>
                </a:solidFill>
              </a:rPr>
              <a:t>Statutes of Limitation and Repose</a:t>
            </a:r>
          </a:p>
          <a:p>
            <a:pPr marL="651510" indent="-514350" eaLnBrk="1" hangingPunct="1">
              <a:lnSpc>
                <a:spcPct val="90000"/>
              </a:lnSpc>
              <a:buFont typeface="+mj-lt"/>
              <a:buAutoNum type="alphaUcPeriod"/>
            </a:pPr>
            <a:r>
              <a:rPr lang="en-US" dirty="0" smtClean="0">
                <a:solidFill>
                  <a:srgbClr val="FFFF00"/>
                </a:solidFill>
              </a:rPr>
              <a:t>Negligence</a:t>
            </a:r>
          </a:p>
          <a:p>
            <a:pPr marL="651510" indent="-514350" eaLnBrk="1" hangingPunct="1">
              <a:lnSpc>
                <a:spcPct val="90000"/>
              </a:lnSpc>
              <a:buFont typeface="+mj-lt"/>
              <a:buAutoNum type="alphaUcPeriod"/>
            </a:pPr>
            <a:r>
              <a:rPr lang="en-US" dirty="0" smtClean="0">
                <a:solidFill>
                  <a:srgbClr val="FFFF00"/>
                </a:solidFill>
              </a:rPr>
              <a:t>Damages</a:t>
            </a:r>
          </a:p>
          <a:p>
            <a:pPr marL="651510" indent="-514350" eaLnBrk="1" hangingPunct="1">
              <a:lnSpc>
                <a:spcPct val="90000"/>
              </a:lnSpc>
              <a:buFont typeface="+mj-lt"/>
              <a:buAutoNum type="alphaUcPeriod"/>
            </a:pPr>
            <a:r>
              <a:rPr lang="en-US" dirty="0" smtClean="0">
                <a:solidFill>
                  <a:srgbClr val="FFFF00"/>
                </a:solidFill>
              </a:rPr>
              <a:t>Attorney’s Fees</a:t>
            </a:r>
          </a:p>
          <a:p>
            <a:pPr eaLnBrk="1" hangingPunct="1">
              <a:lnSpc>
                <a:spcPct val="90000"/>
              </a:lnSpc>
            </a:pPr>
            <a:endParaRPr lang="en-US" dirty="0" smtClean="0"/>
          </a:p>
        </p:txBody>
      </p:sp>
      <p:pic>
        <p:nvPicPr>
          <p:cNvPr id="3" name="Picture 2"/>
          <p:cNvPicPr>
            <a:picLocks noChangeAspect="1"/>
          </p:cNvPicPr>
          <p:nvPr/>
        </p:nvPicPr>
        <p:blipFill>
          <a:blip r:embed="rId3"/>
          <a:stretch>
            <a:fillRect/>
          </a:stretch>
        </p:blipFill>
        <p:spPr>
          <a:xfrm>
            <a:off x="0" y="0"/>
            <a:ext cx="1315092" cy="914400"/>
          </a:xfrm>
          <a:prstGeom prst="rect">
            <a:avLst/>
          </a:prstGeom>
        </p:spPr>
      </p:pic>
      <p:sp>
        <p:nvSpPr>
          <p:cNvPr id="7" name="Rectangle 6"/>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3</a:t>
            </a:fld>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n-US" dirty="0">
                <a:solidFill>
                  <a:srgbClr val="FFFF00"/>
                </a:solidFill>
              </a:rPr>
              <a:t>A</a:t>
            </a:r>
            <a:r>
              <a:rPr lang="en-US" dirty="0" smtClean="0">
                <a:solidFill>
                  <a:srgbClr val="FFFF00"/>
                </a:solidFill>
              </a:rPr>
              <a:t>.  Construction Contracts</a:t>
            </a:r>
            <a:endParaRPr lang="en-US" cap="small" dirty="0" smtClean="0">
              <a:solidFill>
                <a:srgbClr val="FFFF00"/>
              </a:solidFill>
            </a:endParaRPr>
          </a:p>
        </p:txBody>
      </p:sp>
      <p:sp>
        <p:nvSpPr>
          <p:cNvPr id="7171" name="Content Placeholder 2"/>
          <p:cNvSpPr>
            <a:spLocks noGrp="1"/>
          </p:cNvSpPr>
          <p:nvPr>
            <p:ph idx="1"/>
          </p:nvPr>
        </p:nvSpPr>
        <p:spPr/>
        <p:txBody>
          <a:bodyPr>
            <a:normAutofit/>
          </a:bodyPr>
          <a:lstStyle/>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4</a:t>
            </a:fld>
            <a:endParaRPr lang="en-US"/>
          </a:p>
        </p:txBody>
      </p:sp>
    </p:spTree>
    <p:extLst>
      <p:ext uri="{BB962C8B-B14F-4D97-AF65-F5344CB8AC3E}">
        <p14:creationId xmlns:p14="http://schemas.microsoft.com/office/powerpoint/2010/main" val="9303472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n-US" dirty="0">
                <a:solidFill>
                  <a:srgbClr val="FFFF00"/>
                </a:solidFill>
              </a:rPr>
              <a:t>A</a:t>
            </a:r>
            <a:r>
              <a:rPr lang="en-US" dirty="0" smtClean="0">
                <a:solidFill>
                  <a:srgbClr val="FFFF00"/>
                </a:solidFill>
              </a:rPr>
              <a:t>.  Construction Contracts</a:t>
            </a:r>
            <a:endParaRPr lang="en-US" cap="small" dirty="0" smtClean="0">
              <a:solidFill>
                <a:srgbClr val="FFFF00"/>
              </a:solidFill>
            </a:endParaRPr>
          </a:p>
        </p:txBody>
      </p:sp>
      <p:sp>
        <p:nvSpPr>
          <p:cNvPr id="7171" name="Content Placeholder 2"/>
          <p:cNvSpPr>
            <a:spLocks noGrp="1"/>
          </p:cNvSpPr>
          <p:nvPr>
            <p:ph idx="1"/>
          </p:nvPr>
        </p:nvSpPr>
        <p:spPr/>
        <p:txBody>
          <a:bodyPr>
            <a:normAutofit/>
          </a:bodyPr>
          <a:lstStyle/>
          <a:p>
            <a:pPr>
              <a:buNone/>
            </a:pPr>
            <a:r>
              <a:rPr lang="en-US" sz="2400" i="1" dirty="0"/>
              <a:t>Perez-</a:t>
            </a:r>
            <a:r>
              <a:rPr lang="en-US" sz="2400" i="1" dirty="0" err="1"/>
              <a:t>Gurri</a:t>
            </a:r>
            <a:r>
              <a:rPr lang="en-US" sz="2400" i="1" dirty="0"/>
              <a:t> Corp. v. McLeod, </a:t>
            </a:r>
            <a:r>
              <a:rPr lang="en-US" sz="2400" dirty="0"/>
              <a:t>Case No. 3D15-2590 (Fla. 3</a:t>
            </a:r>
            <a:r>
              <a:rPr lang="en-US" sz="2400" baseline="30000" dirty="0"/>
              <a:t>rd</a:t>
            </a:r>
            <a:r>
              <a:rPr lang="en-US" sz="2400" dirty="0"/>
              <a:t> DCA Nov. 22, 2017). </a:t>
            </a:r>
            <a:endParaRPr lang="en-US" sz="2400" dirty="0" smtClean="0"/>
          </a:p>
          <a:p>
            <a:r>
              <a:rPr lang="en-US" sz="2400" dirty="0" smtClean="0"/>
              <a:t>G.C. suit against design professionals regarding Caribbean Marketplace Project in Little Haiti.</a:t>
            </a:r>
          </a:p>
          <a:p>
            <a:r>
              <a:rPr lang="en-US" sz="2400" dirty="0" smtClean="0"/>
              <a:t>Delayed; G.C.’s suit against architects, engineers, and consultants.</a:t>
            </a:r>
          </a:p>
          <a:p>
            <a:r>
              <a:rPr lang="en-US" sz="2400" dirty="0" smtClean="0"/>
              <a:t>Dismissed on summary judgment.</a:t>
            </a:r>
          </a:p>
          <a:p>
            <a:r>
              <a:rPr lang="en-US" sz="2400" dirty="0" smtClean="0"/>
              <a:t>Architect:  No Damages for Delay in Prime Contract insulated architect</a:t>
            </a:r>
            <a:endParaRPr lang="en-US" sz="2400" dirty="0"/>
          </a:p>
          <a:p>
            <a:pPr lvl="0">
              <a:buNone/>
            </a:pPr>
            <a:endParaRPr lang="en-US" dirty="0" smtClean="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n-US" dirty="0">
                <a:solidFill>
                  <a:srgbClr val="FFFF00"/>
                </a:solidFill>
              </a:rPr>
              <a:t>A</a:t>
            </a:r>
            <a:r>
              <a:rPr lang="en-US" dirty="0" smtClean="0">
                <a:solidFill>
                  <a:srgbClr val="FFFF00"/>
                </a:solidFill>
              </a:rPr>
              <a:t>.  Construction Contracts</a:t>
            </a:r>
            <a:endParaRPr lang="en-US" cap="small" dirty="0" smtClean="0">
              <a:solidFill>
                <a:srgbClr val="FFFF00"/>
              </a:solidFill>
            </a:endParaRPr>
          </a:p>
        </p:txBody>
      </p:sp>
      <p:sp>
        <p:nvSpPr>
          <p:cNvPr id="7171" name="Content Placeholder 2"/>
          <p:cNvSpPr>
            <a:spLocks noGrp="1"/>
          </p:cNvSpPr>
          <p:nvPr>
            <p:ph idx="1"/>
          </p:nvPr>
        </p:nvSpPr>
        <p:spPr/>
        <p:txBody>
          <a:bodyPr>
            <a:normAutofit/>
          </a:bodyPr>
          <a:lstStyle/>
          <a:p>
            <a:pPr>
              <a:buNone/>
            </a:pPr>
            <a:r>
              <a:rPr lang="en-US" sz="2400" i="1" dirty="0"/>
              <a:t>Perez-</a:t>
            </a:r>
            <a:r>
              <a:rPr lang="en-US" sz="2400" i="1" dirty="0" err="1"/>
              <a:t>Gurri</a:t>
            </a:r>
            <a:r>
              <a:rPr lang="en-US" sz="2400" i="1" dirty="0"/>
              <a:t> Corp. v. McLeod, </a:t>
            </a:r>
            <a:r>
              <a:rPr lang="en-US" sz="2400" dirty="0"/>
              <a:t>Case No. 3D15-2590 (Fla. 3</a:t>
            </a:r>
            <a:r>
              <a:rPr lang="en-US" sz="2400" baseline="30000" dirty="0"/>
              <a:t>rd</a:t>
            </a:r>
            <a:r>
              <a:rPr lang="en-US" sz="2400" dirty="0"/>
              <a:t> DCA Nov. 22, 2017). </a:t>
            </a:r>
            <a:endParaRPr lang="en-US" sz="2400" dirty="0" smtClean="0"/>
          </a:p>
          <a:p>
            <a:pPr lvl="0">
              <a:buNone/>
            </a:pPr>
            <a:r>
              <a:rPr lang="en-US" dirty="0" smtClean="0"/>
              <a:t>Reversed.</a:t>
            </a:r>
          </a:p>
          <a:p>
            <a:r>
              <a:rPr lang="en-US" dirty="0" smtClean="0"/>
              <a:t>Facts on SJ.</a:t>
            </a:r>
          </a:p>
          <a:p>
            <a:r>
              <a:rPr lang="en-US" dirty="0" smtClean="0"/>
              <a:t>Delay:  Issue was whether waiver extended to 3</a:t>
            </a:r>
            <a:r>
              <a:rPr lang="en-US" baseline="30000" dirty="0" smtClean="0"/>
              <a:t>rd</a:t>
            </a:r>
            <a:r>
              <a:rPr lang="en-US" dirty="0" smtClean="0"/>
              <a:t> Party Beneficiaries.</a:t>
            </a:r>
            <a:endParaRPr lang="en-US" dirty="0"/>
          </a:p>
          <a:p>
            <a:pPr marL="137160" indent="0">
              <a:buNone/>
            </a:pPr>
            <a:r>
              <a:rPr lang="en-US" dirty="0" smtClean="0"/>
              <a:t>Held: </a:t>
            </a:r>
          </a:p>
          <a:p>
            <a:r>
              <a:rPr lang="en-US" dirty="0" smtClean="0"/>
              <a:t>”Representatives” meant City’s reps only.</a:t>
            </a:r>
          </a:p>
          <a:p>
            <a:r>
              <a:rPr lang="en-US" dirty="0" smtClean="0"/>
              <a:t>Prime disclaimed benefit to third parties.</a:t>
            </a: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6</a:t>
            </a:fld>
            <a:endParaRPr lang="en-US"/>
          </a:p>
        </p:txBody>
      </p:sp>
    </p:spTree>
    <p:extLst>
      <p:ext uri="{BB962C8B-B14F-4D97-AF65-F5344CB8AC3E}">
        <p14:creationId xmlns:p14="http://schemas.microsoft.com/office/powerpoint/2010/main" val="10164154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n-US" dirty="0">
                <a:solidFill>
                  <a:srgbClr val="FFFF00"/>
                </a:solidFill>
              </a:rPr>
              <a:t>A</a:t>
            </a:r>
            <a:r>
              <a:rPr lang="en-US" dirty="0" smtClean="0">
                <a:solidFill>
                  <a:srgbClr val="FFFF00"/>
                </a:solidFill>
              </a:rPr>
              <a:t>.  Construction Contracts</a:t>
            </a:r>
            <a:endParaRPr lang="en-US" cap="small" dirty="0" smtClean="0">
              <a:solidFill>
                <a:srgbClr val="FFFF00"/>
              </a:solidFill>
            </a:endParaRPr>
          </a:p>
        </p:txBody>
      </p:sp>
      <p:sp>
        <p:nvSpPr>
          <p:cNvPr id="7171" name="Content Placeholder 2"/>
          <p:cNvSpPr>
            <a:spLocks noGrp="1"/>
          </p:cNvSpPr>
          <p:nvPr>
            <p:ph idx="1"/>
          </p:nvPr>
        </p:nvSpPr>
        <p:spPr/>
        <p:txBody>
          <a:bodyPr>
            <a:normAutofit lnSpcReduction="10000"/>
          </a:bodyPr>
          <a:lstStyle/>
          <a:p>
            <a:pPr>
              <a:buNone/>
            </a:pPr>
            <a:r>
              <a:rPr lang="en-US" sz="2400" i="1" dirty="0"/>
              <a:t>Blok Builders, LLC v. </a:t>
            </a:r>
            <a:r>
              <a:rPr lang="en-US" sz="2400" i="1" dirty="0" err="1"/>
              <a:t>Katryniok</a:t>
            </a:r>
            <a:r>
              <a:rPr lang="en-US" sz="2400" i="1" dirty="0"/>
              <a:t>, </a:t>
            </a:r>
            <a:r>
              <a:rPr lang="en-US" sz="2400" dirty="0"/>
              <a:t>Case No. 4D16-1811 (Fla. 4</a:t>
            </a:r>
            <a:r>
              <a:rPr lang="en-US" sz="2400" baseline="30000" dirty="0"/>
              <a:t>th</a:t>
            </a:r>
            <a:r>
              <a:rPr lang="en-US" sz="2400" dirty="0"/>
              <a:t> DCA April 25, 2018</a:t>
            </a:r>
            <a:r>
              <a:rPr lang="en-US" sz="2400" dirty="0" smtClean="0"/>
              <a:t>).</a:t>
            </a:r>
          </a:p>
          <a:p>
            <a:pPr>
              <a:buNone/>
            </a:pPr>
            <a:r>
              <a:rPr lang="en-US" sz="2400" u="sng" dirty="0" smtClean="0"/>
              <a:t>Facts:</a:t>
            </a:r>
          </a:p>
          <a:p>
            <a:r>
              <a:rPr lang="en-US" dirty="0" smtClean="0"/>
              <a:t>BellSouth contracted with </a:t>
            </a:r>
            <a:r>
              <a:rPr lang="en-US" dirty="0" err="1" smtClean="0"/>
              <a:t>Mastec</a:t>
            </a:r>
            <a:r>
              <a:rPr lang="en-US" dirty="0" smtClean="0"/>
              <a:t> for underground work in neighborhood easements; </a:t>
            </a:r>
            <a:r>
              <a:rPr lang="en-US" dirty="0" err="1" smtClean="0"/>
              <a:t>Mastec</a:t>
            </a:r>
            <a:r>
              <a:rPr lang="en-US" dirty="0" smtClean="0"/>
              <a:t> subcontracted with Blok for excavation work.  </a:t>
            </a:r>
          </a:p>
          <a:p>
            <a:r>
              <a:rPr lang="en-US" dirty="0" smtClean="0"/>
              <a:t>Driveway collapsed under owner.</a:t>
            </a:r>
          </a:p>
          <a:p>
            <a:r>
              <a:rPr lang="en-US" dirty="0" smtClean="0"/>
              <a:t>Suit against all three.</a:t>
            </a:r>
          </a:p>
          <a:p>
            <a:r>
              <a:rPr lang="en-US" dirty="0"/>
              <a:t>Contractual indemnification paragraphs in both </a:t>
            </a:r>
            <a:r>
              <a:rPr lang="en-US" dirty="0" smtClean="0"/>
              <a:t>contracts.</a:t>
            </a:r>
          </a:p>
          <a:p>
            <a:pPr>
              <a:buNone/>
            </a:pPr>
            <a:endParaRPr lang="en-US" sz="2400" dirty="0"/>
          </a:p>
          <a:p>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7</a:t>
            </a:fld>
            <a:endParaRPr lang="en-US"/>
          </a:p>
        </p:txBody>
      </p:sp>
    </p:spTree>
    <p:extLst>
      <p:ext uri="{BB962C8B-B14F-4D97-AF65-F5344CB8AC3E}">
        <p14:creationId xmlns:p14="http://schemas.microsoft.com/office/powerpoint/2010/main" val="22871671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n-US" dirty="0">
                <a:solidFill>
                  <a:srgbClr val="FFFF00"/>
                </a:solidFill>
              </a:rPr>
              <a:t>A</a:t>
            </a:r>
            <a:r>
              <a:rPr lang="en-US" dirty="0" smtClean="0">
                <a:solidFill>
                  <a:srgbClr val="FFFF00"/>
                </a:solidFill>
              </a:rPr>
              <a:t>.  Construction Contracts</a:t>
            </a:r>
            <a:endParaRPr lang="en-US" cap="small" dirty="0" smtClean="0">
              <a:solidFill>
                <a:srgbClr val="FFFF00"/>
              </a:solidFill>
            </a:endParaRPr>
          </a:p>
        </p:txBody>
      </p:sp>
      <p:sp>
        <p:nvSpPr>
          <p:cNvPr id="7171" name="Content Placeholder 2"/>
          <p:cNvSpPr>
            <a:spLocks noGrp="1"/>
          </p:cNvSpPr>
          <p:nvPr>
            <p:ph idx="1"/>
          </p:nvPr>
        </p:nvSpPr>
        <p:spPr/>
        <p:txBody>
          <a:bodyPr>
            <a:normAutofit/>
          </a:bodyPr>
          <a:lstStyle/>
          <a:p>
            <a:pPr>
              <a:buNone/>
            </a:pPr>
            <a:r>
              <a:rPr lang="en-US" sz="2400" i="1" dirty="0"/>
              <a:t>Blok Builders, LLC v. </a:t>
            </a:r>
            <a:r>
              <a:rPr lang="en-US" sz="2400" i="1" dirty="0" err="1"/>
              <a:t>Katryniok</a:t>
            </a:r>
            <a:r>
              <a:rPr lang="en-US" sz="2400" i="1" dirty="0"/>
              <a:t>, </a:t>
            </a:r>
            <a:r>
              <a:rPr lang="en-US" sz="2400" dirty="0"/>
              <a:t>Case No. 4D16-1811 (Fla. 4</a:t>
            </a:r>
            <a:r>
              <a:rPr lang="en-US" sz="2400" baseline="30000" dirty="0"/>
              <a:t>th</a:t>
            </a:r>
            <a:r>
              <a:rPr lang="en-US" sz="2400" dirty="0"/>
              <a:t> DCA April 25, 2018</a:t>
            </a:r>
            <a:r>
              <a:rPr lang="en-US" sz="2400" dirty="0" smtClean="0"/>
              <a:t>).</a:t>
            </a:r>
          </a:p>
          <a:p>
            <a:pPr>
              <a:buNone/>
            </a:pPr>
            <a:r>
              <a:rPr lang="en-US" sz="2400" dirty="0" smtClean="0"/>
              <a:t>Issue:  Applicability of Section 725.06.</a:t>
            </a:r>
          </a:p>
          <a:p>
            <a:pPr>
              <a:buNone/>
            </a:pPr>
            <a:r>
              <a:rPr lang="en-US" sz="2400" u="sng" dirty="0" smtClean="0"/>
              <a:t>Held:  </a:t>
            </a:r>
          </a:p>
          <a:p>
            <a:r>
              <a:rPr lang="en-US" sz="2400" dirty="0" smtClean="0"/>
              <a:t>725.06 does not apply to excavation work, unless part of a “building, structure, appurtenance or appliance.”</a:t>
            </a:r>
          </a:p>
          <a:p>
            <a:r>
              <a:rPr lang="en-US" sz="2400" dirty="0" smtClean="0"/>
              <a:t>Blok’s indemnity obligation and duty to defend did NOT include BellSouth.</a:t>
            </a:r>
          </a:p>
          <a:p>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8</a:t>
            </a:fld>
            <a:endParaRPr lang="en-US"/>
          </a:p>
        </p:txBody>
      </p:sp>
    </p:spTree>
    <p:extLst>
      <p:ext uri="{BB962C8B-B14F-4D97-AF65-F5344CB8AC3E}">
        <p14:creationId xmlns:p14="http://schemas.microsoft.com/office/powerpoint/2010/main" val="17668428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n-US" dirty="0" smtClean="0">
                <a:solidFill>
                  <a:srgbClr val="FFFF00"/>
                </a:solidFill>
              </a:rPr>
              <a:t>A.  Construction Contracts</a:t>
            </a:r>
            <a:endParaRPr lang="en-US" cap="small" dirty="0" smtClean="0">
              <a:solidFill>
                <a:srgbClr val="FFFF00"/>
              </a:solidFill>
            </a:endParaRPr>
          </a:p>
        </p:txBody>
      </p:sp>
      <p:sp>
        <p:nvSpPr>
          <p:cNvPr id="7171" name="Content Placeholder 2"/>
          <p:cNvSpPr>
            <a:spLocks noGrp="1"/>
          </p:cNvSpPr>
          <p:nvPr>
            <p:ph idx="1"/>
          </p:nvPr>
        </p:nvSpPr>
        <p:spPr/>
        <p:txBody>
          <a:bodyPr>
            <a:normAutofit/>
          </a:bodyPr>
          <a:lstStyle/>
          <a:p>
            <a:pPr lvl="0">
              <a:buNone/>
            </a:pPr>
            <a:r>
              <a:rPr lang="en-US" sz="2400" i="1" dirty="0"/>
              <a:t>University Housing by </a:t>
            </a:r>
            <a:r>
              <a:rPr lang="en-US" sz="2400" i="1" dirty="0" err="1"/>
              <a:t>Dayco</a:t>
            </a:r>
            <a:r>
              <a:rPr lang="en-US" sz="2400" i="1" dirty="0"/>
              <a:t> Corp. v. Foch,</a:t>
            </a:r>
            <a:r>
              <a:rPr lang="en-US" sz="2400" dirty="0"/>
              <a:t> 221 So.3d 701 (Fla. 3</a:t>
            </a:r>
            <a:r>
              <a:rPr lang="en-US" sz="2400" baseline="30000" dirty="0"/>
              <a:t>rd</a:t>
            </a:r>
            <a:r>
              <a:rPr lang="en-US" sz="2400" dirty="0"/>
              <a:t> DCA 2017).</a:t>
            </a:r>
          </a:p>
          <a:p>
            <a:pPr>
              <a:buNone/>
            </a:pPr>
            <a:r>
              <a:rPr lang="en-US" sz="2600" u="sng" dirty="0" smtClean="0"/>
              <a:t>Facts:</a:t>
            </a:r>
          </a:p>
          <a:p>
            <a:r>
              <a:rPr lang="en-US" sz="2600" dirty="0" smtClean="0"/>
              <a:t>Contract for new company, financing, construct 15-story student housing complex, bonded. </a:t>
            </a:r>
          </a:p>
          <a:p>
            <a:r>
              <a:rPr lang="en-US" sz="2600" dirty="0" smtClean="0"/>
              <a:t>Upon financing, Owner to transfer title to new company.</a:t>
            </a:r>
          </a:p>
          <a:p>
            <a:r>
              <a:rPr lang="en-US" sz="2600" dirty="0" smtClean="0"/>
              <a:t>Financing did not occur; suit to transfer title anyway.</a:t>
            </a: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9</a:t>
            </a:fld>
            <a:endParaRPr lang="en-US"/>
          </a:p>
        </p:txBody>
      </p:sp>
    </p:spTree>
    <p:extLst>
      <p:ext uri="{BB962C8B-B14F-4D97-AF65-F5344CB8AC3E}">
        <p14:creationId xmlns:p14="http://schemas.microsoft.com/office/powerpoint/2010/main" val="11717135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normAutofit/>
          </a:bodyPr>
          <a:lstStyle/>
          <a:p>
            <a:r>
              <a:rPr lang="en-US" dirty="0" smtClean="0">
                <a:solidFill>
                  <a:srgbClr val="FFFF00"/>
                </a:solidFill>
              </a:rPr>
              <a:t>A.  Construction Contracts</a:t>
            </a:r>
            <a:endParaRPr lang="en-US" cap="small" dirty="0" smtClean="0">
              <a:solidFill>
                <a:srgbClr val="FFFF00"/>
              </a:solidFill>
            </a:endParaRPr>
          </a:p>
        </p:txBody>
      </p:sp>
      <p:sp>
        <p:nvSpPr>
          <p:cNvPr id="7171" name="Content Placeholder 2"/>
          <p:cNvSpPr>
            <a:spLocks noGrp="1"/>
          </p:cNvSpPr>
          <p:nvPr>
            <p:ph idx="1"/>
          </p:nvPr>
        </p:nvSpPr>
        <p:spPr/>
        <p:txBody>
          <a:bodyPr>
            <a:normAutofit/>
          </a:bodyPr>
          <a:lstStyle/>
          <a:p>
            <a:pPr lvl="0">
              <a:buNone/>
            </a:pPr>
            <a:r>
              <a:rPr lang="en-US" sz="2400" i="1" dirty="0"/>
              <a:t>University Housing by </a:t>
            </a:r>
            <a:r>
              <a:rPr lang="en-US" sz="2400" i="1" dirty="0" err="1"/>
              <a:t>Dayco</a:t>
            </a:r>
            <a:r>
              <a:rPr lang="en-US" sz="2400" i="1" dirty="0"/>
              <a:t> Corp. v. Foch,</a:t>
            </a:r>
            <a:r>
              <a:rPr lang="en-US" sz="2400" dirty="0"/>
              <a:t> 221 So.3d 701 (Fla. 3</a:t>
            </a:r>
            <a:r>
              <a:rPr lang="en-US" sz="2400" baseline="30000" dirty="0"/>
              <a:t>rd</a:t>
            </a:r>
            <a:r>
              <a:rPr lang="en-US" sz="2400" dirty="0"/>
              <a:t> DCA 2017).</a:t>
            </a:r>
          </a:p>
          <a:p>
            <a:pPr>
              <a:buNone/>
            </a:pPr>
            <a:r>
              <a:rPr lang="en-US" sz="2600" dirty="0" smtClean="0"/>
              <a:t>Issue: Condition precedents.</a:t>
            </a:r>
          </a:p>
          <a:p>
            <a:pPr>
              <a:buNone/>
            </a:pPr>
            <a:r>
              <a:rPr lang="en-US" sz="2600" u="sng" dirty="0" smtClean="0"/>
              <a:t>Held:  </a:t>
            </a:r>
          </a:p>
          <a:p>
            <a:r>
              <a:rPr lang="en-US" sz="2600" dirty="0" smtClean="0"/>
              <a:t>Affirmed SJ that “</a:t>
            </a:r>
            <a:r>
              <a:rPr lang="en-US" sz="2600" i="1" dirty="0" smtClean="0"/>
              <a:t>sine qua non</a:t>
            </a:r>
            <a:r>
              <a:rPr lang="en-US" sz="2600" dirty="0" smtClean="0"/>
              <a:t>” of Owner’s performance was financing.</a:t>
            </a:r>
          </a:p>
          <a:p>
            <a:r>
              <a:rPr lang="en-US" sz="2600" dirty="0" smtClean="0"/>
              <a:t>Without financing, no transfer of property.</a:t>
            </a:r>
          </a:p>
          <a:p>
            <a:pPr>
              <a:buNone/>
            </a:pPr>
            <a:r>
              <a:rPr lang="en-US" sz="2600" dirty="0" smtClean="0"/>
              <a:t>  </a:t>
            </a: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10</a:t>
            </a:fld>
            <a:endParaRPr lang="en-US"/>
          </a:p>
        </p:txBody>
      </p:sp>
    </p:spTree>
    <p:extLst>
      <p:ext uri="{BB962C8B-B14F-4D97-AF65-F5344CB8AC3E}">
        <p14:creationId xmlns:p14="http://schemas.microsoft.com/office/powerpoint/2010/main" val="13761841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smtClean="0">
                <a:solidFill>
                  <a:srgbClr val="FFFF00"/>
                </a:solidFill>
              </a:rPr>
              <a:t>B. Liens and Bonds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a:buNone/>
            </a:pPr>
            <a:endParaRPr lang="en-US" dirty="0" smtClean="0"/>
          </a:p>
          <a:p>
            <a:endParaRPr lang="en-US" dirty="0" smtClean="0"/>
          </a:p>
          <a:p>
            <a:endParaRPr lang="en-US" dirty="0" smtClean="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3" name="Slide Number Placeholder 2"/>
          <p:cNvSpPr>
            <a:spLocks noGrp="1"/>
          </p:cNvSpPr>
          <p:nvPr>
            <p:ph type="sldNum" sz="quarter" idx="12"/>
          </p:nvPr>
        </p:nvSpPr>
        <p:spPr/>
        <p:txBody>
          <a:bodyPr/>
          <a:lstStyle/>
          <a:p>
            <a:pPr>
              <a:defRPr/>
            </a:pPr>
            <a:fld id="{1E2865EE-4988-4739-AF99-3518337939A7}" type="slidenum">
              <a:rPr lang="en-US" smtClean="0"/>
              <a:pPr>
                <a:defRPr/>
              </a:pPr>
              <a:t>11</a:t>
            </a:fld>
            <a:endParaRPr lang="en-US"/>
          </a:p>
        </p:txBody>
      </p:sp>
    </p:spTree>
    <p:extLst>
      <p:ext uri="{BB962C8B-B14F-4D97-AF65-F5344CB8AC3E}">
        <p14:creationId xmlns:p14="http://schemas.microsoft.com/office/powerpoint/2010/main" val="18362239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B</a:t>
            </a:r>
            <a:r>
              <a:rPr lang="en-US" dirty="0" smtClean="0">
                <a:solidFill>
                  <a:srgbClr val="FFFF00"/>
                </a:solidFill>
              </a:rPr>
              <a:t>. Liens and Bonds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a:buNone/>
            </a:pPr>
            <a:r>
              <a:rPr lang="en-US" sz="2400" dirty="0" smtClean="0"/>
              <a:t> </a:t>
            </a:r>
            <a:r>
              <a:rPr lang="en-US" i="1" dirty="0" err="1"/>
              <a:t>Rabil</a:t>
            </a:r>
            <a:r>
              <a:rPr lang="en-US" i="1" dirty="0"/>
              <a:t> v. Seaside Builders, LLC,</a:t>
            </a:r>
            <a:r>
              <a:rPr lang="en-US" dirty="0"/>
              <a:t> 226 So.3d 935 (Fla. 4</a:t>
            </a:r>
            <a:r>
              <a:rPr lang="en-US" baseline="30000" dirty="0"/>
              <a:t>th</a:t>
            </a:r>
            <a:r>
              <a:rPr lang="en-US" dirty="0"/>
              <a:t> DCA 2017</a:t>
            </a:r>
            <a:r>
              <a:rPr lang="en-US" dirty="0" smtClean="0"/>
              <a:t>).</a:t>
            </a:r>
          </a:p>
          <a:p>
            <a:pPr>
              <a:buNone/>
            </a:pPr>
            <a:r>
              <a:rPr lang="en-US" u="sng" dirty="0" smtClean="0"/>
              <a:t>Facts:</a:t>
            </a:r>
          </a:p>
          <a:p>
            <a:r>
              <a:rPr lang="en-US" dirty="0" smtClean="0"/>
              <a:t>Contractor’s suit to foreclose residential lien.</a:t>
            </a:r>
          </a:p>
          <a:p>
            <a:r>
              <a:rPr lang="en-US" dirty="0" smtClean="0"/>
              <a:t>Owners posted lien transfer bond and notice of contest; clerk mailed both.</a:t>
            </a:r>
          </a:p>
          <a:p>
            <a:r>
              <a:rPr lang="en-US" dirty="0" smtClean="0"/>
              <a:t>Contractor failed to amend within 60 days.</a:t>
            </a:r>
          </a:p>
          <a:p>
            <a:r>
              <a:rPr lang="en-US" dirty="0" smtClean="0"/>
              <a:t>Trial court allowed late amendment.</a:t>
            </a:r>
            <a:endParaRPr lang="en-US" dirty="0"/>
          </a:p>
          <a:p>
            <a:pPr lvl="0">
              <a:buNone/>
            </a:pPr>
            <a:endParaRPr lang="en-US" dirty="0" smtClean="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3" name="Slide Number Placeholder 2"/>
          <p:cNvSpPr>
            <a:spLocks noGrp="1"/>
          </p:cNvSpPr>
          <p:nvPr>
            <p:ph type="sldNum" sz="quarter" idx="12"/>
          </p:nvPr>
        </p:nvSpPr>
        <p:spPr/>
        <p:txBody>
          <a:bodyPr/>
          <a:lstStyle/>
          <a:p>
            <a:pPr>
              <a:defRPr/>
            </a:pPr>
            <a:fld id="{1E2865EE-4988-4739-AF99-3518337939A7}"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B</a:t>
            </a:r>
            <a:r>
              <a:rPr lang="en-US" dirty="0" smtClean="0">
                <a:solidFill>
                  <a:srgbClr val="FFFF00"/>
                </a:solidFill>
              </a:rPr>
              <a:t>. Liens and Bonds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a:buNone/>
            </a:pPr>
            <a:r>
              <a:rPr lang="en-US" sz="2400" dirty="0" smtClean="0"/>
              <a:t> </a:t>
            </a:r>
            <a:r>
              <a:rPr lang="en-US" i="1" dirty="0" err="1"/>
              <a:t>Rabil</a:t>
            </a:r>
            <a:r>
              <a:rPr lang="en-US" i="1" dirty="0"/>
              <a:t> v. Seaside Builders, LLC,</a:t>
            </a:r>
            <a:r>
              <a:rPr lang="en-US" dirty="0"/>
              <a:t> 226 So.3d 935 (Fla. 4</a:t>
            </a:r>
            <a:r>
              <a:rPr lang="en-US" baseline="30000" dirty="0"/>
              <a:t>th</a:t>
            </a:r>
            <a:r>
              <a:rPr lang="en-US" dirty="0"/>
              <a:t> DCA 2017</a:t>
            </a:r>
            <a:r>
              <a:rPr lang="en-US" dirty="0" smtClean="0"/>
              <a:t>).</a:t>
            </a:r>
          </a:p>
          <a:p>
            <a:pPr>
              <a:buNone/>
            </a:pPr>
            <a:r>
              <a:rPr lang="en-US" u="sng" dirty="0" smtClean="0"/>
              <a:t>Held:</a:t>
            </a:r>
          </a:p>
          <a:p>
            <a:r>
              <a:rPr lang="en-US" dirty="0" smtClean="0"/>
              <a:t>Strict construction of 713.22. </a:t>
            </a:r>
          </a:p>
          <a:p>
            <a:r>
              <a:rPr lang="en-US" dirty="0" smtClean="0"/>
              <a:t>Lien was automatically extinguished by operation of law.</a:t>
            </a:r>
          </a:p>
          <a:p>
            <a:r>
              <a:rPr lang="en-US" dirty="0" smtClean="0"/>
              <a:t>No violation of due process for not serving counsel.</a:t>
            </a:r>
          </a:p>
          <a:p>
            <a:pPr lvl="0">
              <a:buNone/>
            </a:pPr>
            <a:endParaRPr lang="en-US" dirty="0" smtClean="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3" name="Slide Number Placeholder 2"/>
          <p:cNvSpPr>
            <a:spLocks noGrp="1"/>
          </p:cNvSpPr>
          <p:nvPr>
            <p:ph type="sldNum" sz="quarter" idx="12"/>
          </p:nvPr>
        </p:nvSpPr>
        <p:spPr/>
        <p:txBody>
          <a:bodyPr/>
          <a:lstStyle/>
          <a:p>
            <a:pPr>
              <a:defRPr/>
            </a:pPr>
            <a:fld id="{1E2865EE-4988-4739-AF99-3518337939A7}" type="slidenum">
              <a:rPr lang="en-US" smtClean="0"/>
              <a:pPr>
                <a:defRPr/>
              </a:pPr>
              <a:t>13</a:t>
            </a:fld>
            <a:endParaRPr lang="en-US"/>
          </a:p>
        </p:txBody>
      </p:sp>
    </p:spTree>
    <p:extLst>
      <p:ext uri="{BB962C8B-B14F-4D97-AF65-F5344CB8AC3E}">
        <p14:creationId xmlns:p14="http://schemas.microsoft.com/office/powerpoint/2010/main" val="7137287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B</a:t>
            </a:r>
            <a:r>
              <a:rPr lang="en-US" dirty="0" smtClean="0">
                <a:solidFill>
                  <a:srgbClr val="FFFF00"/>
                </a:solidFill>
              </a:rPr>
              <a:t>. Liens and Bonds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marL="137160" lvl="0" indent="0">
              <a:buNone/>
            </a:pPr>
            <a:r>
              <a:rPr lang="en-US" i="1" dirty="0"/>
              <a:t>Travelers Casualty and Ins. Co. of America v. Community Asphalt Corp.</a:t>
            </a:r>
            <a:r>
              <a:rPr lang="en-US" dirty="0"/>
              <a:t>, 221 So.3d 742 (Fla. 3</a:t>
            </a:r>
            <a:r>
              <a:rPr lang="en-US" baseline="30000" dirty="0"/>
              <a:t>rd</a:t>
            </a:r>
            <a:r>
              <a:rPr lang="en-US" dirty="0"/>
              <a:t> DCA 2017</a:t>
            </a:r>
            <a:r>
              <a:rPr lang="en-US" dirty="0" smtClean="0"/>
              <a:t>).</a:t>
            </a:r>
          </a:p>
          <a:p>
            <a:pPr marL="137160" lvl="0" indent="0">
              <a:buNone/>
            </a:pPr>
            <a:r>
              <a:rPr lang="en-US" u="sng" dirty="0" smtClean="0"/>
              <a:t>Facts:</a:t>
            </a:r>
          </a:p>
          <a:p>
            <a:r>
              <a:rPr lang="en-US" dirty="0" smtClean="0"/>
              <a:t>Collier County airport runway.</a:t>
            </a:r>
          </a:p>
          <a:p>
            <a:r>
              <a:rPr lang="en-US" dirty="0" smtClean="0"/>
              <a:t>Subcontract for asphalt paving restricted venue to Lee County.</a:t>
            </a:r>
          </a:p>
          <a:p>
            <a:r>
              <a:rPr lang="en-US" dirty="0" smtClean="0"/>
              <a:t>Subcontractor’s suit only against surety in Miami-Dade.</a:t>
            </a:r>
            <a:endParaRPr lang="en-US" dirty="0"/>
          </a:p>
          <a:p>
            <a:endParaRPr lang="en-US" dirty="0" smtClean="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3" name="Slide Number Placeholder 2"/>
          <p:cNvSpPr>
            <a:spLocks noGrp="1"/>
          </p:cNvSpPr>
          <p:nvPr>
            <p:ph type="sldNum" sz="quarter" idx="12"/>
          </p:nvPr>
        </p:nvSpPr>
        <p:spPr/>
        <p:txBody>
          <a:bodyPr/>
          <a:lstStyle/>
          <a:p>
            <a:pPr>
              <a:defRPr/>
            </a:pPr>
            <a:fld id="{1E2865EE-4988-4739-AF99-3518337939A7}" type="slidenum">
              <a:rPr lang="en-US" smtClean="0"/>
              <a:pPr>
                <a:defRPr/>
              </a:pPr>
              <a:t>14</a:t>
            </a:fld>
            <a:endParaRPr lang="en-US"/>
          </a:p>
        </p:txBody>
      </p:sp>
    </p:spTree>
    <p:extLst>
      <p:ext uri="{BB962C8B-B14F-4D97-AF65-F5344CB8AC3E}">
        <p14:creationId xmlns:p14="http://schemas.microsoft.com/office/powerpoint/2010/main" val="12984431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B</a:t>
            </a:r>
            <a:r>
              <a:rPr lang="en-US" dirty="0" smtClean="0">
                <a:solidFill>
                  <a:srgbClr val="FFFF00"/>
                </a:solidFill>
              </a:rPr>
              <a:t>. Liens and Bonds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marL="137160" lvl="0" indent="0">
              <a:buNone/>
            </a:pPr>
            <a:r>
              <a:rPr lang="en-US" i="1" dirty="0"/>
              <a:t>Travelers Casualty and Ins. Co. of America v. Community Asphalt Corp.</a:t>
            </a:r>
            <a:r>
              <a:rPr lang="en-US" dirty="0"/>
              <a:t>, 221 So.3d 742 (Fla. 3</a:t>
            </a:r>
            <a:r>
              <a:rPr lang="en-US" baseline="30000" dirty="0"/>
              <a:t>rd</a:t>
            </a:r>
            <a:r>
              <a:rPr lang="en-US" dirty="0"/>
              <a:t> DCA 2017</a:t>
            </a:r>
            <a:r>
              <a:rPr lang="en-US" dirty="0" smtClean="0"/>
              <a:t>).</a:t>
            </a:r>
          </a:p>
          <a:p>
            <a:pPr marL="137160" lvl="0" indent="0">
              <a:buNone/>
            </a:pPr>
            <a:r>
              <a:rPr lang="en-US" u="sng" dirty="0" smtClean="0"/>
              <a:t>Held:</a:t>
            </a:r>
          </a:p>
          <a:p>
            <a:r>
              <a:rPr lang="en-US" dirty="0" smtClean="0"/>
              <a:t>255.05 prohibits any venue restriction.</a:t>
            </a:r>
          </a:p>
          <a:p>
            <a:r>
              <a:rPr lang="en-US" dirty="0" smtClean="0"/>
              <a:t>Venue based on Chapter 47 only.</a:t>
            </a:r>
          </a:p>
          <a:p>
            <a:r>
              <a:rPr lang="en-US" dirty="0" smtClean="0"/>
              <a:t>Result could be different if G.C. in suit too. </a:t>
            </a:r>
            <a:endParaRPr lang="en-US" dirty="0"/>
          </a:p>
          <a:p>
            <a:endParaRPr lang="en-US" dirty="0" smtClean="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3" name="Slide Number Placeholder 2"/>
          <p:cNvSpPr>
            <a:spLocks noGrp="1"/>
          </p:cNvSpPr>
          <p:nvPr>
            <p:ph type="sldNum" sz="quarter" idx="12"/>
          </p:nvPr>
        </p:nvSpPr>
        <p:spPr/>
        <p:txBody>
          <a:bodyPr/>
          <a:lstStyle/>
          <a:p>
            <a:pPr>
              <a:defRPr/>
            </a:pPr>
            <a:fld id="{1E2865EE-4988-4739-AF99-3518337939A7}" type="slidenum">
              <a:rPr lang="en-US" smtClean="0"/>
              <a:pPr>
                <a:defRPr/>
              </a:pPr>
              <a:t>15</a:t>
            </a:fld>
            <a:endParaRPr lang="en-US"/>
          </a:p>
        </p:txBody>
      </p:sp>
    </p:spTree>
    <p:extLst>
      <p:ext uri="{BB962C8B-B14F-4D97-AF65-F5344CB8AC3E}">
        <p14:creationId xmlns:p14="http://schemas.microsoft.com/office/powerpoint/2010/main" val="11986357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B</a:t>
            </a:r>
            <a:r>
              <a:rPr lang="en-US" dirty="0" smtClean="0">
                <a:solidFill>
                  <a:srgbClr val="FFFF00"/>
                </a:solidFill>
              </a:rPr>
              <a:t>. Liens and Bonds</a:t>
            </a:r>
            <a:endParaRPr lang="en-US" cap="small" dirty="0" smtClean="0">
              <a:solidFill>
                <a:srgbClr val="FFFF00"/>
              </a:solidFill>
            </a:endParaRPr>
          </a:p>
        </p:txBody>
      </p:sp>
      <p:sp>
        <p:nvSpPr>
          <p:cNvPr id="8195" name="Content Placeholder 2"/>
          <p:cNvSpPr>
            <a:spLocks noGrp="1"/>
          </p:cNvSpPr>
          <p:nvPr>
            <p:ph idx="1"/>
          </p:nvPr>
        </p:nvSpPr>
        <p:spPr/>
        <p:txBody>
          <a:bodyPr>
            <a:normAutofit fontScale="92500" lnSpcReduction="20000"/>
          </a:bodyPr>
          <a:lstStyle/>
          <a:p>
            <a:pPr>
              <a:buNone/>
            </a:pPr>
            <a:r>
              <a:rPr lang="en-US" i="1" dirty="0" err="1"/>
              <a:t>Lexon</a:t>
            </a:r>
            <a:r>
              <a:rPr lang="en-US" i="1" dirty="0"/>
              <a:t> Ins. Co. v. City of Cape Coral, </a:t>
            </a:r>
            <a:r>
              <a:rPr lang="en-US" dirty="0"/>
              <a:t>Case No. 2D16-1533 (Fla. 2</a:t>
            </a:r>
            <a:r>
              <a:rPr lang="en-US" baseline="30000" dirty="0"/>
              <a:t>nd</a:t>
            </a:r>
            <a:r>
              <a:rPr lang="en-US" dirty="0"/>
              <a:t> DCA November 29, 2017). </a:t>
            </a:r>
            <a:endParaRPr lang="en-US" dirty="0" smtClean="0"/>
          </a:p>
          <a:p>
            <a:pPr>
              <a:buNone/>
            </a:pPr>
            <a:r>
              <a:rPr lang="en-US" u="sng" dirty="0" smtClean="0"/>
              <a:t>Facts:</a:t>
            </a:r>
          </a:p>
          <a:p>
            <a:r>
              <a:rPr lang="en-US" dirty="0" smtClean="0"/>
              <a:t>446 acre development; Developer posted $7.7 Million subdivision bonds in June 2006.</a:t>
            </a:r>
          </a:p>
          <a:p>
            <a:r>
              <a:rPr lang="en-US" dirty="0" smtClean="0"/>
              <a:t>Work stopped in March 2007.</a:t>
            </a:r>
          </a:p>
          <a:p>
            <a:r>
              <a:rPr lang="en-US" dirty="0" smtClean="0"/>
              <a:t>Purchased in March 2012.</a:t>
            </a:r>
          </a:p>
          <a:p>
            <a:r>
              <a:rPr lang="en-US" dirty="0" smtClean="0"/>
              <a:t>City filed against surety in October 2012 and assigned claim to subsequent purchaser.  </a:t>
            </a:r>
          </a:p>
          <a:p>
            <a:r>
              <a:rPr lang="en-US" dirty="0" smtClean="0"/>
              <a:t>Trial court:  bonds are type of insurance; therefore obligations not due for ten years after passage of Ordinance.</a:t>
            </a:r>
            <a:endParaRPr lang="en-US" dirty="0"/>
          </a:p>
          <a:p>
            <a:pPr lvl="0">
              <a:buNone/>
            </a:pPr>
            <a:endParaRPr lang="en-US" dirty="0" smtClean="0"/>
          </a:p>
          <a:p>
            <a:endParaRPr lang="en-US" dirty="0" smtClean="0"/>
          </a:p>
          <a:p>
            <a:pPr marL="137160" indent="0">
              <a:buNone/>
            </a:pPr>
            <a:endParaRPr lang="en-US" dirty="0" smtClean="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16</a:t>
            </a:fld>
            <a:endParaRPr lang="en-US"/>
          </a:p>
        </p:txBody>
      </p:sp>
    </p:spTree>
    <p:extLst>
      <p:ext uri="{BB962C8B-B14F-4D97-AF65-F5344CB8AC3E}">
        <p14:creationId xmlns:p14="http://schemas.microsoft.com/office/powerpoint/2010/main" val="29553388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B</a:t>
            </a:r>
            <a:r>
              <a:rPr lang="en-US" dirty="0" smtClean="0">
                <a:solidFill>
                  <a:srgbClr val="FFFF00"/>
                </a:solidFill>
              </a:rPr>
              <a:t>. Liens and Bonds</a:t>
            </a:r>
            <a:endParaRPr lang="en-US" cap="small" dirty="0" smtClean="0">
              <a:solidFill>
                <a:srgbClr val="FFFF00"/>
              </a:solidFill>
            </a:endParaRPr>
          </a:p>
        </p:txBody>
      </p:sp>
      <p:sp>
        <p:nvSpPr>
          <p:cNvPr id="8195" name="Content Placeholder 2"/>
          <p:cNvSpPr>
            <a:spLocks noGrp="1"/>
          </p:cNvSpPr>
          <p:nvPr>
            <p:ph idx="1"/>
          </p:nvPr>
        </p:nvSpPr>
        <p:spPr/>
        <p:txBody>
          <a:bodyPr>
            <a:normAutofit lnSpcReduction="10000"/>
          </a:bodyPr>
          <a:lstStyle/>
          <a:p>
            <a:pPr>
              <a:buNone/>
            </a:pPr>
            <a:r>
              <a:rPr lang="en-US" i="1" dirty="0" err="1"/>
              <a:t>Lexon</a:t>
            </a:r>
            <a:r>
              <a:rPr lang="en-US" i="1" dirty="0"/>
              <a:t> Ins. Co. v. City of Cape Coral, </a:t>
            </a:r>
            <a:r>
              <a:rPr lang="en-US" dirty="0"/>
              <a:t>Case No. 2D16-1533 (Fla. 2</a:t>
            </a:r>
            <a:r>
              <a:rPr lang="en-US" baseline="30000" dirty="0"/>
              <a:t>nd</a:t>
            </a:r>
            <a:r>
              <a:rPr lang="en-US" dirty="0"/>
              <a:t> DCA November 29, 2017). </a:t>
            </a:r>
            <a:endParaRPr lang="en-US" dirty="0" smtClean="0"/>
          </a:p>
          <a:p>
            <a:pPr>
              <a:buNone/>
            </a:pPr>
            <a:r>
              <a:rPr lang="en-US" u="sng" dirty="0" smtClean="0"/>
              <a:t>Issue:</a:t>
            </a:r>
          </a:p>
          <a:p>
            <a:r>
              <a:rPr lang="en-US" dirty="0" smtClean="0"/>
              <a:t>When did City’s cause of action accrue on bonds?</a:t>
            </a:r>
          </a:p>
          <a:p>
            <a:pPr marL="137160" indent="0">
              <a:buNone/>
            </a:pPr>
            <a:r>
              <a:rPr lang="en-US" u="sng" dirty="0" smtClean="0"/>
              <a:t>Held:</a:t>
            </a:r>
          </a:p>
          <a:p>
            <a:r>
              <a:rPr lang="en-US" dirty="0" smtClean="0"/>
              <a:t>Breach occurred on default of contractor, not surety’s refusal to pay damages. </a:t>
            </a:r>
          </a:p>
          <a:p>
            <a:r>
              <a:rPr lang="en-US" dirty="0" smtClean="0"/>
              <a:t>And, not when resolution passed by City and sent to surety.</a:t>
            </a:r>
            <a:endParaRPr lang="en-US" dirty="0"/>
          </a:p>
          <a:p>
            <a:pPr lvl="0">
              <a:buNone/>
            </a:pPr>
            <a:endParaRPr lang="en-US" dirty="0" smtClean="0"/>
          </a:p>
          <a:p>
            <a:endParaRPr lang="en-US" dirty="0" smtClean="0"/>
          </a:p>
          <a:p>
            <a:pPr marL="137160" indent="0">
              <a:buNone/>
            </a:pPr>
            <a:endParaRPr lang="en-US" dirty="0" smtClean="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17</a:t>
            </a:fld>
            <a:endParaRPr lang="en-US"/>
          </a:p>
        </p:txBody>
      </p:sp>
    </p:spTree>
    <p:extLst>
      <p:ext uri="{BB962C8B-B14F-4D97-AF65-F5344CB8AC3E}">
        <p14:creationId xmlns:p14="http://schemas.microsoft.com/office/powerpoint/2010/main" val="58585453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smtClean="0">
                <a:solidFill>
                  <a:srgbClr val="FFFF00"/>
                </a:solidFill>
              </a:rPr>
              <a:t>C. Insurance Coverage</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endParaRPr lang="en-US" dirty="0" smtClean="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18</a:t>
            </a:fld>
            <a:endParaRPr lang="en-US"/>
          </a:p>
        </p:txBody>
      </p:sp>
    </p:spTree>
    <p:extLst>
      <p:ext uri="{BB962C8B-B14F-4D97-AF65-F5344CB8AC3E}">
        <p14:creationId xmlns:p14="http://schemas.microsoft.com/office/powerpoint/2010/main" val="130560561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C</a:t>
            </a:r>
            <a:r>
              <a:rPr lang="en-US" dirty="0" smtClean="0">
                <a:solidFill>
                  <a:srgbClr val="FFFF00"/>
                </a:solidFill>
              </a:rPr>
              <a:t>. Insurance Coverage</a:t>
            </a:r>
            <a:endParaRPr lang="en-US" cap="small" dirty="0" smtClean="0">
              <a:solidFill>
                <a:srgbClr val="FFFF00"/>
              </a:solidFill>
            </a:endParaRPr>
          </a:p>
        </p:txBody>
      </p:sp>
      <p:sp>
        <p:nvSpPr>
          <p:cNvPr id="8195" name="Content Placeholder 2"/>
          <p:cNvSpPr>
            <a:spLocks noGrp="1"/>
          </p:cNvSpPr>
          <p:nvPr>
            <p:ph idx="1"/>
          </p:nvPr>
        </p:nvSpPr>
        <p:spPr/>
        <p:txBody>
          <a:bodyPr>
            <a:normAutofit fontScale="92500" lnSpcReduction="10000"/>
          </a:bodyPr>
          <a:lstStyle/>
          <a:p>
            <a:pPr>
              <a:buNone/>
            </a:pPr>
            <a:r>
              <a:rPr lang="en-US" sz="3000" i="1" dirty="0"/>
              <a:t>Altman Contractors, Inc. v. Crum &amp; Forster Specialty Ins. Co</a:t>
            </a:r>
            <a:r>
              <a:rPr lang="en-US" sz="3000" dirty="0"/>
              <a:t>., </a:t>
            </a:r>
            <a:r>
              <a:rPr lang="en-US" sz="3000" dirty="0" smtClean="0"/>
              <a:t>232 So.3d 273 (Fla. 2017).</a:t>
            </a:r>
            <a:endParaRPr lang="en-US" sz="3000" dirty="0"/>
          </a:p>
          <a:p>
            <a:pPr>
              <a:buNone/>
            </a:pPr>
            <a:r>
              <a:rPr lang="en-US" sz="2400" u="sng" dirty="0" smtClean="0"/>
              <a:t>Facts:</a:t>
            </a:r>
          </a:p>
          <a:p>
            <a:r>
              <a:rPr lang="en-US" dirty="0" smtClean="0"/>
              <a:t>Condo sent several Chapter 558 notices to G.C.</a:t>
            </a:r>
          </a:p>
          <a:p>
            <a:r>
              <a:rPr lang="en-US" dirty="0" smtClean="0"/>
              <a:t>Carrier declined to participate since not “in suit.”</a:t>
            </a:r>
          </a:p>
          <a:p>
            <a:r>
              <a:rPr lang="en-US" dirty="0" smtClean="0"/>
              <a:t>Claims settled with no lawsuit.</a:t>
            </a:r>
          </a:p>
          <a:p>
            <a:r>
              <a:rPr lang="en-US" dirty="0" smtClean="0"/>
              <a:t>G.C. filed </a:t>
            </a:r>
            <a:r>
              <a:rPr lang="en-US" dirty="0" err="1" smtClean="0"/>
              <a:t>dec.</a:t>
            </a:r>
            <a:r>
              <a:rPr lang="en-US" dirty="0" smtClean="0"/>
              <a:t> action. </a:t>
            </a:r>
          </a:p>
          <a:p>
            <a:r>
              <a:rPr lang="en-US" dirty="0" smtClean="0"/>
              <a:t>11</a:t>
            </a:r>
            <a:r>
              <a:rPr lang="en-US" baseline="30000" dirty="0" smtClean="0"/>
              <a:t>th</a:t>
            </a:r>
            <a:r>
              <a:rPr lang="en-US" dirty="0" smtClean="0"/>
              <a:t> Circuit certified question to Florida Supreme Court:</a:t>
            </a:r>
          </a:p>
          <a:p>
            <a:pPr lvl="1"/>
            <a:r>
              <a:rPr lang="en-US" dirty="0" smtClean="0"/>
              <a:t>Is Chapter 558 process a “suit” within meaning of CGC policy?</a:t>
            </a:r>
          </a:p>
          <a:p>
            <a:endParaRPr lang="en-US" dirty="0" smtClean="0"/>
          </a:p>
          <a:p>
            <a:endParaRPr lang="en-US" dirty="0" smtClean="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19</a:t>
            </a:fld>
            <a:endParaRPr lang="en-US"/>
          </a:p>
        </p:txBody>
      </p:sp>
    </p:spTree>
    <p:extLst>
      <p:ext uri="{BB962C8B-B14F-4D97-AF65-F5344CB8AC3E}">
        <p14:creationId xmlns:p14="http://schemas.microsoft.com/office/powerpoint/2010/main" val="35319076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C</a:t>
            </a:r>
            <a:r>
              <a:rPr lang="en-US" dirty="0" smtClean="0">
                <a:solidFill>
                  <a:srgbClr val="FFFF00"/>
                </a:solidFill>
              </a:rPr>
              <a:t>. Insurance Coverage</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a:buNone/>
            </a:pPr>
            <a:r>
              <a:rPr lang="en-US" i="1" dirty="0"/>
              <a:t>Altman Contractors, Inc. v. Crum &amp; Forster Specialty Ins. Co</a:t>
            </a:r>
            <a:r>
              <a:rPr lang="en-US" dirty="0"/>
              <a:t>., </a:t>
            </a:r>
            <a:r>
              <a:rPr lang="en-US" dirty="0" smtClean="0"/>
              <a:t>232 So.3d 273 (Fla. 2017).</a:t>
            </a:r>
            <a:endParaRPr lang="en-US" dirty="0"/>
          </a:p>
          <a:p>
            <a:pPr>
              <a:buNone/>
            </a:pPr>
            <a:r>
              <a:rPr lang="en-US" sz="2400" u="sng" dirty="0" smtClean="0"/>
              <a:t>Held:</a:t>
            </a:r>
          </a:p>
          <a:p>
            <a:r>
              <a:rPr lang="en-US" dirty="0" smtClean="0"/>
              <a:t>Chapter 558 process is not a civil proceeding.</a:t>
            </a:r>
          </a:p>
          <a:p>
            <a:r>
              <a:rPr lang="en-US" dirty="0" smtClean="0"/>
              <a:t>But process is an “alternative dispute resolution proceeding.”</a:t>
            </a:r>
          </a:p>
          <a:p>
            <a:pPr lvl="1"/>
            <a:r>
              <a:rPr lang="en-US" dirty="0" smtClean="0"/>
              <a:t>Under policy, requires Insurer’s consent to invoke duty to defend.</a:t>
            </a:r>
          </a:p>
          <a:p>
            <a:pPr lvl="1"/>
            <a:endParaRPr lang="en-US" dirty="0" smtClean="0"/>
          </a:p>
          <a:p>
            <a:endParaRPr lang="en-US" dirty="0" smtClean="0"/>
          </a:p>
          <a:p>
            <a:endParaRPr lang="en-US" dirty="0" smtClean="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20</a:t>
            </a:fld>
            <a:endParaRPr lang="en-US"/>
          </a:p>
        </p:txBody>
      </p:sp>
    </p:spTree>
    <p:extLst>
      <p:ext uri="{BB962C8B-B14F-4D97-AF65-F5344CB8AC3E}">
        <p14:creationId xmlns:p14="http://schemas.microsoft.com/office/powerpoint/2010/main" val="15296260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C</a:t>
            </a:r>
            <a:r>
              <a:rPr lang="en-US" dirty="0" smtClean="0">
                <a:solidFill>
                  <a:srgbClr val="FFFF00"/>
                </a:solidFill>
              </a:rPr>
              <a:t>. Insurance Coverage</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a:buNone/>
            </a:pPr>
            <a:r>
              <a:rPr lang="en-US" sz="2400" i="1" dirty="0"/>
              <a:t>Altman Contractors, Inc. v. Crum &amp; Forster Specialty Ins. Co</a:t>
            </a:r>
            <a:r>
              <a:rPr lang="en-US" sz="2400" dirty="0"/>
              <a:t>., </a:t>
            </a:r>
            <a:r>
              <a:rPr lang="en-US" sz="2400" dirty="0" smtClean="0"/>
              <a:t>232 So.3d 273 (Fla. 2017).</a:t>
            </a:r>
            <a:endParaRPr lang="en-US" sz="2400" dirty="0"/>
          </a:p>
          <a:p>
            <a:pPr>
              <a:buNone/>
            </a:pPr>
            <a:r>
              <a:rPr lang="en-US" sz="2400" dirty="0" err="1" smtClean="0"/>
              <a:t>Pariente</a:t>
            </a:r>
            <a:r>
              <a:rPr lang="en-US" sz="2400" dirty="0" smtClean="0"/>
              <a:t> concurrence and dissent:</a:t>
            </a:r>
          </a:p>
          <a:p>
            <a:pPr>
              <a:buNone/>
            </a:pPr>
            <a:r>
              <a:rPr lang="en-US" sz="2400" dirty="0" smtClean="0"/>
              <a:t>“subparagraph (b) leaves the insured at the mercy of the insurer, who has complete power to decide if and when to participate in the mandatory chapter 558 process. So, if the insurer refuses to participate and defend the insured after receiving a chapter 558 notice of claim, the insured is left on its own to either defend itself or settle the claim with any payments not covered by the policy.”  </a:t>
            </a:r>
            <a:endParaRPr lang="en-US" dirty="0" smtClean="0"/>
          </a:p>
          <a:p>
            <a:endParaRPr lang="en-US" dirty="0" smtClean="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21</a:t>
            </a:fld>
            <a:endParaRPr lang="en-US"/>
          </a:p>
        </p:txBody>
      </p:sp>
    </p:spTree>
    <p:extLst>
      <p:ext uri="{BB962C8B-B14F-4D97-AF65-F5344CB8AC3E}">
        <p14:creationId xmlns:p14="http://schemas.microsoft.com/office/powerpoint/2010/main" val="3854632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C</a:t>
            </a:r>
            <a:r>
              <a:rPr lang="en-US" dirty="0" smtClean="0">
                <a:solidFill>
                  <a:srgbClr val="FFFF00"/>
                </a:solidFill>
              </a:rPr>
              <a:t>. Insurance Coverage</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a:buNone/>
            </a:pPr>
            <a:r>
              <a:rPr lang="en-US" sz="2400" i="1" dirty="0"/>
              <a:t>Altman Contractors, Inc. v. Crum &amp; Forster Specialty Ins. Co</a:t>
            </a:r>
            <a:r>
              <a:rPr lang="en-US" sz="2400" dirty="0"/>
              <a:t>., </a:t>
            </a:r>
            <a:r>
              <a:rPr lang="en-US" sz="2400" dirty="0" smtClean="0"/>
              <a:t>880 </a:t>
            </a:r>
            <a:r>
              <a:rPr lang="en-US" sz="2400" dirty="0"/>
              <a:t>F.3d </a:t>
            </a:r>
            <a:r>
              <a:rPr lang="en-US" sz="2400" dirty="0" smtClean="0"/>
              <a:t>1300 </a:t>
            </a:r>
            <a:r>
              <a:rPr lang="en-US" sz="2400" dirty="0"/>
              <a:t>(11</a:t>
            </a:r>
            <a:r>
              <a:rPr lang="en-US" sz="2400" baseline="30000" dirty="0"/>
              <a:t>th</a:t>
            </a:r>
            <a:r>
              <a:rPr lang="en-US" sz="2400" dirty="0"/>
              <a:t> Cir. </a:t>
            </a:r>
            <a:r>
              <a:rPr lang="en-US" sz="2400" dirty="0" smtClean="0"/>
              <a:t>2018).</a:t>
            </a:r>
          </a:p>
          <a:p>
            <a:pPr>
              <a:buNone/>
            </a:pPr>
            <a:r>
              <a:rPr lang="en-US" sz="2400" dirty="0" smtClean="0"/>
              <a:t>Reversed district court’s grant of SJ and remanded for further proceedings.</a:t>
            </a:r>
          </a:p>
          <a:p>
            <a:pPr>
              <a:buNone/>
            </a:pPr>
            <a:r>
              <a:rPr lang="en-US" sz="2400" dirty="0" smtClean="0"/>
              <a:t>“We thank the Florida Supreme Court for accepting, and answering, the certified question.” </a:t>
            </a:r>
            <a:endParaRPr lang="en-US" sz="2400" dirty="0"/>
          </a:p>
          <a:p>
            <a:endParaRPr lang="en-US" dirty="0" smtClean="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22</a:t>
            </a:fld>
            <a:endParaRPr lang="en-US"/>
          </a:p>
        </p:txBody>
      </p:sp>
    </p:spTree>
    <p:extLst>
      <p:ext uri="{BB962C8B-B14F-4D97-AF65-F5344CB8AC3E}">
        <p14:creationId xmlns:p14="http://schemas.microsoft.com/office/powerpoint/2010/main" val="4150767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Insurance Coverage</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Security First Ins. Co. v. Florida Office of Ins. Regulation</a:t>
            </a:r>
            <a:r>
              <a:rPr lang="en-US" sz="2400" dirty="0"/>
              <a:t>, Case No. 5D16-3425 (Fla. 5</a:t>
            </a:r>
            <a:r>
              <a:rPr lang="en-US" sz="2400" baseline="30000" dirty="0"/>
              <a:t>th</a:t>
            </a:r>
            <a:r>
              <a:rPr lang="en-US" sz="2400" dirty="0"/>
              <a:t> DCA Dec. </a:t>
            </a:r>
            <a:r>
              <a:rPr lang="en-US" sz="2400" dirty="0" smtClean="0"/>
              <a:t>1, </a:t>
            </a:r>
            <a:r>
              <a:rPr lang="en-US" sz="2400" dirty="0"/>
              <a:t>2017).</a:t>
            </a:r>
          </a:p>
          <a:p>
            <a:pPr>
              <a:buNone/>
            </a:pPr>
            <a:r>
              <a:rPr lang="en-US" sz="2400" dirty="0" smtClean="0"/>
              <a:t>Office of Insurance Regulation disapproved Security First’s request to amend its policy language.</a:t>
            </a:r>
          </a:p>
          <a:p>
            <a:pPr>
              <a:buNone/>
            </a:pPr>
            <a:r>
              <a:rPr lang="en-US" sz="2400" dirty="0" smtClean="0"/>
              <a:t>Intent: restrict ability of policyholders to assign post-loss benefits.</a:t>
            </a: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23</a:t>
            </a:fld>
            <a:endParaRPr lang="en-US"/>
          </a:p>
        </p:txBody>
      </p:sp>
    </p:spTree>
    <p:extLst>
      <p:ext uri="{BB962C8B-B14F-4D97-AF65-F5344CB8AC3E}">
        <p14:creationId xmlns:p14="http://schemas.microsoft.com/office/powerpoint/2010/main" val="7916297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Insurance Coverage</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Security First Ins. Co. v. Florida Office of Ins. Regulation</a:t>
            </a:r>
            <a:r>
              <a:rPr lang="en-US" sz="2400" dirty="0"/>
              <a:t>, Case No. 5D16-3425 (Fla. 5</a:t>
            </a:r>
            <a:r>
              <a:rPr lang="en-US" sz="2400" baseline="30000" dirty="0"/>
              <a:t>th</a:t>
            </a:r>
            <a:r>
              <a:rPr lang="en-US" sz="2400" dirty="0"/>
              <a:t> DCA Dec. </a:t>
            </a:r>
            <a:r>
              <a:rPr lang="en-US" sz="2400" dirty="0" smtClean="0"/>
              <a:t>1, </a:t>
            </a:r>
            <a:r>
              <a:rPr lang="en-US" sz="2400" dirty="0"/>
              <a:t>2017</a:t>
            </a:r>
            <a:r>
              <a:rPr lang="en-US" sz="2400" dirty="0" smtClean="0"/>
              <a:t>).</a:t>
            </a:r>
          </a:p>
          <a:p>
            <a:pPr lvl="0">
              <a:buNone/>
            </a:pPr>
            <a:r>
              <a:rPr lang="en-US" sz="2400" u="sng" dirty="0" smtClean="0"/>
              <a:t>Held:  </a:t>
            </a:r>
          </a:p>
          <a:p>
            <a:r>
              <a:rPr lang="en-US" sz="2400" dirty="0" smtClean="0"/>
              <a:t>“A hundred years ago,” the Florida Supreme Court held that anti-assignment provisions do not apply after a loss.</a:t>
            </a:r>
          </a:p>
          <a:p>
            <a:r>
              <a:rPr lang="en-US" sz="2400" dirty="0" smtClean="0"/>
              <a:t>Policy arguments about fraudulent post-loss claims should be directed to Legislature. </a:t>
            </a: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24</a:t>
            </a:fld>
            <a:endParaRPr lang="en-US"/>
          </a:p>
        </p:txBody>
      </p:sp>
    </p:spTree>
    <p:extLst>
      <p:ext uri="{BB962C8B-B14F-4D97-AF65-F5344CB8AC3E}">
        <p14:creationId xmlns:p14="http://schemas.microsoft.com/office/powerpoint/2010/main" val="20814129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smtClean="0">
                <a:solidFill>
                  <a:srgbClr val="FFFF00"/>
                </a:solidFill>
              </a:rPr>
              <a:t>C. Insurance Coverage</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Addison Ins. Co. v. 4000 Island Boulevard Condo. </a:t>
            </a:r>
            <a:r>
              <a:rPr lang="en-US" sz="2400" i="1" dirty="0" err="1"/>
              <a:t>Ass’n</a:t>
            </a:r>
            <a:r>
              <a:rPr lang="en-US" sz="2400" i="1" dirty="0"/>
              <a:t>., Inc., </a:t>
            </a:r>
            <a:r>
              <a:rPr lang="en-US" sz="2400" dirty="0"/>
              <a:t>Case No. 17-11504 (11</a:t>
            </a:r>
            <a:r>
              <a:rPr lang="en-US" sz="2400" baseline="30000" dirty="0"/>
              <a:t>th</a:t>
            </a:r>
            <a:r>
              <a:rPr lang="en-US" sz="2400" dirty="0"/>
              <a:t> Cir. Dec. 28, 2017</a:t>
            </a:r>
            <a:r>
              <a:rPr lang="en-US" sz="2400" dirty="0" smtClean="0"/>
              <a:t>).</a:t>
            </a:r>
          </a:p>
          <a:p>
            <a:pPr lvl="0">
              <a:buNone/>
            </a:pPr>
            <a:r>
              <a:rPr lang="en-US" sz="2400" dirty="0" smtClean="0"/>
              <a:t>Condo suit following replacement of aging concrete balcony railings.</a:t>
            </a:r>
          </a:p>
          <a:p>
            <a:pPr lvl="0">
              <a:buNone/>
            </a:pPr>
            <a:r>
              <a:rPr lang="en-US" sz="2400" dirty="0" smtClean="0"/>
              <a:t>Underlying suit against contractor and painting subcontractor.  </a:t>
            </a:r>
          </a:p>
          <a:p>
            <a:pPr lvl="0">
              <a:buNone/>
            </a:pPr>
            <a:r>
              <a:rPr lang="en-US" sz="2400" dirty="0" smtClean="0"/>
              <a:t>Federal </a:t>
            </a:r>
            <a:r>
              <a:rPr lang="en-US" sz="2400" dirty="0" err="1" smtClean="0"/>
              <a:t>dec.</a:t>
            </a:r>
            <a:r>
              <a:rPr lang="en-US" sz="2400" dirty="0" smtClean="0"/>
              <a:t> action by painting sub’s insurer. </a:t>
            </a:r>
          </a:p>
          <a:p>
            <a:pPr lvl="0">
              <a:buNone/>
            </a:pPr>
            <a:endParaRPr lang="en-US" sz="2400" dirty="0"/>
          </a:p>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25</a:t>
            </a:fld>
            <a:endParaRPr lang="en-US"/>
          </a:p>
        </p:txBody>
      </p:sp>
    </p:spTree>
    <p:extLst>
      <p:ext uri="{BB962C8B-B14F-4D97-AF65-F5344CB8AC3E}">
        <p14:creationId xmlns:p14="http://schemas.microsoft.com/office/powerpoint/2010/main" val="7402598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smtClean="0">
                <a:solidFill>
                  <a:srgbClr val="FFFF00"/>
                </a:solidFill>
              </a:rPr>
              <a:t>C. Insurance Coverage</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Addison Ins. Co. v. 4000 Island Boulevard Condo. </a:t>
            </a:r>
            <a:r>
              <a:rPr lang="en-US" sz="2400" i="1" dirty="0" err="1"/>
              <a:t>Ass’n</a:t>
            </a:r>
            <a:r>
              <a:rPr lang="en-US" sz="2400" i="1" dirty="0"/>
              <a:t>., Inc., </a:t>
            </a:r>
            <a:r>
              <a:rPr lang="en-US" sz="2400" dirty="0"/>
              <a:t>Case No. 17-11504 (11</a:t>
            </a:r>
            <a:r>
              <a:rPr lang="en-US" sz="2400" baseline="30000" dirty="0"/>
              <a:t>th</a:t>
            </a:r>
            <a:r>
              <a:rPr lang="en-US" sz="2400" dirty="0"/>
              <a:t> Cir. Dec. 28, 2017</a:t>
            </a:r>
            <a:r>
              <a:rPr lang="en-US" sz="2400" dirty="0" smtClean="0"/>
              <a:t>).</a:t>
            </a:r>
          </a:p>
          <a:p>
            <a:pPr lvl="0">
              <a:buNone/>
            </a:pPr>
            <a:r>
              <a:rPr lang="en-US" sz="2400" dirty="0" smtClean="0"/>
              <a:t>Under the eight corners rule, complaint fairly alleges facts to establish coverage.  </a:t>
            </a:r>
          </a:p>
          <a:p>
            <a:pPr lvl="0">
              <a:buNone/>
            </a:pPr>
            <a:r>
              <a:rPr lang="en-US" sz="2400" dirty="0" smtClean="0"/>
              <a:t>Do not publish opinion.  </a:t>
            </a:r>
            <a:endParaRPr lang="en-US" sz="2400" dirty="0"/>
          </a:p>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26</a:t>
            </a:fld>
            <a:endParaRPr lang="en-US"/>
          </a:p>
        </p:txBody>
      </p:sp>
    </p:spTree>
    <p:extLst>
      <p:ext uri="{BB962C8B-B14F-4D97-AF65-F5344CB8AC3E}">
        <p14:creationId xmlns:p14="http://schemas.microsoft.com/office/powerpoint/2010/main" val="20246315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C</a:t>
            </a:r>
            <a:r>
              <a:rPr lang="en-US" dirty="0" smtClean="0">
                <a:solidFill>
                  <a:srgbClr val="FFFF00"/>
                </a:solidFill>
              </a:rPr>
              <a:t>. Insurance Coverage</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Mid-Continent </a:t>
            </a:r>
            <a:r>
              <a:rPr lang="en-US" sz="2400" i="1" dirty="0" err="1"/>
              <a:t>Cas</a:t>
            </a:r>
            <a:r>
              <a:rPr lang="en-US" sz="2400" i="1" dirty="0"/>
              <a:t>. Co. v. </a:t>
            </a:r>
            <a:r>
              <a:rPr lang="en-US" sz="2400" i="1" dirty="0" err="1"/>
              <a:t>Arpin</a:t>
            </a:r>
            <a:r>
              <a:rPr lang="en-US" sz="2400" i="1" dirty="0"/>
              <a:t> &amp; Sons, LLC, </a:t>
            </a:r>
            <a:r>
              <a:rPr lang="en-US" sz="2400" dirty="0"/>
              <a:t>261 F. Supp. 3d 1245 (S.D. Fla. 2017</a:t>
            </a:r>
            <a:r>
              <a:rPr lang="en-US" sz="2400" dirty="0" smtClean="0"/>
              <a:t>).</a:t>
            </a:r>
          </a:p>
          <a:p>
            <a:pPr lvl="0">
              <a:buNone/>
            </a:pPr>
            <a:r>
              <a:rPr lang="en-US" sz="2400" u="sng" dirty="0" smtClean="0"/>
              <a:t>Facts:</a:t>
            </a:r>
          </a:p>
          <a:p>
            <a:r>
              <a:rPr lang="en-US" sz="2400" dirty="0" smtClean="0"/>
              <a:t>Carrier contended that </a:t>
            </a:r>
            <a:r>
              <a:rPr lang="en-US" sz="2400" dirty="0" err="1" smtClean="0"/>
              <a:t>Arpin</a:t>
            </a:r>
            <a:r>
              <a:rPr lang="en-US" sz="2400" dirty="0" smtClean="0"/>
              <a:t> had verbal agreement to act as general contractor. </a:t>
            </a:r>
          </a:p>
          <a:p>
            <a:r>
              <a:rPr lang="en-US" sz="2400" dirty="0" err="1" smtClean="0"/>
              <a:t>Arpin</a:t>
            </a:r>
            <a:r>
              <a:rPr lang="en-US" sz="2400" dirty="0" smtClean="0"/>
              <a:t> contended it was “volunteer” to secure permits only. </a:t>
            </a:r>
          </a:p>
          <a:p>
            <a:r>
              <a:rPr lang="en-US" sz="2400" dirty="0" smtClean="0"/>
              <a:t>Employee of Owner electrocuted; amputation of his arms. </a:t>
            </a:r>
          </a:p>
          <a:p>
            <a:r>
              <a:rPr lang="en-US" sz="2400" dirty="0" smtClean="0"/>
              <a:t>Issue: Was employee “statutory employee” of </a:t>
            </a:r>
            <a:r>
              <a:rPr lang="en-US" sz="2400" dirty="0" err="1" smtClean="0"/>
              <a:t>Arpin</a:t>
            </a:r>
            <a:r>
              <a:rPr lang="en-US" sz="2400" dirty="0" smtClean="0"/>
              <a:t>, and therefore P.I. claims subject to W.C. exclusion.</a:t>
            </a:r>
            <a:endParaRPr lang="en-US" sz="2400" dirty="0"/>
          </a:p>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27</a:t>
            </a:fld>
            <a:endParaRPr lang="en-US"/>
          </a:p>
        </p:txBody>
      </p:sp>
    </p:spTree>
    <p:extLst>
      <p:ext uri="{BB962C8B-B14F-4D97-AF65-F5344CB8AC3E}">
        <p14:creationId xmlns:p14="http://schemas.microsoft.com/office/powerpoint/2010/main" val="14628785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C</a:t>
            </a:r>
            <a:r>
              <a:rPr lang="en-US" dirty="0" smtClean="0">
                <a:solidFill>
                  <a:srgbClr val="FFFF00"/>
                </a:solidFill>
              </a:rPr>
              <a:t>. Insurance Coverage</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Mid-Continent </a:t>
            </a:r>
            <a:r>
              <a:rPr lang="en-US" sz="2400" i="1" dirty="0" err="1"/>
              <a:t>Cas</a:t>
            </a:r>
            <a:r>
              <a:rPr lang="en-US" sz="2400" i="1" dirty="0"/>
              <a:t>. Co. v. </a:t>
            </a:r>
            <a:r>
              <a:rPr lang="en-US" sz="2400" i="1" dirty="0" err="1"/>
              <a:t>Arpin</a:t>
            </a:r>
            <a:r>
              <a:rPr lang="en-US" sz="2400" i="1" dirty="0"/>
              <a:t> &amp; Sons, LLC, </a:t>
            </a:r>
            <a:r>
              <a:rPr lang="en-US" sz="2400" dirty="0"/>
              <a:t>261 F. Supp. 3d 1245 (S.D. Fla. 2017</a:t>
            </a:r>
            <a:r>
              <a:rPr lang="en-US" sz="2400" dirty="0" smtClean="0"/>
              <a:t>).</a:t>
            </a:r>
          </a:p>
          <a:p>
            <a:pPr lvl="0">
              <a:buNone/>
            </a:pPr>
            <a:r>
              <a:rPr lang="en-US" sz="2400" u="sng" dirty="0" smtClean="0"/>
              <a:t>Held:</a:t>
            </a:r>
          </a:p>
          <a:p>
            <a:r>
              <a:rPr lang="en-US" sz="2400" dirty="0" smtClean="0"/>
              <a:t>“Statutory” employees treated identically to “actual” employees for exclusion clauses.</a:t>
            </a:r>
          </a:p>
          <a:p>
            <a:r>
              <a:rPr lang="en-US" sz="2400" dirty="0" smtClean="0"/>
              <a:t>Underlying complaint relied entirely on duties owed an employee by the general contractor.</a:t>
            </a:r>
          </a:p>
          <a:p>
            <a:r>
              <a:rPr lang="en-US" sz="2400" dirty="0" smtClean="0"/>
              <a:t>No duty to defend or indemnify.  </a:t>
            </a: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28</a:t>
            </a:fld>
            <a:endParaRPr lang="en-US"/>
          </a:p>
        </p:txBody>
      </p:sp>
    </p:spTree>
    <p:extLst>
      <p:ext uri="{BB962C8B-B14F-4D97-AF65-F5344CB8AC3E}">
        <p14:creationId xmlns:p14="http://schemas.microsoft.com/office/powerpoint/2010/main" val="16588273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C</a:t>
            </a:r>
            <a:r>
              <a:rPr lang="en-US" dirty="0" smtClean="0">
                <a:solidFill>
                  <a:srgbClr val="FFFF00"/>
                </a:solidFill>
              </a:rPr>
              <a:t>. Insurance Coverage</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a:buNone/>
            </a:pPr>
            <a:r>
              <a:rPr lang="en-US" sz="2400" i="1" dirty="0"/>
              <a:t>Mid-Continent </a:t>
            </a:r>
            <a:r>
              <a:rPr lang="en-US" sz="2400" i="1" dirty="0" err="1"/>
              <a:t>Cas</a:t>
            </a:r>
            <a:r>
              <a:rPr lang="en-US" sz="2400" i="1" dirty="0"/>
              <a:t>. Co. v. JWN Constr., Inc., </a:t>
            </a:r>
            <a:r>
              <a:rPr lang="en-US" sz="2400" dirty="0"/>
              <a:t>Case No. 9:17-CV-80286 (S.D. Fla. Feb. 8, 2018). </a:t>
            </a:r>
          </a:p>
          <a:p>
            <a:pPr lvl="0">
              <a:buNone/>
            </a:pPr>
            <a:r>
              <a:rPr lang="en-US" sz="2400" u="sng" dirty="0" smtClean="0"/>
              <a:t>Facts:</a:t>
            </a:r>
          </a:p>
          <a:p>
            <a:r>
              <a:rPr lang="en-US" sz="2400" dirty="0" smtClean="0"/>
              <a:t>Residential Owner had two contractors: one to satisfy lender, one to do actual construction.  </a:t>
            </a:r>
          </a:p>
          <a:p>
            <a:pPr lvl="1"/>
            <a:r>
              <a:rPr lang="en-US" sz="2000" dirty="0" smtClean="0"/>
              <a:t>Second was subcontractor for all work. </a:t>
            </a:r>
          </a:p>
          <a:p>
            <a:r>
              <a:rPr lang="en-US" sz="2400" dirty="0" smtClean="0"/>
              <a:t>Underlying suit for water intrusion and damage. </a:t>
            </a:r>
          </a:p>
          <a:p>
            <a:r>
              <a:rPr lang="en-US" sz="2400" dirty="0" smtClean="0"/>
              <a:t>Carrier for lender’s contractor filed </a:t>
            </a:r>
            <a:r>
              <a:rPr lang="en-US" sz="2400" dirty="0" err="1" smtClean="0"/>
              <a:t>dec.</a:t>
            </a:r>
            <a:r>
              <a:rPr lang="en-US" sz="2400" dirty="0" smtClean="0"/>
              <a:t> action.</a:t>
            </a:r>
          </a:p>
          <a:p>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29</a:t>
            </a:fld>
            <a:endParaRPr lang="en-US"/>
          </a:p>
        </p:txBody>
      </p:sp>
    </p:spTree>
    <p:extLst>
      <p:ext uri="{BB962C8B-B14F-4D97-AF65-F5344CB8AC3E}">
        <p14:creationId xmlns:p14="http://schemas.microsoft.com/office/powerpoint/2010/main" val="23507321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C</a:t>
            </a:r>
            <a:r>
              <a:rPr lang="en-US" dirty="0" smtClean="0">
                <a:solidFill>
                  <a:srgbClr val="FFFF00"/>
                </a:solidFill>
              </a:rPr>
              <a:t>. Insurance Coverage</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a:buNone/>
            </a:pPr>
            <a:r>
              <a:rPr lang="en-US" sz="2400" i="1" dirty="0"/>
              <a:t>Mid-Continent </a:t>
            </a:r>
            <a:r>
              <a:rPr lang="en-US" sz="2400" i="1" dirty="0" err="1"/>
              <a:t>Cas</a:t>
            </a:r>
            <a:r>
              <a:rPr lang="en-US" sz="2400" i="1" dirty="0"/>
              <a:t>. Co. v. JWN Constr., Inc., </a:t>
            </a:r>
            <a:r>
              <a:rPr lang="en-US" sz="2400" dirty="0"/>
              <a:t>Case No. 9:17-CV-80286 (S.D. Fla. Feb. 8, 2018). </a:t>
            </a:r>
          </a:p>
          <a:p>
            <a:pPr lvl="0">
              <a:buNone/>
            </a:pPr>
            <a:r>
              <a:rPr lang="en-US" sz="2400" u="sng" dirty="0" smtClean="0"/>
              <a:t>Held:</a:t>
            </a:r>
          </a:p>
          <a:p>
            <a:r>
              <a:rPr lang="en-US" sz="2400" dirty="0" smtClean="0"/>
              <a:t>“Your work” exclusion applies; no coverage.</a:t>
            </a:r>
          </a:p>
          <a:p>
            <a:r>
              <a:rPr lang="en-US" sz="2400" dirty="0" smtClean="0"/>
              <a:t>Argument about “true” general contractor without support.</a:t>
            </a: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30</a:t>
            </a:fld>
            <a:endParaRPr lang="en-US"/>
          </a:p>
        </p:txBody>
      </p:sp>
    </p:spTree>
    <p:extLst>
      <p:ext uri="{BB962C8B-B14F-4D97-AF65-F5344CB8AC3E}">
        <p14:creationId xmlns:p14="http://schemas.microsoft.com/office/powerpoint/2010/main" val="13482739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D</a:t>
            </a:r>
            <a:r>
              <a:rPr lang="en-US" dirty="0" smtClean="0">
                <a:solidFill>
                  <a:srgbClr val="FFFF00"/>
                </a:solidFill>
              </a:rPr>
              <a:t>. Arbitration</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endParaRPr lang="en-US" dirty="0" smtClean="0"/>
          </a:p>
          <a:p>
            <a:endParaRPr lang="en-US" dirty="0" smtClean="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31</a:t>
            </a:fld>
            <a:endParaRPr lang="en-US"/>
          </a:p>
        </p:txBody>
      </p:sp>
    </p:spTree>
    <p:extLst>
      <p:ext uri="{BB962C8B-B14F-4D97-AF65-F5344CB8AC3E}">
        <p14:creationId xmlns:p14="http://schemas.microsoft.com/office/powerpoint/2010/main" val="14212687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smtClean="0">
                <a:solidFill>
                  <a:srgbClr val="FFFF00"/>
                </a:solidFill>
              </a:rPr>
              <a:t>D. Arbitration</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marL="0" indent="0">
              <a:spcBef>
                <a:spcPts val="0"/>
              </a:spcBef>
              <a:buClrTx/>
              <a:buSzTx/>
              <a:buNone/>
              <a:defRPr/>
            </a:pPr>
            <a:r>
              <a:rPr lang="en-US" i="1" dirty="0"/>
              <a:t>Reunion West Development Partners, LLLP v. </a:t>
            </a:r>
            <a:r>
              <a:rPr lang="en-US" i="1" dirty="0" err="1"/>
              <a:t>Guimaraes</a:t>
            </a:r>
            <a:r>
              <a:rPr lang="en-US" i="1" dirty="0"/>
              <a:t>,</a:t>
            </a:r>
            <a:r>
              <a:rPr lang="en-US" dirty="0"/>
              <a:t> 221 So.3d 1278 (Fla. 5</a:t>
            </a:r>
            <a:r>
              <a:rPr lang="en-US" baseline="30000" dirty="0"/>
              <a:t>th</a:t>
            </a:r>
            <a:r>
              <a:rPr lang="en-US" dirty="0"/>
              <a:t> DCA 2017). </a:t>
            </a:r>
          </a:p>
          <a:p>
            <a:pPr marL="0" indent="0">
              <a:spcBef>
                <a:spcPts val="0"/>
              </a:spcBef>
              <a:buClrTx/>
              <a:buSzTx/>
              <a:buNone/>
              <a:defRPr/>
            </a:pPr>
            <a:r>
              <a:rPr lang="en-US" u="sng" dirty="0" smtClean="0"/>
              <a:t>Facts:</a:t>
            </a:r>
          </a:p>
          <a:p>
            <a:pPr marL="457200" indent="-457200">
              <a:spcBef>
                <a:spcPts val="0"/>
              </a:spcBef>
              <a:buClrTx/>
              <a:buSzTx/>
              <a:defRPr/>
            </a:pPr>
            <a:r>
              <a:rPr lang="en-US" dirty="0" smtClean="0"/>
              <a:t>Owners filed breach of contract action.</a:t>
            </a:r>
          </a:p>
          <a:p>
            <a:pPr marL="457200" indent="-457200">
              <a:spcBef>
                <a:spcPts val="0"/>
              </a:spcBef>
              <a:buClrTx/>
              <a:buSzTx/>
              <a:defRPr/>
            </a:pPr>
            <a:r>
              <a:rPr lang="en-US" dirty="0" smtClean="0"/>
              <a:t>Arbitration clause applied to all controversies, claims or disputes, with AAA to rule on </a:t>
            </a:r>
            <a:r>
              <a:rPr lang="en-US" dirty="0" err="1" smtClean="0"/>
              <a:t>arbitrability</a:t>
            </a:r>
            <a:r>
              <a:rPr lang="en-US" dirty="0" smtClean="0"/>
              <a:t> of a dispute.</a:t>
            </a:r>
          </a:p>
          <a:p>
            <a:pPr marL="457200" indent="-457200">
              <a:spcBef>
                <a:spcPts val="0"/>
              </a:spcBef>
              <a:buClrTx/>
              <a:buSzTx/>
              <a:defRPr/>
            </a:pPr>
            <a:r>
              <a:rPr lang="en-US" dirty="0" smtClean="0"/>
              <a:t>Trial court: no meeting of minds on unconscionable arbitration clause.</a:t>
            </a:r>
            <a:endParaRPr lang="en-US"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32</a:t>
            </a:fld>
            <a:endParaRPr lang="en-US"/>
          </a:p>
        </p:txBody>
      </p:sp>
    </p:spTree>
    <p:extLst>
      <p:ext uri="{BB962C8B-B14F-4D97-AF65-F5344CB8AC3E}">
        <p14:creationId xmlns:p14="http://schemas.microsoft.com/office/powerpoint/2010/main" val="11737846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smtClean="0">
                <a:solidFill>
                  <a:srgbClr val="FFFF00"/>
                </a:solidFill>
              </a:rPr>
              <a:t>D. Arbitration</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marL="0" indent="0">
              <a:spcBef>
                <a:spcPts val="0"/>
              </a:spcBef>
              <a:buClrTx/>
              <a:buSzTx/>
              <a:buNone/>
              <a:defRPr/>
            </a:pPr>
            <a:r>
              <a:rPr lang="en-US" i="1" dirty="0"/>
              <a:t>Reunion West Development Partners, LLLP v. </a:t>
            </a:r>
            <a:r>
              <a:rPr lang="en-US" i="1" dirty="0" err="1"/>
              <a:t>Guimaraes</a:t>
            </a:r>
            <a:r>
              <a:rPr lang="en-US" i="1" dirty="0"/>
              <a:t>,</a:t>
            </a:r>
            <a:r>
              <a:rPr lang="en-US" dirty="0"/>
              <a:t> 221 So.3d 1278 (Fla. 5</a:t>
            </a:r>
            <a:r>
              <a:rPr lang="en-US" baseline="30000" dirty="0"/>
              <a:t>th</a:t>
            </a:r>
            <a:r>
              <a:rPr lang="en-US" dirty="0"/>
              <a:t> DCA 2017). </a:t>
            </a:r>
          </a:p>
          <a:p>
            <a:pPr marL="0" indent="0">
              <a:spcBef>
                <a:spcPts val="0"/>
              </a:spcBef>
              <a:buClrTx/>
              <a:buSzTx/>
              <a:buNone/>
              <a:defRPr/>
            </a:pPr>
            <a:r>
              <a:rPr lang="en-US" u="sng" dirty="0" smtClean="0"/>
              <a:t>Held:</a:t>
            </a:r>
          </a:p>
          <a:p>
            <a:pPr marL="457200" indent="-457200">
              <a:spcBef>
                <a:spcPts val="0"/>
              </a:spcBef>
              <a:buClrTx/>
              <a:buSzTx/>
              <a:defRPr/>
            </a:pPr>
            <a:r>
              <a:rPr lang="en-US" dirty="0" smtClean="0"/>
              <a:t>Courts must delegate issue of </a:t>
            </a:r>
            <a:r>
              <a:rPr lang="en-US" dirty="0" err="1" smtClean="0"/>
              <a:t>arbitrability</a:t>
            </a:r>
            <a:r>
              <a:rPr lang="en-US" dirty="0" smtClean="0"/>
              <a:t> to arbitrator, if contract so provides.</a:t>
            </a:r>
          </a:p>
          <a:p>
            <a:pPr marL="457200" indent="-457200">
              <a:spcBef>
                <a:spcPts val="0"/>
              </a:spcBef>
              <a:buClrTx/>
              <a:buSzTx/>
              <a:defRPr/>
            </a:pPr>
            <a:r>
              <a:rPr lang="en-US" i="1" dirty="0" err="1" smtClean="0"/>
              <a:t>Basulto</a:t>
            </a:r>
            <a:r>
              <a:rPr lang="en-US" i="1" dirty="0" smtClean="0"/>
              <a:t> v. Hialeah Automotive</a:t>
            </a:r>
            <a:r>
              <a:rPr lang="en-US" dirty="0" smtClean="0"/>
              <a:t>, 141 So.3d 1145 (Fla. 2014) distinguished. </a:t>
            </a:r>
            <a:endParaRPr lang="en-US"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33</a:t>
            </a:fld>
            <a:endParaRPr lang="en-US"/>
          </a:p>
        </p:txBody>
      </p:sp>
    </p:spTree>
    <p:extLst>
      <p:ext uri="{BB962C8B-B14F-4D97-AF65-F5344CB8AC3E}">
        <p14:creationId xmlns:p14="http://schemas.microsoft.com/office/powerpoint/2010/main" val="197692799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D</a:t>
            </a:r>
            <a:r>
              <a:rPr lang="en-US" dirty="0" smtClean="0">
                <a:solidFill>
                  <a:srgbClr val="FFFF00"/>
                </a:solidFill>
              </a:rPr>
              <a:t>. Arbitration</a:t>
            </a:r>
            <a:endParaRPr lang="en-US" cap="small" dirty="0" smtClean="0">
              <a:solidFill>
                <a:srgbClr val="FFFF00"/>
              </a:solidFill>
            </a:endParaRPr>
          </a:p>
        </p:txBody>
      </p:sp>
      <p:sp>
        <p:nvSpPr>
          <p:cNvPr id="8195" name="Content Placeholder 2"/>
          <p:cNvSpPr>
            <a:spLocks noGrp="1"/>
          </p:cNvSpPr>
          <p:nvPr>
            <p:ph idx="1"/>
          </p:nvPr>
        </p:nvSpPr>
        <p:spPr/>
        <p:txBody>
          <a:bodyPr>
            <a:normAutofit lnSpcReduction="10000"/>
          </a:bodyPr>
          <a:lstStyle/>
          <a:p>
            <a:pPr marL="0" lvl="0" indent="0">
              <a:spcBef>
                <a:spcPts val="0"/>
              </a:spcBef>
              <a:buClrTx/>
              <a:buSzTx/>
              <a:buNone/>
            </a:pPr>
            <a:r>
              <a:rPr lang="en-US" i="1" dirty="0"/>
              <a:t>Anderson v. Taylor Morrison of Florida, Inc.</a:t>
            </a:r>
            <a:r>
              <a:rPr lang="en-US" dirty="0"/>
              <a:t>, 223 So.3d 1088 (Fla. 2nd DCA 2017</a:t>
            </a:r>
            <a:r>
              <a:rPr lang="en-US" dirty="0" smtClean="0"/>
              <a:t>).</a:t>
            </a:r>
          </a:p>
          <a:p>
            <a:pPr marL="0" lvl="0" indent="0">
              <a:spcBef>
                <a:spcPts val="0"/>
              </a:spcBef>
              <a:buClrTx/>
              <a:buSzTx/>
              <a:buNone/>
            </a:pPr>
            <a:r>
              <a:rPr lang="en-US" u="sng" dirty="0" smtClean="0"/>
              <a:t>Facts:</a:t>
            </a:r>
          </a:p>
          <a:p>
            <a:pPr marL="457200" indent="-457200">
              <a:spcBef>
                <a:spcPts val="0"/>
              </a:spcBef>
              <a:buClrTx/>
              <a:buSzTx/>
            </a:pPr>
            <a:r>
              <a:rPr lang="en-US" dirty="0" smtClean="0"/>
              <a:t>Six years after purchase, Homeowners sued for breach of contract, breach of </a:t>
            </a:r>
            <a:r>
              <a:rPr lang="en-US" dirty="0"/>
              <a:t>b</a:t>
            </a:r>
            <a:r>
              <a:rPr lang="en-US" dirty="0" smtClean="0"/>
              <a:t>uilding code, and FDUTPA. </a:t>
            </a:r>
          </a:p>
          <a:p>
            <a:pPr marL="777240" lvl="1" indent="-457200">
              <a:spcBef>
                <a:spcPts val="0"/>
              </a:spcBef>
              <a:buClrTx/>
              <a:buSzTx/>
            </a:pPr>
            <a:r>
              <a:rPr lang="en-US" dirty="0" smtClean="0"/>
              <a:t>Stucco defects.</a:t>
            </a:r>
          </a:p>
          <a:p>
            <a:pPr marL="457200" indent="-457200">
              <a:spcBef>
                <a:spcPts val="0"/>
              </a:spcBef>
              <a:buClrTx/>
              <a:buSzTx/>
            </a:pPr>
            <a:r>
              <a:rPr lang="en-US" dirty="0" smtClean="0"/>
              <a:t>Builder compelled arbitration.</a:t>
            </a:r>
          </a:p>
          <a:p>
            <a:pPr marL="457200" indent="-457200">
              <a:spcBef>
                <a:spcPts val="0"/>
              </a:spcBef>
              <a:buClrTx/>
              <a:buSzTx/>
            </a:pPr>
            <a:r>
              <a:rPr lang="en-US" dirty="0" smtClean="0"/>
              <a:t>Warranty agreement provided for exclusive remedy for all disputes, claims, or controversies; liability for defects limited to defined items, for specified periods.  </a:t>
            </a:r>
            <a:endParaRPr lang="en-US" dirty="0"/>
          </a:p>
          <a:p>
            <a:pPr marL="0" indent="0">
              <a:spcBef>
                <a:spcPts val="0"/>
              </a:spcBef>
              <a:buClrTx/>
              <a:buSzTx/>
              <a:buNone/>
            </a:pPr>
            <a:endParaRPr lang="en-US" dirty="0" smtClean="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34</a:t>
            </a:fld>
            <a:endParaRPr lang="en-US"/>
          </a:p>
        </p:txBody>
      </p:sp>
    </p:spTree>
    <p:extLst>
      <p:ext uri="{BB962C8B-B14F-4D97-AF65-F5344CB8AC3E}">
        <p14:creationId xmlns:p14="http://schemas.microsoft.com/office/powerpoint/2010/main" val="15776537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D</a:t>
            </a:r>
            <a:r>
              <a:rPr lang="en-US" dirty="0" smtClean="0">
                <a:solidFill>
                  <a:srgbClr val="FFFF00"/>
                </a:solidFill>
              </a:rPr>
              <a:t>. Arbitration</a:t>
            </a:r>
            <a:endParaRPr lang="en-US" cap="small" dirty="0" smtClean="0">
              <a:solidFill>
                <a:srgbClr val="FFFF00"/>
              </a:solidFill>
            </a:endParaRPr>
          </a:p>
        </p:txBody>
      </p:sp>
      <p:sp>
        <p:nvSpPr>
          <p:cNvPr id="8195" name="Content Placeholder 2"/>
          <p:cNvSpPr>
            <a:spLocks noGrp="1"/>
          </p:cNvSpPr>
          <p:nvPr>
            <p:ph idx="1"/>
          </p:nvPr>
        </p:nvSpPr>
        <p:spPr/>
        <p:txBody>
          <a:bodyPr>
            <a:normAutofit fontScale="92500" lnSpcReduction="10000"/>
          </a:bodyPr>
          <a:lstStyle/>
          <a:p>
            <a:pPr marL="0" lvl="0" indent="0">
              <a:spcBef>
                <a:spcPts val="0"/>
              </a:spcBef>
              <a:buClrTx/>
              <a:buSzTx/>
              <a:buNone/>
            </a:pPr>
            <a:r>
              <a:rPr lang="en-US" i="1" dirty="0"/>
              <a:t>Anderson v. Taylor Morrison of Florida, Inc.</a:t>
            </a:r>
            <a:r>
              <a:rPr lang="en-US" dirty="0"/>
              <a:t>, 223 So.3d </a:t>
            </a:r>
            <a:r>
              <a:rPr lang="en-US" dirty="0" smtClean="0"/>
              <a:t>1088, 1091 </a:t>
            </a:r>
            <a:r>
              <a:rPr lang="en-US" dirty="0"/>
              <a:t>(Fla. 2nd DCA 2017</a:t>
            </a:r>
            <a:r>
              <a:rPr lang="en-US" dirty="0" smtClean="0"/>
              <a:t>).</a:t>
            </a:r>
          </a:p>
          <a:p>
            <a:pPr marL="0" lvl="0" indent="0">
              <a:spcBef>
                <a:spcPts val="0"/>
              </a:spcBef>
              <a:buClrTx/>
              <a:buSzTx/>
              <a:buNone/>
            </a:pPr>
            <a:r>
              <a:rPr lang="en-US" u="sng" dirty="0" smtClean="0"/>
              <a:t>Held</a:t>
            </a:r>
            <a:r>
              <a:rPr lang="en-US" dirty="0" smtClean="0"/>
              <a:t>:</a:t>
            </a:r>
          </a:p>
          <a:p>
            <a:pPr marL="0" indent="0">
              <a:spcBef>
                <a:spcPts val="0"/>
              </a:spcBef>
              <a:buClrTx/>
              <a:buSzTx/>
              <a:buNone/>
            </a:pPr>
            <a:r>
              <a:rPr lang="en-US" dirty="0" smtClean="0"/>
              <a:t>“Arbitration agreement is unenforceable for public policy reasons when it defeats remedial purpose of a statute or prohibits the plaintiff from obtaining meaningful relief under the statutory scheme.”</a:t>
            </a:r>
          </a:p>
          <a:p>
            <a:pPr marL="457200" indent="-457200">
              <a:spcBef>
                <a:spcPts val="0"/>
              </a:spcBef>
              <a:buClrTx/>
              <a:buSzTx/>
            </a:pPr>
            <a:r>
              <a:rPr lang="en-US" dirty="0" smtClean="0"/>
              <a:t>Section 553.84 is a remedial statute. </a:t>
            </a:r>
          </a:p>
          <a:p>
            <a:pPr marL="457200" indent="-457200">
              <a:spcBef>
                <a:spcPts val="0"/>
              </a:spcBef>
              <a:buClrTx/>
              <a:buSzTx/>
            </a:pPr>
            <a:r>
              <a:rPr lang="en-US" dirty="0" smtClean="0"/>
              <a:t>Arbitration clause limited remedies to Warranty claims, and therefore “totally eliminates” statutory remedy. </a:t>
            </a:r>
          </a:p>
          <a:p>
            <a:pPr marL="457200" indent="-457200">
              <a:spcBef>
                <a:spcPts val="0"/>
              </a:spcBef>
              <a:buClrTx/>
              <a:buSzTx/>
            </a:pPr>
            <a:r>
              <a:rPr lang="en-US" dirty="0" smtClean="0"/>
              <a:t>Reversed and remanded.</a:t>
            </a: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35</a:t>
            </a:fld>
            <a:endParaRPr lang="en-US"/>
          </a:p>
        </p:txBody>
      </p:sp>
    </p:spTree>
    <p:extLst>
      <p:ext uri="{BB962C8B-B14F-4D97-AF65-F5344CB8AC3E}">
        <p14:creationId xmlns:p14="http://schemas.microsoft.com/office/powerpoint/2010/main" val="20371332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36</a:t>
            </a:fld>
            <a:endParaRPr lang="en-US"/>
          </a:p>
        </p:txBody>
      </p:sp>
    </p:spTree>
    <p:extLst>
      <p:ext uri="{BB962C8B-B14F-4D97-AF65-F5344CB8AC3E}">
        <p14:creationId xmlns:p14="http://schemas.microsoft.com/office/powerpoint/2010/main" val="164600672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smtClean="0">
                <a:solidFill>
                  <a:srgbClr val="FFFF00"/>
                </a:solidFill>
              </a:rPr>
              <a:t>E.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lnSpcReduction="10000"/>
          </a:bodyPr>
          <a:lstStyle/>
          <a:p>
            <a:pPr lvl="0">
              <a:buNone/>
            </a:pPr>
            <a:r>
              <a:rPr lang="en-US" sz="2400" i="1" dirty="0" smtClean="0"/>
              <a:t>GSK Hollywood Development Group, LLC v. City of Hollywood, </a:t>
            </a:r>
            <a:r>
              <a:rPr lang="en-US" sz="2400" dirty="0"/>
              <a:t>Case No. </a:t>
            </a:r>
            <a:r>
              <a:rPr lang="en-US" sz="2400" dirty="0" smtClean="0"/>
              <a:t>4D16-3453943 </a:t>
            </a:r>
            <a:r>
              <a:rPr lang="en-US" sz="2400" dirty="0"/>
              <a:t>(Fla. </a:t>
            </a:r>
            <a:r>
              <a:rPr lang="en-US" sz="2400" dirty="0" smtClean="0"/>
              <a:t>4</a:t>
            </a:r>
            <a:r>
              <a:rPr lang="en-US" sz="2400" baseline="30000" dirty="0" smtClean="0"/>
              <a:t>th</a:t>
            </a:r>
            <a:r>
              <a:rPr lang="en-US" sz="2400" dirty="0" smtClean="0"/>
              <a:t> </a:t>
            </a:r>
            <a:r>
              <a:rPr lang="en-US" sz="2400" dirty="0" smtClean="0"/>
              <a:t>DCA May 2,  2018).</a:t>
            </a:r>
            <a:endParaRPr lang="en-US" sz="2400" dirty="0"/>
          </a:p>
          <a:p>
            <a:pPr>
              <a:buNone/>
            </a:pPr>
            <a:r>
              <a:rPr lang="en-US" sz="2400" u="sng" dirty="0" smtClean="0"/>
              <a:t>Facts:</a:t>
            </a:r>
          </a:p>
          <a:p>
            <a:r>
              <a:rPr lang="en-US" sz="2400" dirty="0" smtClean="0"/>
              <a:t>Developer bought property on Hollywood Beach in 2002; zoning allowed 150 vertical feet and 25 units per acre. </a:t>
            </a:r>
            <a:endParaRPr lang="en-US" sz="2400" dirty="0" smtClean="0"/>
          </a:p>
          <a:p>
            <a:r>
              <a:rPr lang="en-US" sz="2400" dirty="0" smtClean="0"/>
              <a:t>City then passed 65-foot height restriction.</a:t>
            </a:r>
          </a:p>
          <a:p>
            <a:r>
              <a:rPr lang="en-US" sz="2400" dirty="0" smtClean="0"/>
              <a:t>Claimed violation of Bert J. Harris, Jr. Private Property Rights Protection Act, Section 70.001 Fla. Stat. (2010).</a:t>
            </a:r>
            <a:endParaRPr lang="en-US" sz="2400" dirty="0" smtClean="0"/>
          </a:p>
          <a:p>
            <a:r>
              <a:rPr lang="en-US" sz="2400" dirty="0" smtClean="0"/>
              <a:t>Circuit court entered final judgment in favor of Developer.</a:t>
            </a: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37</a:t>
            </a:fld>
            <a:endParaRPr lang="en-US"/>
          </a:p>
        </p:txBody>
      </p:sp>
    </p:spTree>
    <p:extLst>
      <p:ext uri="{BB962C8B-B14F-4D97-AF65-F5344CB8AC3E}">
        <p14:creationId xmlns:p14="http://schemas.microsoft.com/office/powerpoint/2010/main" val="11457580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smtClean="0">
                <a:solidFill>
                  <a:srgbClr val="FFFF00"/>
                </a:solidFill>
              </a:rPr>
              <a:t>E.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smtClean="0"/>
              <a:t>GSK Hollywood Development Group, LLC v. City of Hollywood, </a:t>
            </a:r>
            <a:r>
              <a:rPr lang="en-US" sz="2400" dirty="0"/>
              <a:t>Case No. </a:t>
            </a:r>
            <a:r>
              <a:rPr lang="en-US" sz="2400" dirty="0" smtClean="0"/>
              <a:t>4D16-3453943 </a:t>
            </a:r>
            <a:r>
              <a:rPr lang="en-US" sz="2400" dirty="0"/>
              <a:t>(Fla. </a:t>
            </a:r>
            <a:r>
              <a:rPr lang="en-US" sz="2400" dirty="0" smtClean="0"/>
              <a:t>4</a:t>
            </a:r>
            <a:r>
              <a:rPr lang="en-US" sz="2400" baseline="30000" dirty="0" smtClean="0"/>
              <a:t>th</a:t>
            </a:r>
            <a:r>
              <a:rPr lang="en-US" sz="2400" dirty="0" smtClean="0"/>
              <a:t> </a:t>
            </a:r>
            <a:r>
              <a:rPr lang="en-US" sz="2400" dirty="0" smtClean="0"/>
              <a:t>DCA May 2,  2018).</a:t>
            </a:r>
            <a:endParaRPr lang="en-US" sz="2400" dirty="0"/>
          </a:p>
          <a:p>
            <a:pPr>
              <a:buNone/>
            </a:pPr>
            <a:r>
              <a:rPr lang="en-US" sz="2400" u="sng" dirty="0" smtClean="0"/>
              <a:t>Held</a:t>
            </a:r>
            <a:r>
              <a:rPr lang="en-US" sz="2400" u="sng" dirty="0" smtClean="0"/>
              <a:t>:</a:t>
            </a:r>
            <a:endParaRPr lang="en-US" sz="2400" dirty="0" smtClean="0"/>
          </a:p>
          <a:p>
            <a:r>
              <a:rPr lang="en-US" sz="2400" dirty="0" smtClean="0"/>
              <a:t>Claim did not accrue unless the owner formally applied to develop the property. </a:t>
            </a:r>
          </a:p>
          <a:p>
            <a:r>
              <a:rPr lang="en-US" sz="2400" dirty="0" smtClean="0"/>
              <a:t>Harris Act Claim, “does not ripen until the governmental entity specifically applies the law or ordinance to the property in question.”</a:t>
            </a:r>
          </a:p>
          <a:p>
            <a:r>
              <a:rPr lang="en-US" sz="2400" dirty="0" smtClean="0"/>
              <a:t>Until applied, claim is “dormant” and “inchoate.”  </a:t>
            </a: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38</a:t>
            </a:fld>
            <a:endParaRPr lang="en-US"/>
          </a:p>
        </p:txBody>
      </p:sp>
    </p:spTree>
    <p:extLst>
      <p:ext uri="{BB962C8B-B14F-4D97-AF65-F5344CB8AC3E}">
        <p14:creationId xmlns:p14="http://schemas.microsoft.com/office/powerpoint/2010/main" val="13612929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smtClean="0">
                <a:solidFill>
                  <a:srgbClr val="FFFF00"/>
                </a:solidFill>
              </a:rPr>
              <a:t>E.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TBI Caribbean Co. v. Stafford-Smith, Inc., </a:t>
            </a:r>
            <a:r>
              <a:rPr lang="en-US" sz="2400" dirty="0"/>
              <a:t>Case No. 3D17-943 (Fla. 3</a:t>
            </a:r>
            <a:r>
              <a:rPr lang="en-US" sz="2400" baseline="30000" dirty="0"/>
              <a:t>rd</a:t>
            </a:r>
            <a:r>
              <a:rPr lang="en-US" sz="2400" dirty="0"/>
              <a:t> DCA Dec. 13, 2017).</a:t>
            </a:r>
          </a:p>
          <a:p>
            <a:pPr>
              <a:buNone/>
            </a:pPr>
            <a:r>
              <a:rPr lang="en-US" sz="2400" u="sng" dirty="0" smtClean="0"/>
              <a:t>Facts:</a:t>
            </a:r>
          </a:p>
          <a:p>
            <a:r>
              <a:rPr lang="en-US" sz="2400" dirty="0" smtClean="0"/>
              <a:t>Contractor hired subcontractor for resort in Bahamas.</a:t>
            </a:r>
          </a:p>
          <a:p>
            <a:r>
              <a:rPr lang="en-US" sz="2400" dirty="0" smtClean="0"/>
              <a:t>Subcontract provided for jurisdiction in Miami. </a:t>
            </a:r>
          </a:p>
          <a:p>
            <a:r>
              <a:rPr lang="en-US" sz="2400" dirty="0" smtClean="0"/>
              <a:t>In motions to dismiss, defendants requested attorney’s fees pursuant to Subcontract. </a:t>
            </a: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39</a:t>
            </a:fld>
            <a:endParaRPr lang="en-US"/>
          </a:p>
        </p:txBody>
      </p:sp>
    </p:spTree>
    <p:extLst>
      <p:ext uri="{BB962C8B-B14F-4D97-AF65-F5344CB8AC3E}">
        <p14:creationId xmlns:p14="http://schemas.microsoft.com/office/powerpoint/2010/main" val="8217094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smtClean="0">
                <a:solidFill>
                  <a:srgbClr val="FFFF00"/>
                </a:solidFill>
              </a:rPr>
              <a:t>E.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lnSpcReduction="10000"/>
          </a:bodyPr>
          <a:lstStyle/>
          <a:p>
            <a:pPr lvl="0">
              <a:buNone/>
            </a:pPr>
            <a:r>
              <a:rPr lang="en-US" sz="2400" i="1" dirty="0"/>
              <a:t>TBI Caribbean Co. v. Stafford-Smith, Inc., </a:t>
            </a:r>
            <a:r>
              <a:rPr lang="en-US" sz="2400" dirty="0"/>
              <a:t>Case No. </a:t>
            </a:r>
            <a:r>
              <a:rPr lang="en-US" sz="2400" dirty="0" smtClean="0"/>
              <a:t>3D17-943, slip op. p. 6 </a:t>
            </a:r>
            <a:r>
              <a:rPr lang="en-US" sz="2400" dirty="0"/>
              <a:t>(Fla. 3</a:t>
            </a:r>
            <a:r>
              <a:rPr lang="en-US" sz="2400" baseline="30000" dirty="0"/>
              <a:t>rd</a:t>
            </a:r>
            <a:r>
              <a:rPr lang="en-US" sz="2400" dirty="0"/>
              <a:t> DCA Dec. 13, 2017).</a:t>
            </a:r>
          </a:p>
          <a:p>
            <a:pPr>
              <a:buNone/>
            </a:pPr>
            <a:r>
              <a:rPr lang="en-US" sz="2400" u="sng" dirty="0" smtClean="0"/>
              <a:t>Held:</a:t>
            </a:r>
          </a:p>
          <a:p>
            <a:r>
              <a:rPr lang="en-US" sz="2400" dirty="0" smtClean="0"/>
              <a:t>Defendants waived objection to personal jurisdiction by seeking fees pursuant to Subcontract.   </a:t>
            </a:r>
          </a:p>
          <a:p>
            <a:r>
              <a:rPr lang="en-US" sz="2400" dirty="0" smtClean="0"/>
              <a:t>“Lack of personal jurisdiction is unquestionably waivable, </a:t>
            </a:r>
            <a:r>
              <a:rPr lang="is-IS" sz="2400" dirty="0" smtClean="0"/>
              <a:t>…. </a:t>
            </a:r>
            <a:r>
              <a:rPr lang="en-US" sz="2400" b="1" dirty="0"/>
              <a:t>a</a:t>
            </a:r>
            <a:r>
              <a:rPr lang="is-IS" sz="2400" b="1" dirty="0" smtClean="0"/>
              <a:t>s long as the party does not inconsistently seek affirmative relief in the jurisdiction, the defense is preserved</a:t>
            </a:r>
            <a:r>
              <a:rPr lang="is-IS" sz="2400" dirty="0" smtClean="0"/>
              <a:t>.”</a:t>
            </a:r>
          </a:p>
          <a:p>
            <a:pPr lvl="1"/>
            <a:r>
              <a:rPr lang="is-IS" sz="2000" dirty="0" smtClean="0"/>
              <a:t>Emphasis in original.</a:t>
            </a:r>
          </a:p>
          <a:p>
            <a:r>
              <a:rPr lang="is-IS" sz="2400" dirty="0" smtClean="0"/>
              <a:t>Seeking to enforce Subcontract’s fee provision waived jurisdiction. </a:t>
            </a: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40</a:t>
            </a:fld>
            <a:endParaRPr lang="en-US"/>
          </a:p>
        </p:txBody>
      </p:sp>
    </p:spTree>
    <p:extLst>
      <p:ext uri="{BB962C8B-B14F-4D97-AF65-F5344CB8AC3E}">
        <p14:creationId xmlns:p14="http://schemas.microsoft.com/office/powerpoint/2010/main" val="2404765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GLF Construction Corp. v. </a:t>
            </a:r>
            <a:r>
              <a:rPr lang="en-US" sz="2400" i="1" dirty="0" err="1"/>
              <a:t>Credinform</a:t>
            </a:r>
            <a:r>
              <a:rPr lang="en-US" sz="2400" i="1" dirty="0"/>
              <a:t> International, S.A., </a:t>
            </a:r>
            <a:r>
              <a:rPr lang="en-US" sz="2400" dirty="0"/>
              <a:t>225 So.3d 377 (Fla. 3</a:t>
            </a:r>
            <a:r>
              <a:rPr lang="en-US" sz="2400" baseline="30000" dirty="0"/>
              <a:t>rd</a:t>
            </a:r>
            <a:r>
              <a:rPr lang="en-US" sz="2400" dirty="0"/>
              <a:t> DCA 2017). </a:t>
            </a:r>
          </a:p>
          <a:p>
            <a:pPr>
              <a:buNone/>
            </a:pPr>
            <a:r>
              <a:rPr lang="en-US" sz="2400" u="sng" dirty="0" smtClean="0"/>
              <a:t>Facts:</a:t>
            </a:r>
          </a:p>
          <a:p>
            <a:r>
              <a:rPr lang="en-US" sz="2400" dirty="0" smtClean="0"/>
              <a:t>Dam project in Bolivia.  </a:t>
            </a:r>
          </a:p>
          <a:p>
            <a:r>
              <a:rPr lang="en-US" sz="2400" dirty="0"/>
              <a:t>Contract terminated, </a:t>
            </a:r>
            <a:r>
              <a:rPr lang="en-US" sz="2400" dirty="0" err="1"/>
              <a:t>Credinform</a:t>
            </a:r>
            <a:r>
              <a:rPr lang="en-US" sz="2400" dirty="0"/>
              <a:t> paid $15M on bonds.</a:t>
            </a:r>
          </a:p>
          <a:p>
            <a:r>
              <a:rPr lang="en-US" sz="2400" dirty="0" smtClean="0"/>
              <a:t>Bolivian insurance company sued Florida corporation in Miami-Dade.</a:t>
            </a:r>
          </a:p>
          <a:p>
            <a:r>
              <a:rPr lang="en-US" sz="2400" dirty="0" smtClean="0"/>
              <a:t>Defendant MTD for forum </a:t>
            </a:r>
            <a:r>
              <a:rPr lang="en-US" sz="2400" i="1" dirty="0" smtClean="0"/>
              <a:t>non</a:t>
            </a:r>
            <a:r>
              <a:rPr lang="en-US" sz="2400" dirty="0" smtClean="0"/>
              <a:t> </a:t>
            </a:r>
            <a:r>
              <a:rPr lang="en-US" sz="2400" i="1" dirty="0" err="1" smtClean="0"/>
              <a:t>conveniens</a:t>
            </a:r>
            <a:r>
              <a:rPr lang="en-US" sz="2400" dirty="0" smtClean="0"/>
              <a:t>, asserting Italy was more appropriate for Bolivian dam project.</a:t>
            </a:r>
          </a:p>
          <a:p>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41</a:t>
            </a:fld>
            <a:endParaRPr lang="en-US"/>
          </a:p>
        </p:txBody>
      </p:sp>
    </p:spTree>
    <p:extLst>
      <p:ext uri="{BB962C8B-B14F-4D97-AF65-F5344CB8AC3E}">
        <p14:creationId xmlns:p14="http://schemas.microsoft.com/office/powerpoint/2010/main" val="7010957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fontScale="92500"/>
          </a:bodyPr>
          <a:lstStyle/>
          <a:p>
            <a:pPr lvl="0">
              <a:buNone/>
            </a:pPr>
            <a:r>
              <a:rPr lang="en-US" sz="2400" i="1" dirty="0"/>
              <a:t>GLF Construction Corp. v. </a:t>
            </a:r>
            <a:r>
              <a:rPr lang="en-US" sz="2400" i="1" dirty="0" err="1"/>
              <a:t>Credinform</a:t>
            </a:r>
            <a:r>
              <a:rPr lang="en-US" sz="2400" i="1" dirty="0"/>
              <a:t> International, S.A., </a:t>
            </a:r>
            <a:r>
              <a:rPr lang="en-US" sz="2400" dirty="0"/>
              <a:t>225 So.3d </a:t>
            </a:r>
            <a:r>
              <a:rPr lang="en-US" sz="2400" dirty="0" smtClean="0"/>
              <a:t>377, 381(Fla</a:t>
            </a:r>
            <a:r>
              <a:rPr lang="en-US" sz="2400" dirty="0"/>
              <a:t>. 3</a:t>
            </a:r>
            <a:r>
              <a:rPr lang="en-US" sz="2400" baseline="30000" dirty="0"/>
              <a:t>rd</a:t>
            </a:r>
            <a:r>
              <a:rPr lang="en-US" sz="2400" dirty="0"/>
              <a:t> DCA 2017). </a:t>
            </a:r>
          </a:p>
          <a:p>
            <a:pPr>
              <a:buNone/>
            </a:pPr>
            <a:r>
              <a:rPr lang="en-US" sz="2400" u="sng" dirty="0" smtClean="0"/>
              <a:t>Four Factors to consider:</a:t>
            </a:r>
          </a:p>
          <a:p>
            <a:r>
              <a:rPr lang="en-US" sz="2400" dirty="0" smtClean="0"/>
              <a:t>Adequate alternative forum; all factors favor alternate, with presumption in favor of plaintiff; if private interests in equipoise, public factors tip balance to alternate; trial judge ensures plaintiffs can reinstate in alternate forum without undue inconvenience or prejudice</a:t>
            </a:r>
          </a:p>
          <a:p>
            <a:pPr marL="137160" indent="0">
              <a:buNone/>
            </a:pPr>
            <a:r>
              <a:rPr lang="en-US" sz="2400" u="sng" dirty="0" smtClean="0"/>
              <a:t>Held:</a:t>
            </a:r>
          </a:p>
          <a:p>
            <a:r>
              <a:rPr lang="en-US" sz="2400" dirty="0" smtClean="0"/>
              <a:t>Trial court appropriately considered factors.</a:t>
            </a:r>
          </a:p>
          <a:p>
            <a:r>
              <a:rPr lang="en-US" sz="2400" dirty="0" smtClean="0"/>
              <a:t>A forum </a:t>
            </a:r>
            <a:r>
              <a:rPr lang="en-US" sz="2400" i="1" dirty="0" smtClean="0"/>
              <a:t>non</a:t>
            </a:r>
            <a:r>
              <a:rPr lang="en-US" sz="2400" dirty="0" smtClean="0"/>
              <a:t> </a:t>
            </a:r>
            <a:r>
              <a:rPr lang="en-US" sz="2400" i="1" dirty="0" err="1" smtClean="0"/>
              <a:t>conveniens</a:t>
            </a:r>
            <a:r>
              <a:rPr lang="en-US" sz="2400" dirty="0" smtClean="0"/>
              <a:t> argument coming from a party sued where it resides is “both puzzling and strange.”</a:t>
            </a: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42</a:t>
            </a:fld>
            <a:endParaRPr lang="en-US"/>
          </a:p>
        </p:txBody>
      </p:sp>
    </p:spTree>
    <p:extLst>
      <p:ext uri="{BB962C8B-B14F-4D97-AF65-F5344CB8AC3E}">
        <p14:creationId xmlns:p14="http://schemas.microsoft.com/office/powerpoint/2010/main" val="3228246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Perez-</a:t>
            </a:r>
            <a:r>
              <a:rPr lang="en-US" sz="2400" i="1" dirty="0" err="1"/>
              <a:t>Gurri</a:t>
            </a:r>
            <a:r>
              <a:rPr lang="en-US" sz="2400" i="1" dirty="0"/>
              <a:t> Corp. v. McLeod, </a:t>
            </a:r>
            <a:r>
              <a:rPr lang="en-US" sz="2400" dirty="0"/>
              <a:t>Case No. 3D15-2591 (Fla. 3</a:t>
            </a:r>
            <a:r>
              <a:rPr lang="en-US" sz="2400" baseline="30000" dirty="0"/>
              <a:t>rd</a:t>
            </a:r>
            <a:r>
              <a:rPr lang="en-US" sz="2400" dirty="0"/>
              <a:t> DCA Nov. 22, 2017). </a:t>
            </a:r>
            <a:endParaRPr lang="en-US" sz="2400" dirty="0" smtClean="0"/>
          </a:p>
          <a:p>
            <a:r>
              <a:rPr lang="en-US" sz="2400" dirty="0"/>
              <a:t>G.C. suit against </a:t>
            </a:r>
            <a:r>
              <a:rPr lang="en-US" sz="2400" dirty="0" smtClean="0"/>
              <a:t>design professionals regarding </a:t>
            </a:r>
            <a:r>
              <a:rPr lang="en-US" sz="2400" dirty="0"/>
              <a:t>Caribbean Marketplace Project in Little Haiti.</a:t>
            </a:r>
          </a:p>
          <a:p>
            <a:r>
              <a:rPr lang="en-US" sz="2400" dirty="0" smtClean="0"/>
              <a:t>G.C.’s delay </a:t>
            </a:r>
            <a:r>
              <a:rPr lang="en-US" sz="2400" dirty="0"/>
              <a:t>suit against architects, engineers, and consultants.</a:t>
            </a:r>
          </a:p>
          <a:p>
            <a:r>
              <a:rPr lang="en-US" sz="2400" dirty="0" smtClean="0"/>
              <a:t>Held: No Damages for Delay Clause did not extend to </a:t>
            </a:r>
            <a:r>
              <a:rPr lang="en-US" sz="2400" dirty="0"/>
              <a:t>3</a:t>
            </a:r>
            <a:r>
              <a:rPr lang="en-US" sz="2400" baseline="30000" dirty="0"/>
              <a:t>rd</a:t>
            </a:r>
            <a:r>
              <a:rPr lang="en-US" sz="2400" dirty="0"/>
              <a:t> Party Beneficiaries.</a:t>
            </a:r>
          </a:p>
          <a:p>
            <a:pPr lvl="0">
              <a:buNone/>
            </a:pPr>
            <a:endParaRPr lang="en-US" sz="2400" dirty="0"/>
          </a:p>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43</a:t>
            </a:fld>
            <a:endParaRPr lang="en-US"/>
          </a:p>
        </p:txBody>
      </p:sp>
    </p:spTree>
    <p:extLst>
      <p:ext uri="{BB962C8B-B14F-4D97-AF65-F5344CB8AC3E}">
        <p14:creationId xmlns:p14="http://schemas.microsoft.com/office/powerpoint/2010/main" val="148187247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Perez-</a:t>
            </a:r>
            <a:r>
              <a:rPr lang="en-US" sz="2400" i="1" dirty="0" err="1"/>
              <a:t>Gurri</a:t>
            </a:r>
            <a:r>
              <a:rPr lang="en-US" sz="2400" i="1" dirty="0"/>
              <a:t> Corp. v. McLeod, </a:t>
            </a:r>
            <a:r>
              <a:rPr lang="en-US" sz="2400" dirty="0"/>
              <a:t>Case No. 3D15-2591 (Fla. 3</a:t>
            </a:r>
            <a:r>
              <a:rPr lang="en-US" sz="2400" baseline="30000" dirty="0"/>
              <a:t>rd</a:t>
            </a:r>
            <a:r>
              <a:rPr lang="en-US" sz="2400" dirty="0"/>
              <a:t> DCA Nov. 22, 2017). </a:t>
            </a:r>
          </a:p>
          <a:p>
            <a:pPr lvl="0">
              <a:buNone/>
            </a:pPr>
            <a:r>
              <a:rPr lang="en-US" sz="2400" u="sng" dirty="0" smtClean="0"/>
              <a:t>Held: </a:t>
            </a:r>
          </a:p>
          <a:p>
            <a:pPr lvl="0">
              <a:buNone/>
            </a:pPr>
            <a:r>
              <a:rPr lang="en-US" sz="2400" dirty="0" smtClean="0"/>
              <a:t>Error for trial court to add alternate basis for dismissal not raised by the parties, a pleading deficiency, without first giving notice and opportunity to amend.</a:t>
            </a:r>
          </a:p>
          <a:p>
            <a:pPr lvl="0">
              <a:buNone/>
            </a:pPr>
            <a:endParaRPr lang="en-US" sz="2400" dirty="0"/>
          </a:p>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44</a:t>
            </a:fld>
            <a:endParaRPr lang="en-US"/>
          </a:p>
        </p:txBody>
      </p:sp>
    </p:spTree>
    <p:extLst>
      <p:ext uri="{BB962C8B-B14F-4D97-AF65-F5344CB8AC3E}">
        <p14:creationId xmlns:p14="http://schemas.microsoft.com/office/powerpoint/2010/main" val="66706294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err="1"/>
              <a:t>Knauf</a:t>
            </a:r>
            <a:r>
              <a:rPr lang="en-US" sz="2400" i="1" dirty="0"/>
              <a:t> Plasterboard (Tianjin) Co., Ltd. v. Ziegler, </a:t>
            </a:r>
            <a:r>
              <a:rPr lang="en-US" sz="2400" dirty="0"/>
              <a:t>219 So.3d 882 (Fla. 4</a:t>
            </a:r>
            <a:r>
              <a:rPr lang="en-US" sz="2400" baseline="30000" dirty="0"/>
              <a:t>th</a:t>
            </a:r>
            <a:r>
              <a:rPr lang="en-US" sz="2400" dirty="0"/>
              <a:t> DCA 2017). </a:t>
            </a:r>
            <a:endParaRPr lang="en-US" sz="2400" dirty="0" smtClean="0"/>
          </a:p>
          <a:p>
            <a:pPr lvl="0">
              <a:buNone/>
            </a:pPr>
            <a:r>
              <a:rPr lang="en-US" sz="2400" u="sng" dirty="0" smtClean="0"/>
              <a:t>Issue: </a:t>
            </a:r>
          </a:p>
          <a:p>
            <a:pPr lvl="0">
              <a:buNone/>
            </a:pPr>
            <a:r>
              <a:rPr lang="en-US" sz="2400" dirty="0" smtClean="0"/>
              <a:t>Discovery of amount of punitive damages paid in settlement, post-judgment, of unrelated case.</a:t>
            </a:r>
          </a:p>
          <a:p>
            <a:pPr lvl="0">
              <a:buNone/>
            </a:pPr>
            <a:r>
              <a:rPr lang="en-US" sz="2400" dirty="0" smtClean="0"/>
              <a:t>Section 768.73 speaks of “award,” not payment.</a:t>
            </a:r>
          </a:p>
          <a:p>
            <a:pPr lvl="0">
              <a:buNone/>
            </a:pPr>
            <a:endParaRPr lang="en-US" sz="2400" dirty="0"/>
          </a:p>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45</a:t>
            </a:fld>
            <a:endParaRPr lang="en-US"/>
          </a:p>
        </p:txBody>
      </p:sp>
    </p:spTree>
    <p:extLst>
      <p:ext uri="{BB962C8B-B14F-4D97-AF65-F5344CB8AC3E}">
        <p14:creationId xmlns:p14="http://schemas.microsoft.com/office/powerpoint/2010/main" val="1211549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err="1"/>
              <a:t>Knauf</a:t>
            </a:r>
            <a:r>
              <a:rPr lang="en-US" sz="2400" i="1" dirty="0"/>
              <a:t> Plasterboard (Tianjin) Co., Ltd. v. Ziegler, </a:t>
            </a:r>
            <a:r>
              <a:rPr lang="en-US" sz="2400" dirty="0"/>
              <a:t>219 So.3d </a:t>
            </a:r>
            <a:r>
              <a:rPr lang="en-US" sz="2400" dirty="0" smtClean="0"/>
              <a:t>882, 885 </a:t>
            </a:r>
            <a:r>
              <a:rPr lang="en-US" sz="2400" dirty="0"/>
              <a:t>(Fla. 4</a:t>
            </a:r>
            <a:r>
              <a:rPr lang="en-US" sz="2400" baseline="30000" dirty="0"/>
              <a:t>th</a:t>
            </a:r>
            <a:r>
              <a:rPr lang="en-US" sz="2400" dirty="0"/>
              <a:t> DCA 2017). </a:t>
            </a:r>
            <a:endParaRPr lang="en-US" sz="2400" dirty="0" smtClean="0"/>
          </a:p>
          <a:p>
            <a:pPr lvl="0">
              <a:buNone/>
            </a:pPr>
            <a:r>
              <a:rPr lang="en-US" sz="2400" u="sng" dirty="0" smtClean="0"/>
              <a:t>Held: </a:t>
            </a:r>
          </a:p>
          <a:p>
            <a:pPr lvl="0">
              <a:buNone/>
            </a:pPr>
            <a:r>
              <a:rPr lang="en-US" sz="2400" dirty="0" smtClean="0"/>
              <a:t>“Discovery of settlement agreements is rarely granted.” </a:t>
            </a:r>
          </a:p>
          <a:p>
            <a:pPr lvl="0">
              <a:buNone/>
            </a:pPr>
            <a:r>
              <a:rPr lang="en-US" sz="2400" dirty="0" smtClean="0"/>
              <a:t>Statute uses some derivation of “award” eight times, yet not once does any derivation of “paid” appear.</a:t>
            </a:r>
          </a:p>
          <a:p>
            <a:pPr lvl="0">
              <a:buNone/>
            </a:pPr>
            <a:r>
              <a:rPr lang="en-US" sz="2400" dirty="0" smtClean="0"/>
              <a:t>Statute clear on its face, therefore no discovery.</a:t>
            </a:r>
          </a:p>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46</a:t>
            </a:fld>
            <a:endParaRPr lang="en-US"/>
          </a:p>
        </p:txBody>
      </p:sp>
    </p:spTree>
    <p:extLst>
      <p:ext uri="{BB962C8B-B14F-4D97-AF65-F5344CB8AC3E}">
        <p14:creationId xmlns:p14="http://schemas.microsoft.com/office/powerpoint/2010/main" val="153224769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Isla Blue Development, LLC v. Moore, </a:t>
            </a:r>
            <a:r>
              <a:rPr lang="en-US" sz="2400" dirty="0"/>
              <a:t>223 So.3d 1097 (Fla. 2</a:t>
            </a:r>
            <a:r>
              <a:rPr lang="en-US" sz="2400" baseline="30000" dirty="0"/>
              <a:t>nd</a:t>
            </a:r>
            <a:r>
              <a:rPr lang="en-US" sz="2400" dirty="0"/>
              <a:t> DCA 2017). </a:t>
            </a:r>
            <a:endParaRPr lang="en-US" sz="2400" dirty="0" smtClean="0"/>
          </a:p>
          <a:p>
            <a:pPr lvl="0">
              <a:buNone/>
            </a:pPr>
            <a:r>
              <a:rPr lang="en-US" sz="2400" dirty="0" smtClean="0"/>
              <a:t>Case: alleged nondisclosure of latent defects.</a:t>
            </a:r>
          </a:p>
          <a:p>
            <a:pPr lvl="0">
              <a:buNone/>
            </a:pPr>
            <a:r>
              <a:rPr lang="en-US" sz="2400" dirty="0" smtClean="0"/>
              <a:t>Trial court: 57.105 motion denied, based on both procedure and substance.</a:t>
            </a:r>
          </a:p>
          <a:p>
            <a:pPr lvl="0">
              <a:buNone/>
            </a:pPr>
            <a:r>
              <a:rPr lang="en-US" sz="2400" dirty="0" smtClean="0"/>
              <a:t>Fact:  57.105 motion served by mail, not email </a:t>
            </a:r>
          </a:p>
          <a:p>
            <a:pPr lvl="0">
              <a:buNone/>
            </a:pPr>
            <a:r>
              <a:rPr lang="en-US" sz="2400" dirty="0" smtClean="0"/>
              <a:t>Issue:  Does Rule 2.516, Florida Rules of Judicial Administration, mandate email service?</a:t>
            </a:r>
            <a:endParaRPr lang="en-US" sz="2400" dirty="0"/>
          </a:p>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47</a:t>
            </a:fld>
            <a:endParaRPr lang="en-US"/>
          </a:p>
        </p:txBody>
      </p:sp>
    </p:spTree>
    <p:extLst>
      <p:ext uri="{BB962C8B-B14F-4D97-AF65-F5344CB8AC3E}">
        <p14:creationId xmlns:p14="http://schemas.microsoft.com/office/powerpoint/2010/main" val="72021139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Isla Blue Development, LLC v. Moore, </a:t>
            </a:r>
            <a:r>
              <a:rPr lang="en-US" sz="2400" dirty="0"/>
              <a:t>223 So.3d 1097 (Fla. 2</a:t>
            </a:r>
            <a:r>
              <a:rPr lang="en-US" sz="2400" baseline="30000" dirty="0"/>
              <a:t>nd</a:t>
            </a:r>
            <a:r>
              <a:rPr lang="en-US" sz="2400" dirty="0"/>
              <a:t> DCA 2017). </a:t>
            </a:r>
            <a:endParaRPr lang="en-US" sz="2400" dirty="0" smtClean="0"/>
          </a:p>
          <a:p>
            <a:pPr lvl="0">
              <a:buNone/>
            </a:pPr>
            <a:r>
              <a:rPr lang="en-US" sz="2400" u="sng" dirty="0" smtClean="0"/>
              <a:t>Held:</a:t>
            </a:r>
          </a:p>
          <a:p>
            <a:pPr lvl="0">
              <a:buNone/>
            </a:pPr>
            <a:r>
              <a:rPr lang="en-US" sz="2400" dirty="0" smtClean="0"/>
              <a:t>57.105 motions are not “filed in any court proceeding”; therefore, service by mail appropriate.</a:t>
            </a:r>
          </a:p>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48</a:t>
            </a:fld>
            <a:endParaRPr lang="en-US"/>
          </a:p>
        </p:txBody>
      </p:sp>
    </p:spTree>
    <p:extLst>
      <p:ext uri="{BB962C8B-B14F-4D97-AF65-F5344CB8AC3E}">
        <p14:creationId xmlns:p14="http://schemas.microsoft.com/office/powerpoint/2010/main" val="15643758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Oldcastle Southern Group, Inc. v. </a:t>
            </a:r>
            <a:r>
              <a:rPr lang="en-US" sz="2400" i="1" dirty="0" err="1"/>
              <a:t>Railworks</a:t>
            </a:r>
            <a:r>
              <a:rPr lang="en-US" sz="2400" i="1" dirty="0"/>
              <a:t> Track Systems, Inc., </a:t>
            </a:r>
            <a:r>
              <a:rPr lang="en-US" sz="2400" dirty="0"/>
              <a:t>Case No. 1D17-48 (Fla. 1st DCA Dec. 21, 2017).</a:t>
            </a:r>
          </a:p>
          <a:p>
            <a:pPr>
              <a:buNone/>
            </a:pPr>
            <a:r>
              <a:rPr lang="en-US" sz="2400" u="sng" dirty="0" smtClean="0"/>
              <a:t>Facts:</a:t>
            </a:r>
          </a:p>
          <a:p>
            <a:pPr>
              <a:buNone/>
            </a:pPr>
            <a:r>
              <a:rPr lang="en-US" sz="2400" dirty="0" smtClean="0"/>
              <a:t>Proposal for Settlement emailed</a:t>
            </a:r>
          </a:p>
          <a:p>
            <a:pPr>
              <a:buNone/>
            </a:pPr>
            <a:r>
              <a:rPr lang="en-US" sz="2400" dirty="0" smtClean="0"/>
              <a:t>Email lacked “SERVICE OF COURT DOCUMENT,” did not include case number, did not identify court, name of the party, or title. </a:t>
            </a:r>
          </a:p>
          <a:p>
            <a:pPr>
              <a:buNone/>
            </a:pPr>
            <a:r>
              <a:rPr lang="en-US" sz="2400" dirty="0" smtClean="0"/>
              <a:t>Split of authority.</a:t>
            </a: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49</a:t>
            </a:fld>
            <a:endParaRPr lang="en-US"/>
          </a:p>
        </p:txBody>
      </p:sp>
    </p:spTree>
    <p:extLst>
      <p:ext uri="{BB962C8B-B14F-4D97-AF65-F5344CB8AC3E}">
        <p14:creationId xmlns:p14="http://schemas.microsoft.com/office/powerpoint/2010/main" val="161552404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Oldcastle Southern Group, Inc. v. </a:t>
            </a:r>
            <a:r>
              <a:rPr lang="en-US" sz="2400" i="1" dirty="0" err="1"/>
              <a:t>Railworks</a:t>
            </a:r>
            <a:r>
              <a:rPr lang="en-US" sz="2400" i="1" dirty="0"/>
              <a:t> Track Systems, Inc., </a:t>
            </a:r>
            <a:r>
              <a:rPr lang="en-US" sz="2400" dirty="0"/>
              <a:t>Case No. 1D17-48 (Fla. 1st DCA Dec. 21, 2017).</a:t>
            </a:r>
          </a:p>
          <a:p>
            <a:pPr>
              <a:buNone/>
            </a:pPr>
            <a:r>
              <a:rPr lang="en-US" sz="2400" u="sng" dirty="0" smtClean="0"/>
              <a:t>Held:</a:t>
            </a:r>
          </a:p>
          <a:p>
            <a:pPr>
              <a:buNone/>
            </a:pPr>
            <a:r>
              <a:rPr lang="en-US" sz="2400" dirty="0" smtClean="0"/>
              <a:t>Following 4</a:t>
            </a:r>
            <a:r>
              <a:rPr lang="en-US" sz="2400" baseline="30000" dirty="0" smtClean="0"/>
              <a:t>th</a:t>
            </a:r>
            <a:r>
              <a:rPr lang="en-US" sz="2400" dirty="0" smtClean="0"/>
              <a:t> and 2</a:t>
            </a:r>
            <a:r>
              <a:rPr lang="en-US" sz="2400" baseline="30000" dirty="0" smtClean="0"/>
              <a:t>nd</a:t>
            </a:r>
            <a:r>
              <a:rPr lang="en-US" sz="2400" dirty="0" smtClean="0"/>
              <a:t> DCA.</a:t>
            </a:r>
          </a:p>
          <a:p>
            <a:pPr lvl="1">
              <a:buNone/>
            </a:pPr>
            <a:r>
              <a:rPr lang="en-US" sz="2000" dirty="0" smtClean="0"/>
              <a:t>[</a:t>
            </a:r>
            <a:r>
              <a:rPr lang="en-US" sz="2000" i="1" dirty="0" smtClean="0"/>
              <a:t>McCoy v. R.J. Reynolds Tobacco Co.</a:t>
            </a:r>
            <a:r>
              <a:rPr lang="en-US" sz="2000" dirty="0" smtClean="0"/>
              <a:t>, 42 L. Weekly D2281 (Fla. 4</a:t>
            </a:r>
            <a:r>
              <a:rPr lang="en-US" sz="2000" baseline="30000" dirty="0" smtClean="0"/>
              <a:t>th</a:t>
            </a:r>
            <a:r>
              <a:rPr lang="en-US" sz="2000" dirty="0" smtClean="0"/>
              <a:t> DCA Oct. 25, 2017; and,</a:t>
            </a:r>
          </a:p>
          <a:p>
            <a:pPr lvl="1">
              <a:buNone/>
            </a:pPr>
            <a:r>
              <a:rPr lang="en-US" sz="2000" i="1" dirty="0" err="1" smtClean="0"/>
              <a:t>Boatright</a:t>
            </a:r>
            <a:r>
              <a:rPr lang="en-US" sz="2000" i="1" dirty="0" smtClean="0"/>
              <a:t> </a:t>
            </a:r>
            <a:r>
              <a:rPr lang="en-US" sz="2000" i="1" dirty="0" smtClean="0"/>
              <a:t>v. Philip Morris USA, Inc</a:t>
            </a:r>
            <a:r>
              <a:rPr lang="en-US" sz="2000" dirty="0" smtClean="0"/>
              <a:t>., 218 So.3d 962 (Fla. 2</a:t>
            </a:r>
            <a:r>
              <a:rPr lang="en-US" sz="2000" baseline="30000" dirty="0" smtClean="0"/>
              <a:t>nd</a:t>
            </a:r>
            <a:r>
              <a:rPr lang="en-US" sz="2000" dirty="0" smtClean="0"/>
              <a:t> DCA 2017.]</a:t>
            </a:r>
          </a:p>
          <a:p>
            <a:pPr>
              <a:buNone/>
            </a:pPr>
            <a:r>
              <a:rPr lang="en-US" sz="2400" dirty="0" smtClean="0"/>
              <a:t>Compliance with 2.516 NOT required when sending Proposal.</a:t>
            </a: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50</a:t>
            </a:fld>
            <a:endParaRPr lang="en-US"/>
          </a:p>
        </p:txBody>
      </p:sp>
    </p:spTree>
    <p:extLst>
      <p:ext uri="{BB962C8B-B14F-4D97-AF65-F5344CB8AC3E}">
        <p14:creationId xmlns:p14="http://schemas.microsoft.com/office/powerpoint/2010/main" val="7550244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smtClean="0">
                <a:solidFill>
                  <a:srgbClr val="FFFF00"/>
                </a:solidFill>
              </a:rPr>
              <a:t>E.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Taylor </a:t>
            </a:r>
            <a:r>
              <a:rPr lang="en-US" sz="2400" i="1" dirty="0" err="1"/>
              <a:t>Eng’g</a:t>
            </a:r>
            <a:r>
              <a:rPr lang="en-US" sz="2400" i="1" dirty="0"/>
              <a:t>, Inc. v. Dickerson Florida, Inc.,</a:t>
            </a:r>
            <a:r>
              <a:rPr lang="en-US" sz="2400" dirty="0"/>
              <a:t> 221 So.3d 719 (Fla. 1</a:t>
            </a:r>
            <a:r>
              <a:rPr lang="en-US" sz="2400" baseline="30000" dirty="0"/>
              <a:t>st</a:t>
            </a:r>
            <a:r>
              <a:rPr lang="en-US" sz="2400" dirty="0"/>
              <a:t> DCA 2017).</a:t>
            </a:r>
          </a:p>
          <a:p>
            <a:pPr>
              <a:buNone/>
            </a:pPr>
            <a:r>
              <a:rPr lang="en-US" sz="2400" u="sng" dirty="0" smtClean="0"/>
              <a:t>Issue:  </a:t>
            </a:r>
          </a:p>
          <a:p>
            <a:pPr>
              <a:buNone/>
            </a:pPr>
            <a:r>
              <a:rPr lang="en-US" sz="2400" dirty="0" smtClean="0"/>
              <a:t>Was nominal offer made in good faith per Section 768.79?</a:t>
            </a: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51</a:t>
            </a:fld>
            <a:endParaRPr lang="en-US"/>
          </a:p>
        </p:txBody>
      </p:sp>
    </p:spTree>
    <p:extLst>
      <p:ext uri="{BB962C8B-B14F-4D97-AF65-F5344CB8AC3E}">
        <p14:creationId xmlns:p14="http://schemas.microsoft.com/office/powerpoint/2010/main" val="64560171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smtClean="0">
                <a:solidFill>
                  <a:srgbClr val="FFFF00"/>
                </a:solidFill>
              </a:rPr>
              <a:t>E.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Taylor </a:t>
            </a:r>
            <a:r>
              <a:rPr lang="en-US" sz="2400" i="1" dirty="0" err="1"/>
              <a:t>Eng’g</a:t>
            </a:r>
            <a:r>
              <a:rPr lang="en-US" sz="2400" i="1" dirty="0"/>
              <a:t>, Inc. v. Dickerson Florida, Inc.,</a:t>
            </a:r>
            <a:r>
              <a:rPr lang="en-US" sz="2400" dirty="0"/>
              <a:t> 221 So.3d </a:t>
            </a:r>
            <a:r>
              <a:rPr lang="en-US" sz="2400" dirty="0" smtClean="0"/>
              <a:t>719, 720 </a:t>
            </a:r>
            <a:r>
              <a:rPr lang="en-US" sz="2400" dirty="0"/>
              <a:t>(Fla. 1</a:t>
            </a:r>
            <a:r>
              <a:rPr lang="en-US" sz="2400" baseline="30000" dirty="0"/>
              <a:t>st</a:t>
            </a:r>
            <a:r>
              <a:rPr lang="en-US" sz="2400" dirty="0"/>
              <a:t> DCA 2017).</a:t>
            </a:r>
          </a:p>
          <a:p>
            <a:pPr>
              <a:buNone/>
            </a:pPr>
            <a:r>
              <a:rPr lang="en-US" sz="2400" u="sng" dirty="0" smtClean="0"/>
              <a:t>Held:  </a:t>
            </a:r>
          </a:p>
          <a:p>
            <a:pPr>
              <a:buNone/>
            </a:pPr>
            <a:r>
              <a:rPr lang="en-US" sz="2400" dirty="0" smtClean="0"/>
              <a:t>Nominal offer is made in good faith, “where the offeror has a reasonable basis to believe that its exposure to liability is minimal.” </a:t>
            </a: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52</a:t>
            </a:fld>
            <a:endParaRPr lang="en-US"/>
          </a:p>
        </p:txBody>
      </p:sp>
    </p:spTree>
    <p:extLst>
      <p:ext uri="{BB962C8B-B14F-4D97-AF65-F5344CB8AC3E}">
        <p14:creationId xmlns:p14="http://schemas.microsoft.com/office/powerpoint/2010/main" val="49001738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smtClean="0">
                <a:solidFill>
                  <a:srgbClr val="FFFF00"/>
                </a:solidFill>
              </a:rPr>
              <a:t>E.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Mount Vernon Fire Ins. Co. v. New Moon Management, Inc.</a:t>
            </a:r>
            <a:r>
              <a:rPr lang="en-US" sz="2400" dirty="0"/>
              <a:t>, Case No. 3D16-2243 (Fla. 3</a:t>
            </a:r>
            <a:r>
              <a:rPr lang="en-US" sz="2400" baseline="30000" dirty="0"/>
              <a:t>rd</a:t>
            </a:r>
            <a:r>
              <a:rPr lang="en-US" sz="2400" dirty="0"/>
              <a:t> DCA Feb. 14, 2018).</a:t>
            </a:r>
          </a:p>
          <a:p>
            <a:pPr>
              <a:buNone/>
            </a:pPr>
            <a:r>
              <a:rPr lang="en-US" sz="2400" u="sng" dirty="0" smtClean="0"/>
              <a:t>Facts:</a:t>
            </a:r>
          </a:p>
          <a:p>
            <a:pPr>
              <a:buNone/>
            </a:pPr>
            <a:r>
              <a:rPr lang="en-US" sz="2400" dirty="0" smtClean="0"/>
              <a:t>Insurance coverage dispute for water damage to roof; structural engineer report.</a:t>
            </a:r>
          </a:p>
          <a:p>
            <a:pPr>
              <a:buNone/>
            </a:pPr>
            <a:r>
              <a:rPr lang="en-US" sz="2400" dirty="0" smtClean="0"/>
              <a:t>After two years of discovery, carrier served nominal offer of $1,000 and followed that with MSJ</a:t>
            </a: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53</a:t>
            </a:fld>
            <a:endParaRPr lang="en-US"/>
          </a:p>
        </p:txBody>
      </p:sp>
    </p:spTree>
    <p:extLst>
      <p:ext uri="{BB962C8B-B14F-4D97-AF65-F5344CB8AC3E}">
        <p14:creationId xmlns:p14="http://schemas.microsoft.com/office/powerpoint/2010/main" val="146752558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smtClean="0">
                <a:solidFill>
                  <a:srgbClr val="FFFF00"/>
                </a:solidFill>
              </a:rPr>
              <a:t>E.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Mount Vernon Fire Ins. Co. v. New Moon Management, Inc.</a:t>
            </a:r>
            <a:r>
              <a:rPr lang="en-US" sz="2400" dirty="0"/>
              <a:t>, Case No. 3D16-2243 (Fla. 3</a:t>
            </a:r>
            <a:r>
              <a:rPr lang="en-US" sz="2400" baseline="30000" dirty="0"/>
              <a:t>rd</a:t>
            </a:r>
            <a:r>
              <a:rPr lang="en-US" sz="2400" dirty="0"/>
              <a:t> DCA Feb. 14, 2018</a:t>
            </a:r>
            <a:r>
              <a:rPr lang="en-US" sz="2400" dirty="0" smtClean="0"/>
              <a:t>).</a:t>
            </a:r>
          </a:p>
          <a:p>
            <a:pPr lvl="0">
              <a:buNone/>
            </a:pPr>
            <a:endParaRPr lang="en-US" sz="2400" u="sng" dirty="0"/>
          </a:p>
          <a:p>
            <a:pPr>
              <a:buNone/>
            </a:pPr>
            <a:r>
              <a:rPr lang="en-US" sz="2400" u="sng" dirty="0" smtClean="0"/>
              <a:t>Rule:  </a:t>
            </a:r>
          </a:p>
          <a:p>
            <a:pPr>
              <a:buNone/>
            </a:pPr>
            <a:r>
              <a:rPr lang="en-US" sz="2400" dirty="0" smtClean="0"/>
              <a:t>Nominal offer is made in good faith</a:t>
            </a:r>
            <a:r>
              <a:rPr lang="en-US" sz="2400" dirty="0"/>
              <a:t> </a:t>
            </a:r>
            <a:r>
              <a:rPr lang="en-US" sz="2400" dirty="0" smtClean="0"/>
              <a:t>if </a:t>
            </a:r>
            <a:r>
              <a:rPr lang="en-US" sz="2400" dirty="0" err="1" smtClean="0"/>
              <a:t>offerer</a:t>
            </a:r>
            <a:r>
              <a:rPr lang="en-US" sz="2400" dirty="0" smtClean="0"/>
              <a:t>, “had a reasonable basis at the time of the offer to conclude that [its] exposure was nominal.” </a:t>
            </a:r>
          </a:p>
          <a:p>
            <a:pPr>
              <a:buNone/>
            </a:pPr>
            <a:r>
              <a:rPr lang="en-US" sz="2400" u="sng" dirty="0" smtClean="0"/>
              <a:t>Held:</a:t>
            </a:r>
          </a:p>
          <a:p>
            <a:pPr>
              <a:buNone/>
            </a:pPr>
            <a:r>
              <a:rPr lang="en-US" sz="2400" dirty="0" smtClean="0"/>
              <a:t>Record demonstrated reasonable basis.</a:t>
            </a: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54</a:t>
            </a:fld>
            <a:endParaRPr lang="en-US"/>
          </a:p>
        </p:txBody>
      </p:sp>
    </p:spTree>
    <p:extLst>
      <p:ext uri="{BB962C8B-B14F-4D97-AF65-F5344CB8AC3E}">
        <p14:creationId xmlns:p14="http://schemas.microsoft.com/office/powerpoint/2010/main" val="116249668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fontScale="92500"/>
          </a:bodyPr>
          <a:lstStyle/>
          <a:p>
            <a:pPr>
              <a:buNone/>
            </a:pPr>
            <a:r>
              <a:rPr lang="en-US" sz="2400" i="1" dirty="0" err="1"/>
              <a:t>Gozzo</a:t>
            </a:r>
            <a:r>
              <a:rPr lang="en-US" sz="2400" i="1" dirty="0"/>
              <a:t> Development, Inc. v. Esker, </a:t>
            </a:r>
            <a:r>
              <a:rPr lang="en-US" sz="2400" dirty="0"/>
              <a:t>Case No. 4D16-3734 (Fla. 4</a:t>
            </a:r>
            <a:r>
              <a:rPr lang="en-US" sz="2400" baseline="30000" dirty="0"/>
              <a:t>th</a:t>
            </a:r>
            <a:r>
              <a:rPr lang="en-US" sz="2400" dirty="0"/>
              <a:t> DCA Nov. 22, 2017). </a:t>
            </a:r>
            <a:endParaRPr lang="en-US" sz="2400" dirty="0" smtClean="0"/>
          </a:p>
          <a:p>
            <a:pPr>
              <a:buNone/>
            </a:pPr>
            <a:r>
              <a:rPr lang="en-US" sz="2400" u="sng" dirty="0" smtClean="0"/>
              <a:t>Facts:</a:t>
            </a:r>
          </a:p>
          <a:p>
            <a:pPr>
              <a:buNone/>
            </a:pPr>
            <a:r>
              <a:rPr lang="en-US" sz="2400" dirty="0" smtClean="0"/>
              <a:t>Construction defects case.</a:t>
            </a:r>
          </a:p>
          <a:p>
            <a:pPr>
              <a:buNone/>
            </a:pPr>
            <a:r>
              <a:rPr lang="en-US" sz="2400" dirty="0" smtClean="0"/>
              <a:t>After 9 years of litigation, non-binding jury trial and mediation ordered.</a:t>
            </a:r>
          </a:p>
          <a:p>
            <a:pPr>
              <a:buNone/>
            </a:pPr>
            <a:r>
              <a:rPr lang="en-US" sz="2400" dirty="0" smtClean="0"/>
              <a:t>After summary trial, at mediation Defendants sent “home health aide who had served as a caregiver for </a:t>
            </a:r>
            <a:r>
              <a:rPr lang="en-US" sz="2400" dirty="0" err="1" smtClean="0"/>
              <a:t>Gozzo’s</a:t>
            </a:r>
            <a:r>
              <a:rPr lang="en-US" sz="2400" dirty="0" smtClean="0"/>
              <a:t> elderly father during the time prior to his father’s death.” </a:t>
            </a:r>
          </a:p>
          <a:p>
            <a:pPr>
              <a:buNone/>
            </a:pPr>
            <a:r>
              <a:rPr lang="en-US" sz="2400" dirty="0" err="1" smtClean="0"/>
              <a:t>Gozzo</a:t>
            </a:r>
            <a:r>
              <a:rPr lang="en-US" sz="2400" dirty="0" smtClean="0"/>
              <a:t> ”had other things” to do and “other business” on his plate.  </a:t>
            </a:r>
          </a:p>
          <a:p>
            <a:pPr>
              <a:buNone/>
            </a:pPr>
            <a:r>
              <a:rPr lang="en-US" sz="2400" dirty="0" smtClean="0"/>
              <a:t>Sanctions entered.</a:t>
            </a:r>
            <a:endParaRPr lang="en-US" sz="2400" dirty="0"/>
          </a:p>
          <a:p>
            <a:pPr lvl="0">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55</a:t>
            </a:fld>
            <a:endParaRPr lang="en-US"/>
          </a:p>
        </p:txBody>
      </p:sp>
    </p:spTree>
    <p:extLst>
      <p:ext uri="{BB962C8B-B14F-4D97-AF65-F5344CB8AC3E}">
        <p14:creationId xmlns:p14="http://schemas.microsoft.com/office/powerpoint/2010/main" val="105183176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a:buNone/>
            </a:pPr>
            <a:r>
              <a:rPr lang="en-US" sz="2400" i="1" dirty="0" err="1"/>
              <a:t>Gozzo</a:t>
            </a:r>
            <a:r>
              <a:rPr lang="en-US" sz="2400" i="1" dirty="0"/>
              <a:t> Development, Inc. v. Esker, </a:t>
            </a:r>
            <a:r>
              <a:rPr lang="en-US" sz="2400" dirty="0"/>
              <a:t>Case No. 4D16-3734 (Fla. 4</a:t>
            </a:r>
            <a:r>
              <a:rPr lang="en-US" sz="2400" baseline="30000" dirty="0"/>
              <a:t>th</a:t>
            </a:r>
            <a:r>
              <a:rPr lang="en-US" sz="2400" dirty="0"/>
              <a:t> DCA Nov. 22, 2017). </a:t>
            </a:r>
            <a:endParaRPr lang="en-US" sz="2400" dirty="0" smtClean="0"/>
          </a:p>
          <a:p>
            <a:pPr>
              <a:buNone/>
            </a:pPr>
            <a:r>
              <a:rPr lang="en-US" sz="2400" u="sng" dirty="0" smtClean="0"/>
              <a:t>Held:</a:t>
            </a:r>
          </a:p>
          <a:p>
            <a:pPr>
              <a:buNone/>
            </a:pPr>
            <a:r>
              <a:rPr lang="en-US" sz="2400" dirty="0" smtClean="0"/>
              <a:t>Contempt damages must be limited to actual damages sustained by the aggrieved party.</a:t>
            </a:r>
          </a:p>
          <a:p>
            <a:pPr lvl="0">
              <a:buNone/>
            </a:pPr>
            <a:r>
              <a:rPr lang="en-US" sz="2400" dirty="0" smtClean="0"/>
              <a:t>Compensation limited to fees for mediation, motions, hearings, depositions, and preparation for new hearing.</a:t>
            </a:r>
          </a:p>
          <a:p>
            <a:pPr lvl="0">
              <a:buNone/>
            </a:pPr>
            <a:r>
              <a:rPr lang="en-US" sz="2400" dirty="0"/>
              <a:t>	(</a:t>
            </a:r>
            <a:r>
              <a:rPr lang="en-US" sz="2400" dirty="0" smtClean="0"/>
              <a:t>Not prior summary trial.)</a:t>
            </a: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56</a:t>
            </a:fld>
            <a:endParaRPr lang="en-US"/>
          </a:p>
        </p:txBody>
      </p:sp>
    </p:spTree>
    <p:extLst>
      <p:ext uri="{BB962C8B-B14F-4D97-AF65-F5344CB8AC3E}">
        <p14:creationId xmlns:p14="http://schemas.microsoft.com/office/powerpoint/2010/main" val="34282802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a:buNone/>
            </a:pPr>
            <a:r>
              <a:rPr lang="en-US" sz="2400" i="1" dirty="0" smtClean="0"/>
              <a:t>Pacheco v. Gonzalez, </a:t>
            </a:r>
            <a:r>
              <a:rPr lang="en-US" sz="2400" dirty="0"/>
              <a:t>Case No. </a:t>
            </a:r>
            <a:r>
              <a:rPr lang="en-US" sz="2400" dirty="0" smtClean="0"/>
              <a:t>3D16-355 </a:t>
            </a:r>
            <a:r>
              <a:rPr lang="en-US" sz="2400" dirty="0"/>
              <a:t>(Fla. </a:t>
            </a:r>
            <a:r>
              <a:rPr lang="en-US" sz="2400" dirty="0" smtClean="0"/>
              <a:t>3</a:t>
            </a:r>
            <a:r>
              <a:rPr lang="en-US" sz="2400" baseline="30000" dirty="0" smtClean="0"/>
              <a:t>rd</a:t>
            </a:r>
            <a:r>
              <a:rPr lang="en-US" sz="2400" dirty="0" smtClean="0"/>
              <a:t> DCA May 16, 2018). </a:t>
            </a:r>
          </a:p>
          <a:p>
            <a:pPr>
              <a:buNone/>
            </a:pPr>
            <a:r>
              <a:rPr lang="en-US" sz="2400" u="sng" dirty="0" smtClean="0"/>
              <a:t>Facts:</a:t>
            </a:r>
          </a:p>
          <a:p>
            <a:pPr>
              <a:buNone/>
            </a:pPr>
            <a:r>
              <a:rPr lang="en-US" sz="2400" dirty="0" smtClean="0"/>
              <a:t>Defective design of air conditioning system.</a:t>
            </a:r>
          </a:p>
          <a:p>
            <a:pPr>
              <a:buNone/>
            </a:pPr>
            <a:r>
              <a:rPr lang="en-US" sz="2400" dirty="0" smtClean="0"/>
              <a:t>Against Ramon Pacheco and Ramon Pacheco and </a:t>
            </a:r>
            <a:r>
              <a:rPr lang="en-US" sz="2400" dirty="0" smtClean="0"/>
              <a:t>Associates</a:t>
            </a:r>
            <a:r>
              <a:rPr lang="en-US" sz="2400" dirty="0" smtClean="0"/>
              <a:t>, Inc.</a:t>
            </a:r>
          </a:p>
          <a:p>
            <a:pPr>
              <a:buNone/>
            </a:pPr>
            <a:r>
              <a:rPr lang="en-US" sz="2400" dirty="0" smtClean="0"/>
              <a:t>Bench trial, joint and several judgment for $377,019.</a:t>
            </a:r>
          </a:p>
          <a:p>
            <a:pPr>
              <a:buNone/>
            </a:pPr>
            <a:r>
              <a:rPr lang="en-US" sz="2400" dirty="0" smtClean="0"/>
              <a:t>Issue:  Joint Proposal for Settlement to both defendants for combined $300,000</a:t>
            </a:r>
            <a:endParaRPr lang="en-US" sz="2400" dirty="0"/>
          </a:p>
          <a:p>
            <a:pPr lvl="0">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57</a:t>
            </a:fld>
            <a:endParaRPr lang="en-US"/>
          </a:p>
        </p:txBody>
      </p:sp>
    </p:spTree>
    <p:extLst>
      <p:ext uri="{BB962C8B-B14F-4D97-AF65-F5344CB8AC3E}">
        <p14:creationId xmlns:p14="http://schemas.microsoft.com/office/powerpoint/2010/main" val="38099775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a:buNone/>
            </a:pPr>
            <a:r>
              <a:rPr lang="en-US" sz="2400" i="1" dirty="0" smtClean="0"/>
              <a:t>Pacheco v. Gonzalez, </a:t>
            </a:r>
            <a:r>
              <a:rPr lang="en-US" sz="2400" dirty="0"/>
              <a:t>Case No. </a:t>
            </a:r>
            <a:r>
              <a:rPr lang="en-US" sz="2400" dirty="0" smtClean="0"/>
              <a:t>3D16-355 </a:t>
            </a:r>
            <a:r>
              <a:rPr lang="en-US" sz="2400" dirty="0"/>
              <a:t>(Fla. </a:t>
            </a:r>
            <a:r>
              <a:rPr lang="en-US" sz="2400" dirty="0" smtClean="0"/>
              <a:t>3</a:t>
            </a:r>
            <a:r>
              <a:rPr lang="en-US" sz="2400" baseline="30000" dirty="0" smtClean="0"/>
              <a:t>rd</a:t>
            </a:r>
            <a:r>
              <a:rPr lang="en-US" sz="2400" dirty="0" smtClean="0"/>
              <a:t> DCA May 16, 2018). </a:t>
            </a:r>
          </a:p>
          <a:p>
            <a:pPr>
              <a:buNone/>
            </a:pPr>
            <a:endParaRPr lang="en-US" sz="2400" u="sng" dirty="0" smtClean="0"/>
          </a:p>
          <a:p>
            <a:pPr lvl="0">
              <a:buNone/>
            </a:pPr>
            <a:r>
              <a:rPr lang="en-US" sz="2400" dirty="0" smtClean="0"/>
              <a:t>Trial court held Proposal was unenforceable under </a:t>
            </a:r>
            <a:r>
              <a:rPr lang="en-US" sz="2400" i="1" dirty="0" err="1" smtClean="0"/>
              <a:t>Gorka</a:t>
            </a:r>
            <a:r>
              <a:rPr lang="en-US" sz="2400" dirty="0" smtClean="0"/>
              <a:t>, 36 So.3d 646 (Fla. 2010).</a:t>
            </a:r>
          </a:p>
          <a:p>
            <a:pPr lvl="0">
              <a:buNone/>
            </a:pPr>
            <a:r>
              <a:rPr lang="en-US" sz="2400" u="sng" dirty="0" smtClean="0"/>
              <a:t>Held:</a:t>
            </a:r>
          </a:p>
          <a:p>
            <a:pPr lvl="0">
              <a:buNone/>
            </a:pPr>
            <a:r>
              <a:rPr lang="en-US" sz="2400" dirty="0" smtClean="0"/>
              <a:t>Two limitations to </a:t>
            </a:r>
            <a:r>
              <a:rPr lang="en-US" sz="2400" i="1" dirty="0" err="1" smtClean="0"/>
              <a:t>Gorka</a:t>
            </a:r>
            <a:r>
              <a:rPr lang="en-US" sz="2400" dirty="0" smtClean="0"/>
              <a:t> rule: </a:t>
            </a:r>
          </a:p>
          <a:p>
            <a:pPr lvl="1"/>
            <a:r>
              <a:rPr lang="en-US" sz="2000" dirty="0" smtClean="0"/>
              <a:t>Does not apply when multiple offerors to single offeree; and,</a:t>
            </a:r>
          </a:p>
          <a:p>
            <a:pPr lvl="1"/>
            <a:r>
              <a:rPr lang="en-US" sz="2000" dirty="0" smtClean="0"/>
              <a:t>Vicarious liability limitation from 1.442(c)(4).</a:t>
            </a:r>
            <a:endParaRPr lang="en-US" sz="2000" dirty="0"/>
          </a:p>
          <a:p>
            <a:pPr marL="265176" indent="0">
              <a:buNone/>
            </a:pPr>
            <a:r>
              <a:rPr lang="en-US" dirty="0" smtClean="0"/>
              <a:t>Neither limitation </a:t>
            </a:r>
            <a:r>
              <a:rPr lang="en-US" dirty="0" smtClean="0"/>
              <a:t>applicable.</a:t>
            </a:r>
            <a:endParaRPr lang="en-US" dirty="0" smtClean="0"/>
          </a:p>
          <a:p>
            <a:pPr lvl="0">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58</a:t>
            </a:fld>
            <a:endParaRPr lang="en-US"/>
          </a:p>
        </p:txBody>
      </p:sp>
    </p:spTree>
    <p:extLst>
      <p:ext uri="{BB962C8B-B14F-4D97-AF65-F5344CB8AC3E}">
        <p14:creationId xmlns:p14="http://schemas.microsoft.com/office/powerpoint/2010/main" val="6504068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a:buNone/>
            </a:pPr>
            <a:r>
              <a:rPr lang="en-US" sz="2400" i="1" dirty="0" smtClean="0"/>
              <a:t>Pacheco v. Gonzalez, </a:t>
            </a:r>
            <a:r>
              <a:rPr lang="en-US" sz="2400" dirty="0"/>
              <a:t>Case No. </a:t>
            </a:r>
            <a:r>
              <a:rPr lang="en-US" sz="2400" dirty="0" smtClean="0"/>
              <a:t>3D16-355 </a:t>
            </a:r>
            <a:r>
              <a:rPr lang="en-US" sz="2400" dirty="0"/>
              <a:t>(Fla. </a:t>
            </a:r>
            <a:r>
              <a:rPr lang="en-US" sz="2400" dirty="0" smtClean="0"/>
              <a:t>3</a:t>
            </a:r>
            <a:r>
              <a:rPr lang="en-US" sz="2400" baseline="30000" dirty="0" smtClean="0"/>
              <a:t>rd</a:t>
            </a:r>
            <a:r>
              <a:rPr lang="en-US" sz="2400" dirty="0" smtClean="0"/>
              <a:t> DCA May 16, 2018). </a:t>
            </a:r>
          </a:p>
          <a:p>
            <a:pPr>
              <a:buNone/>
            </a:pPr>
            <a:endParaRPr lang="en-US" sz="2400" u="sng" dirty="0" smtClean="0"/>
          </a:p>
          <a:p>
            <a:pPr lvl="0">
              <a:buNone/>
            </a:pPr>
            <a:r>
              <a:rPr lang="en-US" sz="2400" dirty="0" smtClean="0"/>
              <a:t>“If we were writing on a blank slate, we may have reached a different result than the rule articulated in </a:t>
            </a:r>
            <a:r>
              <a:rPr lang="en-US" sz="2400" i="1" dirty="0" err="1" smtClean="0"/>
              <a:t>Gorka</a:t>
            </a:r>
            <a:r>
              <a:rPr lang="en-US" sz="2400" dirty="0" smtClean="0"/>
              <a:t>. However, until the law is further clarified or corrected, we caution counsel in our district to avoid joint proposals lest a similar fate befall them.”</a:t>
            </a:r>
          </a:p>
          <a:p>
            <a:pPr lvl="0">
              <a:buNone/>
            </a:pPr>
            <a:r>
              <a:rPr lang="en-US" sz="2400" dirty="0" smtClean="0"/>
              <a:t>Reversed award of attorney’s fees.</a:t>
            </a: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59</a:t>
            </a:fld>
            <a:endParaRPr lang="en-US"/>
          </a:p>
        </p:txBody>
      </p:sp>
    </p:spTree>
    <p:extLst>
      <p:ext uri="{BB962C8B-B14F-4D97-AF65-F5344CB8AC3E}">
        <p14:creationId xmlns:p14="http://schemas.microsoft.com/office/powerpoint/2010/main" val="42271872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lnSpcReduction="10000"/>
          </a:bodyPr>
          <a:lstStyle/>
          <a:p>
            <a:pPr lvl="0">
              <a:buNone/>
            </a:pPr>
            <a:r>
              <a:rPr lang="en-US" sz="2400" i="1" dirty="0"/>
              <a:t>Leila Corp. of St. Pete v. </a:t>
            </a:r>
            <a:r>
              <a:rPr lang="en-US" sz="2400" i="1" dirty="0" err="1"/>
              <a:t>Ossi</a:t>
            </a:r>
            <a:r>
              <a:rPr lang="en-US" sz="2400" i="1" dirty="0"/>
              <a:t>, </a:t>
            </a:r>
            <a:r>
              <a:rPr lang="en-US" sz="2400" dirty="0"/>
              <a:t>Case No. 2D15-3279 (Fla. 2</a:t>
            </a:r>
            <a:r>
              <a:rPr lang="en-US" sz="2400" baseline="30000" dirty="0"/>
              <a:t>nd</a:t>
            </a:r>
            <a:r>
              <a:rPr lang="en-US" sz="2400" dirty="0"/>
              <a:t> DCA July 21, 2017</a:t>
            </a:r>
            <a:r>
              <a:rPr lang="en-US" sz="2400" dirty="0" smtClean="0"/>
              <a:t>).</a:t>
            </a:r>
          </a:p>
          <a:p>
            <a:pPr lvl="0">
              <a:buNone/>
            </a:pPr>
            <a:r>
              <a:rPr lang="en-US" sz="2400" u="sng" dirty="0" smtClean="0"/>
              <a:t>Facts:</a:t>
            </a:r>
          </a:p>
          <a:p>
            <a:pPr lvl="0">
              <a:buNone/>
            </a:pPr>
            <a:r>
              <a:rPr lang="en-US" sz="2400" dirty="0" smtClean="0"/>
              <a:t>Oral contract for construction of condominium.</a:t>
            </a:r>
          </a:p>
          <a:p>
            <a:pPr lvl="0">
              <a:buNone/>
            </a:pPr>
            <a:r>
              <a:rPr lang="en-US" sz="2400" dirty="0" smtClean="0"/>
              <a:t>Second trial: judgment of lost profits, payment for construction administration services, and unpaid construction charges. </a:t>
            </a:r>
          </a:p>
          <a:p>
            <a:pPr lvl="0">
              <a:buNone/>
            </a:pPr>
            <a:r>
              <a:rPr lang="en-US" sz="2400" dirty="0" smtClean="0"/>
              <a:t>Motion to amend: October 9, 2014.</a:t>
            </a:r>
          </a:p>
          <a:p>
            <a:pPr lvl="0">
              <a:buNone/>
            </a:pPr>
            <a:r>
              <a:rPr lang="en-US" sz="2400" dirty="0"/>
              <a:t>	</a:t>
            </a:r>
            <a:r>
              <a:rPr lang="en-US" sz="2400" dirty="0" smtClean="0"/>
              <a:t>Granted, November 7 2014.</a:t>
            </a:r>
          </a:p>
          <a:p>
            <a:pPr lvl="0">
              <a:buNone/>
            </a:pPr>
            <a:r>
              <a:rPr lang="en-US" sz="2400" dirty="0" smtClean="0"/>
              <a:t>Motion to vacate or rehearing: November 20, 2014.</a:t>
            </a:r>
          </a:p>
          <a:p>
            <a:pPr lvl="0">
              <a:buNone/>
            </a:pPr>
            <a:r>
              <a:rPr lang="en-US" sz="2400" dirty="0"/>
              <a:t>	</a:t>
            </a:r>
            <a:r>
              <a:rPr lang="en-US" sz="2400" dirty="0" smtClean="0"/>
              <a:t>Denied July 7, 2015.  </a:t>
            </a:r>
          </a:p>
          <a:p>
            <a:pPr lvl="0">
              <a:buNone/>
            </a:pPr>
            <a:r>
              <a:rPr lang="en-US" sz="2400" dirty="0" smtClean="0"/>
              <a:t>Notice of Appeal: July 17, 2015. </a:t>
            </a:r>
            <a:endParaRPr lang="en-US" sz="2400" dirty="0"/>
          </a:p>
          <a:p>
            <a:pPr lvl="0">
              <a:buNone/>
            </a:pPr>
            <a:endParaRPr lang="en-US" sz="2400" dirty="0"/>
          </a:p>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60</a:t>
            </a:fld>
            <a:endParaRPr lang="en-US"/>
          </a:p>
        </p:txBody>
      </p:sp>
    </p:spTree>
    <p:extLst>
      <p:ext uri="{BB962C8B-B14F-4D97-AF65-F5344CB8AC3E}">
        <p14:creationId xmlns:p14="http://schemas.microsoft.com/office/powerpoint/2010/main" val="7099818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Leila Corp. of St. Pete v. </a:t>
            </a:r>
            <a:r>
              <a:rPr lang="en-US" sz="2400" i="1" dirty="0" err="1"/>
              <a:t>Ossi</a:t>
            </a:r>
            <a:r>
              <a:rPr lang="en-US" sz="2400" i="1" dirty="0"/>
              <a:t>, </a:t>
            </a:r>
            <a:r>
              <a:rPr lang="en-US" sz="2400" dirty="0"/>
              <a:t>Case No. 2D15-3279 (Fla. 2</a:t>
            </a:r>
            <a:r>
              <a:rPr lang="en-US" sz="2400" baseline="30000" dirty="0"/>
              <a:t>nd</a:t>
            </a:r>
            <a:r>
              <a:rPr lang="en-US" sz="2400" dirty="0"/>
              <a:t> DCA July 21, 2017</a:t>
            </a:r>
            <a:r>
              <a:rPr lang="en-US" sz="2400" dirty="0" smtClean="0"/>
              <a:t>).</a:t>
            </a:r>
          </a:p>
          <a:p>
            <a:pPr lvl="0">
              <a:buNone/>
            </a:pPr>
            <a:r>
              <a:rPr lang="en-US" sz="2400" u="sng" dirty="0" smtClean="0"/>
              <a:t>Held:</a:t>
            </a:r>
          </a:p>
          <a:p>
            <a:pPr lvl="0">
              <a:buNone/>
            </a:pPr>
            <a:r>
              <a:rPr lang="en-US" sz="2400" dirty="0" smtClean="0"/>
              <a:t>Only “substantive difference” between original final judgment and amended final judgment was prejudgment interest</a:t>
            </a:r>
          </a:p>
          <a:p>
            <a:pPr lvl="0">
              <a:buNone/>
            </a:pPr>
            <a:r>
              <a:rPr lang="en-US" sz="2400" dirty="0" smtClean="0"/>
              <a:t>“like an award of attorney’s fees, ‘the issue of prejudgment interest does not alter the substance of the underlying final judgment.’”</a:t>
            </a:r>
          </a:p>
          <a:p>
            <a:pPr lvl="0">
              <a:buNone/>
            </a:pPr>
            <a:r>
              <a:rPr lang="en-US" sz="2400" dirty="0" smtClean="0"/>
              <a:t>Only prejudgment interest could be heard on appeal.  </a:t>
            </a:r>
            <a:endParaRPr lang="en-US" sz="2400" dirty="0"/>
          </a:p>
          <a:p>
            <a:pPr lvl="0">
              <a:buNone/>
            </a:pPr>
            <a:endParaRPr lang="en-US" sz="2400" dirty="0"/>
          </a:p>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61</a:t>
            </a:fld>
            <a:endParaRPr lang="en-US"/>
          </a:p>
        </p:txBody>
      </p:sp>
    </p:spTree>
    <p:extLst>
      <p:ext uri="{BB962C8B-B14F-4D97-AF65-F5344CB8AC3E}">
        <p14:creationId xmlns:p14="http://schemas.microsoft.com/office/powerpoint/2010/main" val="1778173200"/>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a:t>Leila Corp. of St. Pete v. </a:t>
            </a:r>
            <a:r>
              <a:rPr lang="en-US" sz="2400" i="1" dirty="0" err="1"/>
              <a:t>Ossi</a:t>
            </a:r>
            <a:r>
              <a:rPr lang="en-US" sz="2400" i="1" dirty="0"/>
              <a:t>, </a:t>
            </a:r>
            <a:r>
              <a:rPr lang="en-US" sz="2400" dirty="0"/>
              <a:t>Case No. 2D15-3279 (Fla. 2</a:t>
            </a:r>
            <a:r>
              <a:rPr lang="en-US" sz="2400" baseline="30000" dirty="0"/>
              <a:t>nd</a:t>
            </a:r>
            <a:r>
              <a:rPr lang="en-US" sz="2400" dirty="0"/>
              <a:t> DCA July 21, 2017</a:t>
            </a:r>
            <a:r>
              <a:rPr lang="en-US" sz="2400" dirty="0" smtClean="0"/>
              <a:t>).</a:t>
            </a:r>
          </a:p>
          <a:p>
            <a:pPr lvl="0">
              <a:buNone/>
            </a:pPr>
            <a:r>
              <a:rPr lang="en-US" sz="2400" dirty="0" smtClean="0"/>
              <a:t>Prejudgment interest of $310,040.92 added to lost profits, $106,648,04 to unpaid construction administration costs, and $73,073.45 to unpaid construction costs.</a:t>
            </a:r>
          </a:p>
          <a:p>
            <a:pPr lvl="0">
              <a:buNone/>
            </a:pPr>
            <a:r>
              <a:rPr lang="en-US" sz="2400" dirty="0" smtClean="0"/>
              <a:t>Challenged on Due Process and Equitable grounds.</a:t>
            </a:r>
          </a:p>
          <a:p>
            <a:pPr>
              <a:buNone/>
            </a:pPr>
            <a:r>
              <a:rPr lang="en-US" sz="2400" u="sng" dirty="0"/>
              <a:t>Held:</a:t>
            </a:r>
          </a:p>
          <a:p>
            <a:pPr lvl="0">
              <a:buNone/>
            </a:pPr>
            <a:r>
              <a:rPr lang="en-US" sz="2400" dirty="0" smtClean="0"/>
              <a:t>No reason to ”be heard” on dates for interest.</a:t>
            </a:r>
          </a:p>
          <a:p>
            <a:pPr lvl="0">
              <a:buNone/>
            </a:pPr>
            <a:r>
              <a:rPr lang="en-US" sz="2400" dirty="0" smtClean="0"/>
              <a:t>Remanded to determine if any equitable basis for reducing interest. </a:t>
            </a:r>
          </a:p>
          <a:p>
            <a:pPr lvl="0">
              <a:buNone/>
            </a:pPr>
            <a:endParaRPr lang="en-US" sz="2400" dirty="0"/>
          </a:p>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62</a:t>
            </a:fld>
            <a:endParaRPr lang="en-US"/>
          </a:p>
        </p:txBody>
      </p:sp>
    </p:spTree>
    <p:extLst>
      <p:ext uri="{BB962C8B-B14F-4D97-AF65-F5344CB8AC3E}">
        <p14:creationId xmlns:p14="http://schemas.microsoft.com/office/powerpoint/2010/main" val="209736894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304800"/>
            <a:ext cx="8229600" cy="1143000"/>
          </a:xfrm>
        </p:spPr>
        <p:txBody>
          <a:bodyPr>
            <a:normAutofit/>
          </a:bodyPr>
          <a:lstStyle/>
          <a:p>
            <a:r>
              <a:rPr lang="en-US" dirty="0">
                <a:solidFill>
                  <a:srgbClr val="FFFF00"/>
                </a:solidFill>
              </a:rPr>
              <a:t>E</a:t>
            </a:r>
            <a:r>
              <a:rPr lang="en-US" dirty="0" smtClean="0">
                <a:solidFill>
                  <a:srgbClr val="FFFF00"/>
                </a:solidFill>
              </a:rPr>
              <a:t>. Procedural Issues</a:t>
            </a:r>
            <a:endParaRPr lang="en-US" cap="small" dirty="0" smtClean="0">
              <a:solidFill>
                <a:srgbClr val="FFFF00"/>
              </a:solidFill>
            </a:endParaRPr>
          </a:p>
        </p:txBody>
      </p:sp>
      <p:sp>
        <p:nvSpPr>
          <p:cNvPr id="8195" name="Content Placeholder 2"/>
          <p:cNvSpPr>
            <a:spLocks noGrp="1"/>
          </p:cNvSpPr>
          <p:nvPr>
            <p:ph idx="1"/>
          </p:nvPr>
        </p:nvSpPr>
        <p:spPr/>
        <p:txBody>
          <a:bodyPr>
            <a:normAutofit/>
          </a:bodyPr>
          <a:lstStyle/>
          <a:p>
            <a:pPr lvl="0">
              <a:buNone/>
            </a:pPr>
            <a:r>
              <a:rPr lang="en-US" sz="2400" i="1" dirty="0" err="1" smtClean="0"/>
              <a:t>Perlberg</a:t>
            </a:r>
            <a:r>
              <a:rPr lang="en-US" sz="2400" i="1" dirty="0" smtClean="0"/>
              <a:t> v. </a:t>
            </a:r>
            <a:r>
              <a:rPr lang="en-US" sz="2400" i="1" dirty="0" err="1" smtClean="0"/>
              <a:t>Lubercy</a:t>
            </a:r>
            <a:r>
              <a:rPr lang="en-US" sz="2400" i="1" dirty="0" smtClean="0"/>
              <a:t> Asia Holdings, LLC, </a:t>
            </a:r>
            <a:r>
              <a:rPr lang="en-US" sz="2400" dirty="0"/>
              <a:t>Case No. </a:t>
            </a:r>
            <a:r>
              <a:rPr lang="en-US" sz="2400" dirty="0" smtClean="0"/>
              <a:t>3D17-2404 </a:t>
            </a:r>
            <a:r>
              <a:rPr lang="en-US" sz="2400" dirty="0"/>
              <a:t>(Fla. </a:t>
            </a:r>
            <a:r>
              <a:rPr lang="en-US" sz="2400" dirty="0" smtClean="0"/>
              <a:t>3</a:t>
            </a:r>
            <a:r>
              <a:rPr lang="en-US" sz="2400" baseline="30000" dirty="0" smtClean="0"/>
              <a:t>rd</a:t>
            </a:r>
            <a:r>
              <a:rPr lang="en-US" sz="2400" dirty="0" smtClean="0"/>
              <a:t> DCA May 16, 2018).</a:t>
            </a:r>
          </a:p>
          <a:p>
            <a:pPr lvl="0">
              <a:buNone/>
            </a:pPr>
            <a:r>
              <a:rPr lang="en-US" sz="2400" dirty="0" smtClean="0"/>
              <a:t>Summary judgment granted finding fraudulent lien.</a:t>
            </a:r>
          </a:p>
          <a:p>
            <a:pPr lvl="0">
              <a:buNone/>
            </a:pPr>
            <a:endParaRPr lang="en-US" sz="2400" dirty="0" smtClean="0"/>
          </a:p>
          <a:p>
            <a:pPr>
              <a:buNone/>
            </a:pPr>
            <a:r>
              <a:rPr lang="en-US" sz="2400" u="sng" dirty="0"/>
              <a:t>Held:</a:t>
            </a:r>
          </a:p>
          <a:p>
            <a:pPr lvl="0">
              <a:buNone/>
            </a:pPr>
            <a:r>
              <a:rPr lang="en-US" sz="2400" dirty="0" smtClean="0"/>
              <a:t>Premature appeal.</a:t>
            </a:r>
          </a:p>
          <a:p>
            <a:pPr lvl="0">
              <a:buNone/>
            </a:pPr>
            <a:r>
              <a:rPr lang="en-US" sz="2400" dirty="0" smtClean="0"/>
              <a:t>Summary judgment did not set amount of fees nor determined legal right to possess property.  </a:t>
            </a:r>
          </a:p>
          <a:p>
            <a:pPr lvl="0">
              <a:buNone/>
            </a:pPr>
            <a:r>
              <a:rPr lang="en-US" sz="2400" dirty="0" smtClean="0"/>
              <a:t>No appellate jurisdiction.</a:t>
            </a:r>
          </a:p>
          <a:p>
            <a:pPr lvl="0">
              <a:buNone/>
            </a:pPr>
            <a:endParaRPr lang="en-US" sz="2400" dirty="0"/>
          </a:p>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63</a:t>
            </a:fld>
            <a:endParaRPr lang="en-US"/>
          </a:p>
        </p:txBody>
      </p:sp>
    </p:spTree>
    <p:extLst>
      <p:ext uri="{BB962C8B-B14F-4D97-AF65-F5344CB8AC3E}">
        <p14:creationId xmlns:p14="http://schemas.microsoft.com/office/powerpoint/2010/main" val="26038175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fontScale="90000"/>
          </a:bodyPr>
          <a:lstStyle/>
          <a:p>
            <a:r>
              <a:rPr lang="en-US" sz="4400" dirty="0">
                <a:solidFill>
                  <a:srgbClr val="FFFF00"/>
                </a:solidFill>
              </a:rPr>
              <a:t>F</a:t>
            </a:r>
            <a:r>
              <a:rPr lang="en-US" sz="4400" dirty="0" smtClean="0">
                <a:solidFill>
                  <a:srgbClr val="FFFF00"/>
                </a:solidFill>
              </a:rPr>
              <a:t>. Statutes of Limitation </a:t>
            </a:r>
            <a:br>
              <a:rPr lang="en-US" sz="4400" dirty="0" smtClean="0">
                <a:solidFill>
                  <a:srgbClr val="FFFF00"/>
                </a:solidFill>
              </a:rPr>
            </a:br>
            <a:r>
              <a:rPr lang="en-US" sz="4400" dirty="0" smtClean="0">
                <a:solidFill>
                  <a:srgbClr val="FFFF00"/>
                </a:solidFill>
              </a:rPr>
              <a:t>and Repose</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lvl="0">
              <a:buNone/>
            </a:pPr>
            <a:endParaRPr lang="en-US" sz="2400" dirty="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64</a:t>
            </a:fld>
            <a:endParaRPr lang="en-US"/>
          </a:p>
        </p:txBody>
      </p:sp>
    </p:spTree>
    <p:extLst>
      <p:ext uri="{BB962C8B-B14F-4D97-AF65-F5344CB8AC3E}">
        <p14:creationId xmlns:p14="http://schemas.microsoft.com/office/powerpoint/2010/main" val="150471187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fontScale="90000"/>
          </a:bodyPr>
          <a:lstStyle/>
          <a:p>
            <a:r>
              <a:rPr lang="en-US" sz="4400" dirty="0">
                <a:solidFill>
                  <a:srgbClr val="FFFF00"/>
                </a:solidFill>
              </a:rPr>
              <a:t>F</a:t>
            </a:r>
            <a:r>
              <a:rPr lang="en-US" sz="4400" dirty="0" smtClean="0">
                <a:solidFill>
                  <a:srgbClr val="FFFF00"/>
                </a:solidFill>
              </a:rPr>
              <a:t>. Statutes of Limitation </a:t>
            </a:r>
            <a:br>
              <a:rPr lang="en-US" sz="4400" dirty="0" smtClean="0">
                <a:solidFill>
                  <a:srgbClr val="FFFF00"/>
                </a:solidFill>
              </a:rPr>
            </a:br>
            <a:r>
              <a:rPr lang="en-US" sz="4400" dirty="0" smtClean="0">
                <a:solidFill>
                  <a:srgbClr val="FFFF00"/>
                </a:solidFill>
              </a:rPr>
              <a:t>and Repose</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lvl="0">
              <a:buNone/>
            </a:pPr>
            <a:r>
              <a:rPr lang="en-US" sz="2400" i="1" dirty="0"/>
              <a:t>Inlet Marina of Palm Beach, Ltd. v. Sea Diversified, Inc., </a:t>
            </a:r>
            <a:r>
              <a:rPr lang="en-US" sz="2400" dirty="0"/>
              <a:t>Case No. 4D17-1406 (Fla. 4</a:t>
            </a:r>
            <a:r>
              <a:rPr lang="en-US" sz="2400" baseline="30000" dirty="0"/>
              <a:t>th</a:t>
            </a:r>
            <a:r>
              <a:rPr lang="en-US" sz="2400" dirty="0"/>
              <a:t> DCA Jan. </a:t>
            </a:r>
            <a:r>
              <a:rPr lang="en-US" sz="2400" dirty="0" smtClean="0"/>
              <a:t>31, </a:t>
            </a:r>
            <a:r>
              <a:rPr lang="en-US" sz="2400" dirty="0"/>
              <a:t>2018). </a:t>
            </a:r>
            <a:endParaRPr lang="en-US" sz="2400" dirty="0" smtClean="0"/>
          </a:p>
          <a:p>
            <a:pPr lvl="0">
              <a:buNone/>
            </a:pPr>
            <a:r>
              <a:rPr lang="en-US" sz="2400" u="sng" dirty="0" smtClean="0"/>
              <a:t>Facts:</a:t>
            </a:r>
          </a:p>
          <a:p>
            <a:pPr lvl="0">
              <a:buNone/>
            </a:pPr>
            <a:r>
              <a:rPr lang="en-US" sz="2400" dirty="0" smtClean="0"/>
              <a:t>Marina sued engineer for design of concrete runway slabs. </a:t>
            </a:r>
          </a:p>
          <a:p>
            <a:pPr lvl="0">
              <a:buNone/>
            </a:pPr>
            <a:r>
              <a:rPr lang="en-US" sz="2400" u="sng" dirty="0" smtClean="0"/>
              <a:t>Issue:</a:t>
            </a:r>
          </a:p>
          <a:p>
            <a:pPr lvl="0">
              <a:buNone/>
            </a:pPr>
            <a:r>
              <a:rPr lang="en-US" sz="2400" dirty="0" smtClean="0"/>
              <a:t>When latent design defects should have been discovered.</a:t>
            </a:r>
            <a:endParaRPr lang="en-US" sz="2400" dirty="0"/>
          </a:p>
          <a:p>
            <a:pPr>
              <a:buNone/>
            </a:pPr>
            <a:endParaRPr lang="en-US" sz="2400" dirty="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65</a:t>
            </a:fld>
            <a:endParaRPr lang="en-US"/>
          </a:p>
        </p:txBody>
      </p:sp>
    </p:spTree>
    <p:extLst>
      <p:ext uri="{BB962C8B-B14F-4D97-AF65-F5344CB8AC3E}">
        <p14:creationId xmlns:p14="http://schemas.microsoft.com/office/powerpoint/2010/main" val="124988433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fontScale="90000"/>
          </a:bodyPr>
          <a:lstStyle/>
          <a:p>
            <a:r>
              <a:rPr lang="en-US" sz="4400" dirty="0">
                <a:solidFill>
                  <a:srgbClr val="FFFF00"/>
                </a:solidFill>
              </a:rPr>
              <a:t>F</a:t>
            </a:r>
            <a:r>
              <a:rPr lang="en-US" sz="4400" dirty="0" smtClean="0">
                <a:solidFill>
                  <a:srgbClr val="FFFF00"/>
                </a:solidFill>
              </a:rPr>
              <a:t>. Statutes of Limitation </a:t>
            </a:r>
            <a:br>
              <a:rPr lang="en-US" sz="4400" dirty="0" smtClean="0">
                <a:solidFill>
                  <a:srgbClr val="FFFF00"/>
                </a:solidFill>
              </a:rPr>
            </a:br>
            <a:r>
              <a:rPr lang="en-US" sz="4400" dirty="0" smtClean="0">
                <a:solidFill>
                  <a:srgbClr val="FFFF00"/>
                </a:solidFill>
              </a:rPr>
              <a:t>and Repose</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lvl="0">
              <a:buNone/>
            </a:pPr>
            <a:r>
              <a:rPr lang="en-US" sz="2400" i="1" dirty="0"/>
              <a:t>Inlet Marina of Palm Beach, Ltd. v. Sea Diversified, Inc., </a:t>
            </a:r>
            <a:r>
              <a:rPr lang="en-US" sz="2400" dirty="0"/>
              <a:t>Case No. </a:t>
            </a:r>
            <a:r>
              <a:rPr lang="en-US" sz="2400" dirty="0" smtClean="0"/>
              <a:t>4D17-1406, slip op. p. 2 </a:t>
            </a:r>
            <a:r>
              <a:rPr lang="en-US" sz="2400" dirty="0"/>
              <a:t>(Fla. 4</a:t>
            </a:r>
            <a:r>
              <a:rPr lang="en-US" sz="2400" baseline="30000" dirty="0"/>
              <a:t>th</a:t>
            </a:r>
            <a:r>
              <a:rPr lang="en-US" sz="2400" dirty="0"/>
              <a:t> DCA Jan. </a:t>
            </a:r>
            <a:r>
              <a:rPr lang="en-US" sz="2400" dirty="0" smtClean="0"/>
              <a:t>31, </a:t>
            </a:r>
            <a:r>
              <a:rPr lang="en-US" sz="2400" dirty="0"/>
              <a:t>2018). </a:t>
            </a:r>
            <a:endParaRPr lang="en-US" sz="2400" dirty="0" smtClean="0"/>
          </a:p>
          <a:p>
            <a:pPr lvl="0">
              <a:buNone/>
            </a:pPr>
            <a:r>
              <a:rPr lang="en-US" sz="2400" u="sng" dirty="0" smtClean="0"/>
              <a:t>Held:</a:t>
            </a:r>
          </a:p>
          <a:p>
            <a:pPr lvl="0">
              <a:buNone/>
            </a:pPr>
            <a:r>
              <a:rPr lang="en-US" sz="2400" dirty="0" smtClean="0"/>
              <a:t>Reversed on facts:</a:t>
            </a:r>
          </a:p>
          <a:p>
            <a:pPr lvl="0">
              <a:buNone/>
            </a:pPr>
            <a:r>
              <a:rPr lang="en-US" sz="2400" dirty="0" smtClean="0"/>
              <a:t>”where manifestation is not obvious but could be due to causes other than an actionable defect, notice as a matter of law may not be inferred.” </a:t>
            </a:r>
          </a:p>
          <a:p>
            <a:pPr>
              <a:buNone/>
            </a:pPr>
            <a:endParaRPr lang="en-US" sz="2400" dirty="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66</a:t>
            </a:fld>
            <a:endParaRPr lang="en-US"/>
          </a:p>
        </p:txBody>
      </p:sp>
    </p:spTree>
    <p:extLst>
      <p:ext uri="{BB962C8B-B14F-4D97-AF65-F5344CB8AC3E}">
        <p14:creationId xmlns:p14="http://schemas.microsoft.com/office/powerpoint/2010/main" val="192438752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fontScale="90000"/>
          </a:bodyPr>
          <a:lstStyle/>
          <a:p>
            <a:r>
              <a:rPr lang="en-US" sz="4400" dirty="0">
                <a:solidFill>
                  <a:srgbClr val="FFFF00"/>
                </a:solidFill>
              </a:rPr>
              <a:t>F</a:t>
            </a:r>
            <a:r>
              <a:rPr lang="en-US" sz="4400" dirty="0" smtClean="0">
                <a:solidFill>
                  <a:srgbClr val="FFFF00"/>
                </a:solidFill>
              </a:rPr>
              <a:t>. Statutes of Limitation</a:t>
            </a:r>
            <a:br>
              <a:rPr lang="en-US" sz="4400" dirty="0" smtClean="0">
                <a:solidFill>
                  <a:srgbClr val="FFFF00"/>
                </a:solidFill>
              </a:rPr>
            </a:br>
            <a:r>
              <a:rPr lang="en-US" sz="4400" dirty="0" smtClean="0">
                <a:solidFill>
                  <a:srgbClr val="FFFF00"/>
                </a:solidFill>
              </a:rPr>
              <a:t>and Repose</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a:buNone/>
            </a:pPr>
            <a:r>
              <a:rPr lang="en-US" sz="2400" i="1" dirty="0" smtClean="0"/>
              <a:t>Companion Property and </a:t>
            </a:r>
            <a:r>
              <a:rPr lang="en-US" sz="2400" i="1" dirty="0" err="1" smtClean="0"/>
              <a:t>Cas</a:t>
            </a:r>
            <a:r>
              <a:rPr lang="en-US" sz="2400" i="1" dirty="0" smtClean="0"/>
              <a:t>. Group v. Built Tops Building Services, Inc.</a:t>
            </a:r>
            <a:r>
              <a:rPr lang="en-US" sz="2400" dirty="0" smtClean="0"/>
              <a:t>, Case No. 3D16-2044 (Fla. 3</a:t>
            </a:r>
            <a:r>
              <a:rPr lang="en-US" sz="2400" baseline="30000" dirty="0" smtClean="0"/>
              <a:t>rd</a:t>
            </a:r>
            <a:r>
              <a:rPr lang="en-US" sz="2400" dirty="0" smtClean="0"/>
              <a:t> DCA May 10, 2017).</a:t>
            </a:r>
          </a:p>
          <a:p>
            <a:pPr>
              <a:buNone/>
            </a:pPr>
            <a:r>
              <a:rPr lang="en-US" sz="2400" u="sng" dirty="0" smtClean="0"/>
              <a:t>Facts:</a:t>
            </a:r>
          </a:p>
          <a:p>
            <a:pPr>
              <a:buNone/>
            </a:pPr>
            <a:r>
              <a:rPr lang="en-US" sz="2400" dirty="0" smtClean="0"/>
              <a:t>Subrogation action for negligent repairs to roof.</a:t>
            </a:r>
          </a:p>
          <a:p>
            <a:pPr>
              <a:buNone/>
            </a:pPr>
            <a:r>
              <a:rPr lang="en-US" sz="2400" dirty="0" smtClean="0"/>
              <a:t>Work performed in 2006.  Leaks occurred on February 9, 2012. </a:t>
            </a:r>
          </a:p>
          <a:p>
            <a:pPr>
              <a:buNone/>
            </a:pPr>
            <a:r>
              <a:rPr lang="en-US" sz="2400" dirty="0" smtClean="0"/>
              <a:t>Suit filed on February 8, 2016.</a:t>
            </a:r>
          </a:p>
          <a:p>
            <a:pPr>
              <a:buNone/>
            </a:pPr>
            <a:r>
              <a:rPr lang="en-US" sz="2400" dirty="0" smtClean="0"/>
              <a:t>Held:  Timely filed under 95.11(3)(a).</a:t>
            </a:r>
          </a:p>
          <a:p>
            <a:pPr>
              <a:buNone/>
            </a:pPr>
            <a:r>
              <a:rPr lang="en-US" sz="2400" dirty="0"/>
              <a:t>	</a:t>
            </a:r>
            <a:r>
              <a:rPr lang="en-US" sz="2400" dirty="0" smtClean="0"/>
              <a:t>Date of injury, not date of negligent work</a:t>
            </a:r>
          </a:p>
          <a:p>
            <a:pPr lvl="0">
              <a:buNone/>
            </a:pPr>
            <a:endParaRPr lang="en-US" sz="2400" dirty="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67</a:t>
            </a:fld>
            <a:endParaRPr lang="en-US"/>
          </a:p>
        </p:txBody>
      </p:sp>
    </p:spTree>
    <p:extLst>
      <p:ext uri="{BB962C8B-B14F-4D97-AF65-F5344CB8AC3E}">
        <p14:creationId xmlns:p14="http://schemas.microsoft.com/office/powerpoint/2010/main" val="152362651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fontScale="90000"/>
          </a:bodyPr>
          <a:lstStyle/>
          <a:p>
            <a:r>
              <a:rPr lang="en-US" sz="4400" dirty="0">
                <a:solidFill>
                  <a:srgbClr val="FFFF00"/>
                </a:solidFill>
              </a:rPr>
              <a:t>H</a:t>
            </a:r>
            <a:r>
              <a:rPr lang="en-US" sz="4400" dirty="0" smtClean="0">
                <a:solidFill>
                  <a:srgbClr val="FFFF00"/>
                </a:solidFill>
              </a:rPr>
              <a:t>. </a:t>
            </a:r>
            <a:r>
              <a:rPr lang="en-US" sz="4400" smtClean="0">
                <a:solidFill>
                  <a:srgbClr val="FFFF00"/>
                </a:solidFill>
              </a:rPr>
              <a:t>Statutes of Limitation and Repose</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a:buNone/>
            </a:pPr>
            <a:r>
              <a:rPr lang="en-US" sz="2400" i="1" dirty="0"/>
              <a:t>Companion Property and </a:t>
            </a:r>
            <a:r>
              <a:rPr lang="en-US" sz="2400" i="1" dirty="0" err="1"/>
              <a:t>Cas</a:t>
            </a:r>
            <a:r>
              <a:rPr lang="en-US" sz="2400" i="1" dirty="0"/>
              <a:t>. Group v. Built Tops Building Services, Inc.</a:t>
            </a:r>
            <a:r>
              <a:rPr lang="en-US" sz="2400" dirty="0"/>
              <a:t>, Case No. </a:t>
            </a:r>
            <a:r>
              <a:rPr lang="en-US" sz="2400" dirty="0" smtClean="0"/>
              <a:t>3D16-2044 </a:t>
            </a:r>
            <a:r>
              <a:rPr lang="en-US" sz="2400" dirty="0"/>
              <a:t>(Fla. 3</a:t>
            </a:r>
            <a:r>
              <a:rPr lang="en-US" sz="2400" baseline="30000" dirty="0"/>
              <a:t>rd</a:t>
            </a:r>
            <a:r>
              <a:rPr lang="en-US" sz="2400" dirty="0"/>
              <a:t> DCA May 10, 2017).</a:t>
            </a:r>
          </a:p>
          <a:p>
            <a:pPr lvl="0">
              <a:buNone/>
            </a:pPr>
            <a:r>
              <a:rPr lang="en-US" sz="2400" u="sng" dirty="0" smtClean="0">
                <a:solidFill>
                  <a:srgbClr val="FFFF00"/>
                </a:solidFill>
              </a:rPr>
              <a:t>Held:</a:t>
            </a:r>
          </a:p>
          <a:p>
            <a:pPr lvl="0">
              <a:buNone/>
            </a:pPr>
            <a:r>
              <a:rPr lang="en-US" sz="2400" dirty="0" smtClean="0">
                <a:solidFill>
                  <a:srgbClr val="FFFF00"/>
                </a:solidFill>
              </a:rPr>
              <a:t>95.11(3)(c) not applicable:</a:t>
            </a:r>
          </a:p>
          <a:p>
            <a:pPr marL="594360" lvl="0" indent="-457200">
              <a:buAutoNum type="arabicParenBoth"/>
            </a:pPr>
            <a:r>
              <a:rPr lang="en-US" sz="2400" dirty="0" smtClean="0">
                <a:solidFill>
                  <a:srgbClr val="FFFF00"/>
                </a:solidFill>
              </a:rPr>
              <a:t>Because action founded on negligence.  </a:t>
            </a:r>
          </a:p>
          <a:p>
            <a:pPr marL="594360" lvl="0" indent="-457200">
              <a:buAutoNum type="arabicParenBoth"/>
            </a:pPr>
            <a:r>
              <a:rPr lang="en-US" sz="2400" dirty="0" smtClean="0">
                <a:solidFill>
                  <a:srgbClr val="FFFF00"/>
                </a:solidFill>
              </a:rPr>
              <a:t>And, repairs are not “improvements.”</a:t>
            </a:r>
            <a:endParaRPr lang="en-US" sz="2400" dirty="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68</a:t>
            </a:fld>
            <a:endParaRPr lang="en-US"/>
          </a:p>
        </p:txBody>
      </p:sp>
    </p:spTree>
    <p:extLst>
      <p:ext uri="{BB962C8B-B14F-4D97-AF65-F5344CB8AC3E}">
        <p14:creationId xmlns:p14="http://schemas.microsoft.com/office/powerpoint/2010/main" val="151282796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sz="4400" dirty="0">
                <a:solidFill>
                  <a:srgbClr val="FFFF00"/>
                </a:solidFill>
              </a:rPr>
              <a:t>G</a:t>
            </a:r>
            <a:r>
              <a:rPr lang="en-US" sz="4400" dirty="0" smtClean="0">
                <a:solidFill>
                  <a:srgbClr val="FFFF00"/>
                </a:solidFill>
              </a:rPr>
              <a:t>.  Negligence</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69</a:t>
            </a:fld>
            <a:endParaRPr lang="en-US"/>
          </a:p>
        </p:txBody>
      </p:sp>
    </p:spTree>
    <p:extLst>
      <p:ext uri="{BB962C8B-B14F-4D97-AF65-F5344CB8AC3E}">
        <p14:creationId xmlns:p14="http://schemas.microsoft.com/office/powerpoint/2010/main" val="2048552669"/>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sz="4400" dirty="0" smtClean="0">
                <a:solidFill>
                  <a:srgbClr val="FFFF00"/>
                </a:solidFill>
              </a:rPr>
              <a:t>G.  Negligence</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lvl="0">
              <a:buNone/>
            </a:pPr>
            <a:r>
              <a:rPr lang="en-US" sz="2400" i="1" dirty="0" err="1"/>
              <a:t>Vancelette</a:t>
            </a:r>
            <a:r>
              <a:rPr lang="en-US" sz="2400" i="1" dirty="0"/>
              <a:t> v. </a:t>
            </a:r>
            <a:r>
              <a:rPr lang="en-US" sz="2400" i="1" dirty="0" err="1"/>
              <a:t>Boulan</a:t>
            </a:r>
            <a:r>
              <a:rPr lang="en-US" sz="2400" i="1" dirty="0"/>
              <a:t> S. Beach Condo. </a:t>
            </a:r>
            <a:r>
              <a:rPr lang="en-US" sz="2400" i="1" dirty="0" err="1"/>
              <a:t>Ass’n</a:t>
            </a:r>
            <a:r>
              <a:rPr lang="en-US" sz="2400" i="1" dirty="0"/>
              <a:t>, Inc.,</a:t>
            </a:r>
            <a:r>
              <a:rPr lang="en-US" sz="2400" dirty="0"/>
              <a:t> Case No. 3D16-1632 (Fla. 3</a:t>
            </a:r>
            <a:r>
              <a:rPr lang="en-US" sz="2400" baseline="30000" dirty="0"/>
              <a:t>rd</a:t>
            </a:r>
            <a:r>
              <a:rPr lang="en-US" sz="2400" dirty="0"/>
              <a:t> DCA June 21, 2017).</a:t>
            </a:r>
          </a:p>
          <a:p>
            <a:pPr>
              <a:buNone/>
            </a:pPr>
            <a:r>
              <a:rPr lang="en-US" sz="2400" u="sng" dirty="0" smtClean="0"/>
              <a:t>Facts:</a:t>
            </a:r>
          </a:p>
          <a:p>
            <a:pPr>
              <a:buNone/>
            </a:pPr>
            <a:r>
              <a:rPr lang="en-US" sz="2400" dirty="0" smtClean="0"/>
              <a:t>Project: FDOT renovation</a:t>
            </a:r>
          </a:p>
          <a:p>
            <a:pPr>
              <a:buNone/>
            </a:pPr>
            <a:r>
              <a:rPr lang="en-US" sz="2400" dirty="0" smtClean="0"/>
              <a:t>Trip and fall on unmarked curb at sidewalk access ramp.</a:t>
            </a:r>
          </a:p>
          <a:p>
            <a:pPr>
              <a:buNone/>
            </a:pPr>
            <a:r>
              <a:rPr lang="en-US" sz="2400" dirty="0" smtClean="0"/>
              <a:t>SJs in favor Association, Developer, Contractor, Subcontractors, and Engineers.</a:t>
            </a:r>
          </a:p>
          <a:p>
            <a:pPr>
              <a:buNone/>
            </a:pPr>
            <a:r>
              <a:rPr lang="en-US" sz="2400" dirty="0" smtClean="0"/>
              <a:t>DOT accepted the work 14 months before fall.</a:t>
            </a:r>
          </a:p>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70</a:t>
            </a:fld>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sz="4400" dirty="0" smtClean="0">
                <a:solidFill>
                  <a:srgbClr val="FFFF00"/>
                </a:solidFill>
              </a:rPr>
              <a:t>G.  Negligence</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lvl="0">
              <a:buNone/>
            </a:pPr>
            <a:r>
              <a:rPr lang="en-US" sz="2400" i="1" dirty="0" err="1"/>
              <a:t>Vancelette</a:t>
            </a:r>
            <a:r>
              <a:rPr lang="en-US" sz="2400" i="1" dirty="0"/>
              <a:t> v. </a:t>
            </a:r>
            <a:r>
              <a:rPr lang="en-US" sz="2400" i="1" dirty="0" err="1"/>
              <a:t>Boulan</a:t>
            </a:r>
            <a:r>
              <a:rPr lang="en-US" sz="2400" i="1" dirty="0"/>
              <a:t> S. Beach Condo. </a:t>
            </a:r>
            <a:r>
              <a:rPr lang="en-US" sz="2400" i="1" dirty="0" err="1"/>
              <a:t>Ass’n</a:t>
            </a:r>
            <a:r>
              <a:rPr lang="en-US" sz="2400" i="1" dirty="0"/>
              <a:t>, Inc.,</a:t>
            </a:r>
            <a:r>
              <a:rPr lang="en-US" sz="2400" dirty="0"/>
              <a:t> Case No. 3D16-1632 (Fla. 3</a:t>
            </a:r>
            <a:r>
              <a:rPr lang="en-US" sz="2400" baseline="30000" dirty="0"/>
              <a:t>rd</a:t>
            </a:r>
            <a:r>
              <a:rPr lang="en-US" sz="2400" dirty="0"/>
              <a:t> DCA June 21, 2017).</a:t>
            </a:r>
          </a:p>
          <a:p>
            <a:pPr>
              <a:buNone/>
            </a:pPr>
            <a:r>
              <a:rPr lang="en-US" sz="2400" u="sng" dirty="0" smtClean="0"/>
              <a:t>Held:</a:t>
            </a:r>
            <a:endParaRPr lang="en-US" sz="2400" u="sng" dirty="0"/>
          </a:p>
          <a:p>
            <a:pPr lvl="0">
              <a:buNone/>
            </a:pPr>
            <a:r>
              <a:rPr lang="en-US" sz="2400" i="1" dirty="0" err="1"/>
              <a:t>Slavin</a:t>
            </a:r>
            <a:r>
              <a:rPr lang="en-US" sz="2400" dirty="0"/>
              <a:t> doctrine:  acceptance of completed work by owner relieves construction and design defendants as to patent defects.  </a:t>
            </a:r>
          </a:p>
          <a:p>
            <a:pPr lvl="0">
              <a:buNone/>
            </a:pPr>
            <a:r>
              <a:rPr lang="en-US" sz="2400" dirty="0"/>
              <a:t>SJs upheld. </a:t>
            </a:r>
          </a:p>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71</a:t>
            </a:fld>
            <a:endParaRPr lang="en-US"/>
          </a:p>
        </p:txBody>
      </p:sp>
    </p:spTree>
    <p:extLst>
      <p:ext uri="{BB962C8B-B14F-4D97-AF65-F5344CB8AC3E}">
        <p14:creationId xmlns:p14="http://schemas.microsoft.com/office/powerpoint/2010/main" val="110456581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sz="4400" dirty="0" smtClean="0">
                <a:solidFill>
                  <a:srgbClr val="FFFF00"/>
                </a:solidFill>
              </a:rPr>
              <a:t>G.  Negligence</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lnSpcReduction="10000"/>
          </a:bodyPr>
          <a:lstStyle/>
          <a:p>
            <a:pPr lvl="0">
              <a:buNone/>
            </a:pPr>
            <a:r>
              <a:rPr lang="en-US" sz="2400" i="1" dirty="0" err="1" smtClean="0"/>
              <a:t>Valiente</a:t>
            </a:r>
            <a:r>
              <a:rPr lang="en-US" sz="2400" i="1" dirty="0" smtClean="0"/>
              <a:t> v</a:t>
            </a:r>
            <a:r>
              <a:rPr lang="en-US" sz="2400" i="1" dirty="0"/>
              <a:t>. </a:t>
            </a:r>
            <a:r>
              <a:rPr lang="en-US" sz="2400" i="1" dirty="0" smtClean="0"/>
              <a:t>R.J. Behar &amp; Co., </a:t>
            </a:r>
            <a:r>
              <a:rPr lang="en-US" sz="2400" i="1" dirty="0"/>
              <a:t>Inc.,</a:t>
            </a:r>
            <a:r>
              <a:rPr lang="en-US" sz="2400" dirty="0"/>
              <a:t> Case </a:t>
            </a:r>
            <a:r>
              <a:rPr lang="en-US" sz="2400" dirty="0" smtClean="0"/>
              <a:t>No. 3D15-1049 </a:t>
            </a:r>
            <a:r>
              <a:rPr lang="en-US" sz="2400" dirty="0"/>
              <a:t>(Fla. 3</a:t>
            </a:r>
            <a:r>
              <a:rPr lang="en-US" sz="2400" baseline="30000" dirty="0"/>
              <a:t>rd</a:t>
            </a:r>
            <a:r>
              <a:rPr lang="en-US" sz="2400" dirty="0"/>
              <a:t> DCA June </a:t>
            </a:r>
            <a:r>
              <a:rPr lang="en-US" sz="2400" dirty="0" smtClean="0"/>
              <a:t>6, 2018).</a:t>
            </a:r>
            <a:endParaRPr lang="en-US" sz="2400" dirty="0"/>
          </a:p>
          <a:p>
            <a:pPr>
              <a:buNone/>
            </a:pPr>
            <a:r>
              <a:rPr lang="en-US" sz="2400" u="sng" dirty="0" smtClean="0"/>
              <a:t>Facts</a:t>
            </a:r>
            <a:r>
              <a:rPr lang="en-US" sz="2400" dirty="0" smtClean="0"/>
              <a:t>:  Motorcycle </a:t>
            </a:r>
            <a:r>
              <a:rPr lang="en-US" sz="2400" dirty="0" smtClean="0"/>
              <a:t>fatality in Hialeah. </a:t>
            </a:r>
          </a:p>
          <a:p>
            <a:pPr>
              <a:buNone/>
            </a:pPr>
            <a:r>
              <a:rPr lang="en-US" sz="2400" dirty="0" smtClean="0"/>
              <a:t>Suit against designer, contractor, and landscaper for causing visual obstruction.</a:t>
            </a:r>
          </a:p>
          <a:p>
            <a:pPr>
              <a:buNone/>
            </a:pPr>
            <a:r>
              <a:rPr lang="en-US" sz="2400" u="sng" dirty="0" smtClean="0"/>
              <a:t>Held:</a:t>
            </a:r>
            <a:endParaRPr lang="en-US" sz="2400" u="sng" dirty="0"/>
          </a:p>
          <a:p>
            <a:pPr lvl="0">
              <a:buNone/>
            </a:pPr>
            <a:r>
              <a:rPr lang="en-US" sz="2400" i="1" dirty="0" err="1"/>
              <a:t>Slavin</a:t>
            </a:r>
            <a:r>
              <a:rPr lang="en-US" sz="2400" dirty="0"/>
              <a:t> doctrine:  acceptance of completed work by owner </a:t>
            </a:r>
            <a:r>
              <a:rPr lang="en-US" sz="2400" dirty="0" smtClean="0"/>
              <a:t>protects defendants </a:t>
            </a:r>
            <a:r>
              <a:rPr lang="en-US" sz="2400" dirty="0"/>
              <a:t>as to patent defects.  </a:t>
            </a:r>
            <a:endParaRPr lang="en-US" sz="2400" dirty="0" smtClean="0"/>
          </a:p>
          <a:p>
            <a:pPr lvl="0">
              <a:buNone/>
            </a:pPr>
            <a:r>
              <a:rPr lang="en-US" sz="2400" dirty="0" smtClean="0"/>
              <a:t>Presence of visual obstruction, by definition, is readily ascertainable.</a:t>
            </a:r>
            <a:endParaRPr lang="en-US" sz="2400" dirty="0"/>
          </a:p>
          <a:p>
            <a:pPr lvl="0">
              <a:buNone/>
            </a:pPr>
            <a:r>
              <a:rPr lang="en-US" sz="2400" dirty="0"/>
              <a:t>SJs upheld. </a:t>
            </a:r>
          </a:p>
          <a:p>
            <a:pPr>
              <a:buNone/>
            </a:pPr>
            <a:endParaRPr lang="en-US" sz="2400" dirty="0"/>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72</a:t>
            </a:fld>
            <a:endParaRPr lang="en-US"/>
          </a:p>
        </p:txBody>
      </p:sp>
    </p:spTree>
    <p:extLst>
      <p:ext uri="{BB962C8B-B14F-4D97-AF65-F5344CB8AC3E}">
        <p14:creationId xmlns:p14="http://schemas.microsoft.com/office/powerpoint/2010/main" val="106532065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sz="4400" dirty="0">
                <a:solidFill>
                  <a:srgbClr val="FFFF00"/>
                </a:solidFill>
              </a:rPr>
              <a:t>H</a:t>
            </a:r>
            <a:r>
              <a:rPr lang="en-US" sz="4400" dirty="0" smtClean="0">
                <a:solidFill>
                  <a:srgbClr val="FFFF00"/>
                </a:solidFill>
              </a:rPr>
              <a:t>.  Damages</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lvl="0">
              <a:buNone/>
            </a:pPr>
            <a:endParaRPr lang="en-US" sz="2400" dirty="0"/>
          </a:p>
          <a:p>
            <a:pPr lvl="0">
              <a:buNone/>
            </a:pPr>
            <a:endParaRPr lang="en-US" sz="2400" dirty="0"/>
          </a:p>
          <a:p>
            <a:pPr>
              <a:buNone/>
            </a:pPr>
            <a:endParaRPr lang="en-US" sz="2400" dirty="0" smtClean="0"/>
          </a:p>
          <a:p>
            <a:endParaRPr lang="en-US" sz="2400" dirty="0" smtClean="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73</a:t>
            </a:fld>
            <a:endParaRPr lang="en-US"/>
          </a:p>
        </p:txBody>
      </p:sp>
    </p:spTree>
    <p:extLst>
      <p:ext uri="{BB962C8B-B14F-4D97-AF65-F5344CB8AC3E}">
        <p14:creationId xmlns:p14="http://schemas.microsoft.com/office/powerpoint/2010/main" val="1885684940"/>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sz="4400" dirty="0">
                <a:solidFill>
                  <a:srgbClr val="FFFF00"/>
                </a:solidFill>
              </a:rPr>
              <a:t>H</a:t>
            </a:r>
            <a:r>
              <a:rPr lang="en-US" sz="4400" dirty="0" smtClean="0">
                <a:solidFill>
                  <a:srgbClr val="FFFF00"/>
                </a:solidFill>
              </a:rPr>
              <a:t>.  Damages</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a:buNone/>
            </a:pPr>
            <a:r>
              <a:rPr lang="en-US" sz="2400" i="1" dirty="0"/>
              <a:t>Don </a:t>
            </a:r>
            <a:r>
              <a:rPr lang="en-US" sz="2400" i="1" dirty="0" err="1"/>
              <a:t>Facciobene</a:t>
            </a:r>
            <a:r>
              <a:rPr lang="en-US" sz="2400" i="1" dirty="0"/>
              <a:t>, Inc. v. Hough Roofing, Inc., </a:t>
            </a:r>
            <a:r>
              <a:rPr lang="en-US" sz="2400" dirty="0"/>
              <a:t>225 So.3d 323 (Fla. 5</a:t>
            </a:r>
            <a:r>
              <a:rPr lang="en-US" sz="2400" baseline="30000" dirty="0"/>
              <a:t>th</a:t>
            </a:r>
            <a:r>
              <a:rPr lang="en-US" sz="2400" dirty="0"/>
              <a:t> Cir. 2017). </a:t>
            </a:r>
          </a:p>
          <a:p>
            <a:pPr lvl="0">
              <a:buNone/>
            </a:pPr>
            <a:r>
              <a:rPr lang="en-US" sz="2400" u="sng" dirty="0" smtClean="0"/>
              <a:t>Facts:</a:t>
            </a:r>
          </a:p>
          <a:p>
            <a:pPr lvl="0">
              <a:buNone/>
            </a:pPr>
            <a:r>
              <a:rPr lang="en-US" sz="2400" dirty="0" smtClean="0"/>
              <a:t>G.C. contract for Nannie Lee House/Strawberry Mansion; new roof.</a:t>
            </a:r>
          </a:p>
          <a:p>
            <a:pPr lvl="0">
              <a:buNone/>
            </a:pPr>
            <a:r>
              <a:rPr lang="en-US" sz="2400" dirty="0" smtClean="0"/>
              <a:t>Roof contract not signed until work nearly complete.</a:t>
            </a:r>
          </a:p>
          <a:p>
            <a:pPr lvl="0">
              <a:buNone/>
            </a:pPr>
            <a:r>
              <a:rPr lang="en-US" sz="2400" dirty="0" smtClean="0"/>
              <a:t>Leaks occurred. </a:t>
            </a:r>
          </a:p>
          <a:p>
            <a:pPr lvl="0">
              <a:buNone/>
            </a:pPr>
            <a:r>
              <a:rPr lang="en-US" sz="2400" dirty="0" smtClean="0"/>
              <a:t>Final judgment in favor of roofer.  </a:t>
            </a:r>
          </a:p>
          <a:p>
            <a:pPr lvl="0">
              <a:buNone/>
            </a:pPr>
            <a:endParaRPr lang="en-US" sz="2400" dirty="0"/>
          </a:p>
          <a:p>
            <a:pPr>
              <a:buNone/>
            </a:pPr>
            <a:endParaRPr lang="en-US" sz="2400" dirty="0" smtClean="0"/>
          </a:p>
          <a:p>
            <a:endParaRPr lang="en-US" sz="2400" dirty="0" smtClean="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74</a:t>
            </a:fld>
            <a:endParaRPr lang="en-US"/>
          </a:p>
        </p:txBody>
      </p:sp>
    </p:spTree>
    <p:extLst>
      <p:ext uri="{BB962C8B-B14F-4D97-AF65-F5344CB8AC3E}">
        <p14:creationId xmlns:p14="http://schemas.microsoft.com/office/powerpoint/2010/main" val="91309438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sz="4400" dirty="0">
                <a:solidFill>
                  <a:srgbClr val="FFFF00"/>
                </a:solidFill>
              </a:rPr>
              <a:t>H</a:t>
            </a:r>
            <a:r>
              <a:rPr lang="en-US" sz="4400" dirty="0" smtClean="0">
                <a:solidFill>
                  <a:srgbClr val="FFFF00"/>
                </a:solidFill>
              </a:rPr>
              <a:t>.  Damages</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a:buNone/>
            </a:pPr>
            <a:r>
              <a:rPr lang="en-US" sz="2400" i="1" dirty="0"/>
              <a:t>Don </a:t>
            </a:r>
            <a:r>
              <a:rPr lang="en-US" sz="2400" i="1" dirty="0" err="1"/>
              <a:t>Facciobene</a:t>
            </a:r>
            <a:r>
              <a:rPr lang="en-US" sz="2400" i="1" dirty="0"/>
              <a:t>, Inc. v. Hough Roofing, Inc., </a:t>
            </a:r>
            <a:r>
              <a:rPr lang="en-US" sz="2400" dirty="0"/>
              <a:t>225 So.3d 323 (Fla. 5</a:t>
            </a:r>
            <a:r>
              <a:rPr lang="en-US" sz="2400" baseline="30000" dirty="0"/>
              <a:t>th</a:t>
            </a:r>
            <a:r>
              <a:rPr lang="en-US" sz="2400" dirty="0"/>
              <a:t> Cir. 2017). </a:t>
            </a:r>
          </a:p>
          <a:p>
            <a:pPr lvl="0">
              <a:buNone/>
            </a:pPr>
            <a:r>
              <a:rPr lang="en-US" sz="2400" u="sng" dirty="0" smtClean="0"/>
              <a:t>Held; multiple errors:</a:t>
            </a:r>
          </a:p>
          <a:p>
            <a:r>
              <a:rPr lang="en-US" sz="2400" dirty="0" smtClean="0"/>
              <a:t>Subcontract should have been retroactively applied.</a:t>
            </a:r>
          </a:p>
          <a:p>
            <a:r>
              <a:rPr lang="en-US" sz="2400" dirty="0" smtClean="0"/>
              <a:t>Failed conditions precedent not identified. </a:t>
            </a:r>
          </a:p>
          <a:p>
            <a:r>
              <a:rPr lang="en-US" sz="2400" dirty="0" smtClean="0"/>
              <a:t>Error to not award retainage and certain install costs.</a:t>
            </a:r>
          </a:p>
          <a:p>
            <a:r>
              <a:rPr lang="en-US" sz="2400" dirty="0" smtClean="0"/>
              <a:t>Error not to award prejudgment interest. </a:t>
            </a:r>
          </a:p>
          <a:p>
            <a:r>
              <a:rPr lang="en-US" sz="2400" dirty="0" smtClean="0"/>
              <a:t>Error to award bond costs as setoff when not sought in pleadings. </a:t>
            </a:r>
          </a:p>
          <a:p>
            <a:pPr lvl="0">
              <a:buNone/>
            </a:pPr>
            <a:endParaRPr lang="en-US" sz="2400" dirty="0"/>
          </a:p>
          <a:p>
            <a:pPr>
              <a:buNone/>
            </a:pPr>
            <a:endParaRPr lang="en-US" sz="2400" dirty="0" smtClean="0"/>
          </a:p>
          <a:p>
            <a:endParaRPr lang="en-US" sz="2400" dirty="0" smtClean="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75</a:t>
            </a:fld>
            <a:endParaRPr lang="en-US"/>
          </a:p>
        </p:txBody>
      </p:sp>
    </p:spTree>
    <p:extLst>
      <p:ext uri="{BB962C8B-B14F-4D97-AF65-F5344CB8AC3E}">
        <p14:creationId xmlns:p14="http://schemas.microsoft.com/office/powerpoint/2010/main" val="9726013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sz="4400" dirty="0" smtClean="0">
                <a:solidFill>
                  <a:srgbClr val="FFFF00"/>
                </a:solidFill>
              </a:rPr>
              <a:t>H.  Damages</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lvl="0">
              <a:buNone/>
            </a:pPr>
            <a:r>
              <a:rPr lang="en-US" sz="2400" i="1" dirty="0"/>
              <a:t>BK Marine Constr., Inc. v. Skyline Steel, LLC,</a:t>
            </a:r>
            <a:r>
              <a:rPr lang="en-US" sz="2400" dirty="0"/>
              <a:t> Case No. 4D16-1241 (Fla. 4</a:t>
            </a:r>
            <a:r>
              <a:rPr lang="en-US" sz="2400" baseline="30000" dirty="0"/>
              <a:t>th</a:t>
            </a:r>
            <a:r>
              <a:rPr lang="en-US" sz="2400" dirty="0"/>
              <a:t> DCA Nov. 1, 2017</a:t>
            </a:r>
            <a:r>
              <a:rPr lang="en-US" sz="2400" dirty="0" smtClean="0"/>
              <a:t>).</a:t>
            </a:r>
          </a:p>
          <a:p>
            <a:pPr lvl="0">
              <a:buNone/>
            </a:pPr>
            <a:r>
              <a:rPr lang="en-US" sz="2400" u="sng" dirty="0" smtClean="0"/>
              <a:t>Facts:</a:t>
            </a:r>
          </a:p>
          <a:p>
            <a:pPr lvl="0">
              <a:buNone/>
            </a:pPr>
            <a:r>
              <a:rPr lang="en-US" sz="2400" dirty="0" smtClean="0"/>
              <a:t>I-595 Project; sheet pilings.</a:t>
            </a:r>
          </a:p>
          <a:p>
            <a:pPr lvl="0">
              <a:buNone/>
            </a:pPr>
            <a:r>
              <a:rPr lang="en-US" sz="2400" dirty="0" smtClean="0"/>
              <a:t>SJ granted for $776,853.27, including interest. </a:t>
            </a:r>
            <a:endParaRPr lang="en-US" sz="2400" dirty="0"/>
          </a:p>
          <a:p>
            <a:pPr>
              <a:buNone/>
            </a:pPr>
            <a:r>
              <a:rPr lang="en-US" sz="2400" dirty="0" smtClean="0"/>
              <a:t>  </a:t>
            </a:r>
            <a:endParaRPr lang="en-US" sz="2400" dirty="0"/>
          </a:p>
          <a:p>
            <a:pPr lvl="0">
              <a:buNone/>
            </a:pPr>
            <a:endParaRPr lang="en-US" sz="2400" dirty="0"/>
          </a:p>
          <a:p>
            <a:pPr>
              <a:buNone/>
            </a:pPr>
            <a:endParaRPr lang="en-US" sz="2400" dirty="0" smtClean="0"/>
          </a:p>
          <a:p>
            <a:endParaRPr lang="en-US" sz="2400" dirty="0" smtClean="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76</a:t>
            </a:fld>
            <a:endParaRPr lang="en-US"/>
          </a:p>
        </p:txBody>
      </p:sp>
    </p:spTree>
    <p:extLst>
      <p:ext uri="{BB962C8B-B14F-4D97-AF65-F5344CB8AC3E}">
        <p14:creationId xmlns:p14="http://schemas.microsoft.com/office/powerpoint/2010/main" val="1592125950"/>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sz="4400" dirty="0" smtClean="0">
                <a:solidFill>
                  <a:srgbClr val="FFFF00"/>
                </a:solidFill>
              </a:rPr>
              <a:t>H.  Damages</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fontScale="92500"/>
          </a:bodyPr>
          <a:lstStyle/>
          <a:p>
            <a:pPr lvl="0">
              <a:buNone/>
            </a:pPr>
            <a:r>
              <a:rPr lang="en-US" sz="2400" i="1" dirty="0"/>
              <a:t>BK Marine Constr., Inc. v. Skyline Steel, LLC,</a:t>
            </a:r>
            <a:r>
              <a:rPr lang="en-US" sz="2400" dirty="0"/>
              <a:t> Case No. 4D16-1241 (Fla. 4</a:t>
            </a:r>
            <a:r>
              <a:rPr lang="en-US" sz="2400" baseline="30000" dirty="0"/>
              <a:t>th</a:t>
            </a:r>
            <a:r>
              <a:rPr lang="en-US" sz="2400" dirty="0"/>
              <a:t> DCA Nov. 1, 2017</a:t>
            </a:r>
            <a:r>
              <a:rPr lang="en-US" sz="2400" dirty="0" smtClean="0"/>
              <a:t>).</a:t>
            </a:r>
          </a:p>
          <a:p>
            <a:pPr lvl="0">
              <a:buNone/>
            </a:pPr>
            <a:r>
              <a:rPr lang="en-US" sz="2400" u="sng" dirty="0" smtClean="0"/>
              <a:t>Held:</a:t>
            </a:r>
          </a:p>
          <a:p>
            <a:pPr lvl="0">
              <a:buNone/>
            </a:pPr>
            <a:r>
              <a:rPr lang="en-US" sz="2400" dirty="0" smtClean="0"/>
              <a:t>Issues of Fact:</a:t>
            </a:r>
          </a:p>
          <a:p>
            <a:r>
              <a:rPr lang="en-US" sz="2400" dirty="0" smtClean="0"/>
              <a:t>Which invoices pertained to 3</a:t>
            </a:r>
            <a:r>
              <a:rPr lang="en-US" sz="2400" baseline="30000" dirty="0" smtClean="0"/>
              <a:t>rd</a:t>
            </a:r>
            <a:r>
              <a:rPr lang="en-US" sz="2400" dirty="0" smtClean="0"/>
              <a:t> Section, versus entire Project;</a:t>
            </a:r>
          </a:p>
          <a:p>
            <a:r>
              <a:rPr lang="en-US" sz="2400" dirty="0" smtClean="0"/>
              <a:t>Some invoices predated contract; and,</a:t>
            </a:r>
          </a:p>
          <a:p>
            <a:r>
              <a:rPr lang="en-US" sz="2400" dirty="0" smtClean="0"/>
              <a:t>Supplier’s deposition indicated not known if more than $15,000 was due on contract. </a:t>
            </a:r>
          </a:p>
          <a:p>
            <a:endParaRPr lang="en-US" sz="2400" dirty="0" smtClean="0"/>
          </a:p>
          <a:p>
            <a:r>
              <a:rPr lang="en-US" sz="2400" dirty="0" smtClean="0"/>
              <a:t>Plus, written contract defeated unjust enrichment claim. </a:t>
            </a:r>
          </a:p>
          <a:p>
            <a:pPr>
              <a:buNone/>
            </a:pPr>
            <a:r>
              <a:rPr lang="en-US" sz="2400" dirty="0" smtClean="0"/>
              <a:t>  </a:t>
            </a:r>
            <a:endParaRPr lang="en-US" sz="2400" dirty="0"/>
          </a:p>
          <a:p>
            <a:pPr lvl="0">
              <a:buNone/>
            </a:pPr>
            <a:endParaRPr lang="en-US" sz="2400" dirty="0"/>
          </a:p>
          <a:p>
            <a:pPr>
              <a:buNone/>
            </a:pPr>
            <a:endParaRPr lang="en-US" sz="2400" dirty="0" smtClean="0"/>
          </a:p>
          <a:p>
            <a:endParaRPr lang="en-US" sz="2400" dirty="0" smtClean="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77</a:t>
            </a:fld>
            <a:endParaRPr lang="en-US"/>
          </a:p>
        </p:txBody>
      </p:sp>
    </p:spTree>
    <p:extLst>
      <p:ext uri="{BB962C8B-B14F-4D97-AF65-F5344CB8AC3E}">
        <p14:creationId xmlns:p14="http://schemas.microsoft.com/office/powerpoint/2010/main" val="11286043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sz="4400" dirty="0" smtClean="0">
                <a:solidFill>
                  <a:srgbClr val="FFFF00"/>
                </a:solidFill>
              </a:rPr>
              <a:t>H.  Damages</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a:buNone/>
            </a:pPr>
            <a:r>
              <a:rPr lang="en-US" sz="2400" dirty="0" smtClean="0"/>
              <a:t>  </a:t>
            </a:r>
            <a:r>
              <a:rPr lang="en-US" sz="2400" i="1" dirty="0" err="1"/>
              <a:t>Hagertysmith</a:t>
            </a:r>
            <a:r>
              <a:rPr lang="en-US" sz="2400" i="1" dirty="0"/>
              <a:t>, LLC v. </a:t>
            </a:r>
            <a:r>
              <a:rPr lang="en-US" sz="2400" i="1" dirty="0" err="1"/>
              <a:t>Gerlander</a:t>
            </a:r>
            <a:r>
              <a:rPr lang="en-US" sz="2400" i="1" dirty="0"/>
              <a:t>, </a:t>
            </a:r>
            <a:r>
              <a:rPr lang="en-US" sz="2400" dirty="0"/>
              <a:t>Case No. 5D16-3655 (Fla. 5</a:t>
            </a:r>
            <a:r>
              <a:rPr lang="en-US" sz="2400" baseline="30000" dirty="0"/>
              <a:t>th</a:t>
            </a:r>
            <a:r>
              <a:rPr lang="en-US" sz="2400" dirty="0"/>
              <a:t> DCA Dec. 1, 2107</a:t>
            </a:r>
            <a:r>
              <a:rPr lang="en-US" sz="2400" dirty="0" smtClean="0"/>
              <a:t>).</a:t>
            </a:r>
          </a:p>
          <a:p>
            <a:pPr>
              <a:buNone/>
            </a:pPr>
            <a:r>
              <a:rPr lang="en-US" sz="2400" u="sng" dirty="0" smtClean="0"/>
              <a:t>Claim:</a:t>
            </a:r>
          </a:p>
          <a:p>
            <a:pPr>
              <a:buNone/>
            </a:pPr>
            <a:r>
              <a:rPr lang="en-US" sz="2400" dirty="0" smtClean="0"/>
              <a:t>Construction of dock and walkway obstructed view of abutting lake. </a:t>
            </a:r>
          </a:p>
          <a:p>
            <a:pPr>
              <a:buNone/>
            </a:pPr>
            <a:r>
              <a:rPr lang="en-US" sz="2400" dirty="0" smtClean="0"/>
              <a:t>Trial court: dismissed claim for failure to allege statutory or contract basis.</a:t>
            </a:r>
            <a:endParaRPr lang="en-US" sz="2400" dirty="0"/>
          </a:p>
          <a:p>
            <a:pPr lvl="0">
              <a:buNone/>
            </a:pPr>
            <a:endParaRPr lang="en-US" sz="2400" dirty="0" smtClean="0"/>
          </a:p>
          <a:p>
            <a:pPr lvl="0">
              <a:buNone/>
            </a:pPr>
            <a:endParaRPr lang="en-US" sz="2400" dirty="0"/>
          </a:p>
          <a:p>
            <a:pPr lvl="0">
              <a:buNone/>
            </a:pPr>
            <a:endParaRPr lang="en-US" sz="2400" dirty="0"/>
          </a:p>
          <a:p>
            <a:pPr>
              <a:buNone/>
            </a:pPr>
            <a:endParaRPr lang="en-US" sz="2400" dirty="0" smtClean="0"/>
          </a:p>
          <a:p>
            <a:endParaRPr lang="en-US" sz="2400" dirty="0" smtClean="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78</a:t>
            </a:fld>
            <a:endParaRPr lang="en-US"/>
          </a:p>
        </p:txBody>
      </p:sp>
    </p:spTree>
    <p:extLst>
      <p:ext uri="{BB962C8B-B14F-4D97-AF65-F5344CB8AC3E}">
        <p14:creationId xmlns:p14="http://schemas.microsoft.com/office/powerpoint/2010/main" val="210043414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sz="4400" dirty="0" smtClean="0">
                <a:solidFill>
                  <a:srgbClr val="FFFF00"/>
                </a:solidFill>
              </a:rPr>
              <a:t>H.  Damages</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a:buNone/>
            </a:pPr>
            <a:r>
              <a:rPr lang="en-US" sz="2400" dirty="0" smtClean="0"/>
              <a:t>  </a:t>
            </a:r>
            <a:r>
              <a:rPr lang="en-US" sz="2400" i="1" dirty="0" err="1"/>
              <a:t>Hagertysmith</a:t>
            </a:r>
            <a:r>
              <a:rPr lang="en-US" sz="2400" i="1" dirty="0"/>
              <a:t>, LLC v. </a:t>
            </a:r>
            <a:r>
              <a:rPr lang="en-US" sz="2400" i="1" dirty="0" err="1"/>
              <a:t>Gerlander</a:t>
            </a:r>
            <a:r>
              <a:rPr lang="en-US" sz="2400" i="1" dirty="0"/>
              <a:t>, </a:t>
            </a:r>
            <a:r>
              <a:rPr lang="en-US" sz="2400" dirty="0"/>
              <a:t>Case No. 5D16-3655 (Fla. 5</a:t>
            </a:r>
            <a:r>
              <a:rPr lang="en-US" sz="2400" baseline="30000" dirty="0"/>
              <a:t>th</a:t>
            </a:r>
            <a:r>
              <a:rPr lang="en-US" sz="2400" dirty="0"/>
              <a:t> DCA Dec. 1, 2107</a:t>
            </a:r>
            <a:r>
              <a:rPr lang="en-US" sz="2400" dirty="0" smtClean="0"/>
              <a:t>).</a:t>
            </a:r>
          </a:p>
          <a:p>
            <a:pPr>
              <a:buNone/>
            </a:pPr>
            <a:r>
              <a:rPr lang="en-US" sz="2400" u="sng" dirty="0" smtClean="0"/>
              <a:t>Held:</a:t>
            </a:r>
          </a:p>
          <a:p>
            <a:pPr>
              <a:buNone/>
            </a:pPr>
            <a:r>
              <a:rPr lang="en-US" sz="2400" dirty="0" smtClean="0"/>
              <a:t>Obstructing view of abutting lake states claim for violation of littoral rights.</a:t>
            </a:r>
          </a:p>
          <a:p>
            <a:pPr>
              <a:buNone/>
            </a:pPr>
            <a:r>
              <a:rPr lang="en-US" sz="2400" dirty="0" smtClean="0"/>
              <a:t>Trial court directed to allow amended complaint for private nuisance. </a:t>
            </a:r>
            <a:endParaRPr lang="en-US" sz="2400" dirty="0"/>
          </a:p>
          <a:p>
            <a:pPr lvl="0">
              <a:buNone/>
            </a:pPr>
            <a:endParaRPr lang="en-US" sz="2400" dirty="0" smtClean="0"/>
          </a:p>
          <a:p>
            <a:pPr lvl="0">
              <a:buNone/>
            </a:pPr>
            <a:endParaRPr lang="en-US" sz="2400" dirty="0"/>
          </a:p>
          <a:p>
            <a:pPr lvl="0">
              <a:buNone/>
            </a:pPr>
            <a:endParaRPr lang="en-US" sz="2400" dirty="0"/>
          </a:p>
          <a:p>
            <a:pPr>
              <a:buNone/>
            </a:pPr>
            <a:endParaRPr lang="en-US" sz="2400" dirty="0" smtClean="0"/>
          </a:p>
          <a:p>
            <a:endParaRPr lang="en-US" sz="2400" dirty="0" smtClean="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79</a:t>
            </a:fld>
            <a:endParaRPr lang="en-US"/>
          </a:p>
        </p:txBody>
      </p:sp>
    </p:spTree>
    <p:extLst>
      <p:ext uri="{BB962C8B-B14F-4D97-AF65-F5344CB8AC3E}">
        <p14:creationId xmlns:p14="http://schemas.microsoft.com/office/powerpoint/2010/main" val="2060186906"/>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sz="4400" dirty="0" smtClean="0">
                <a:solidFill>
                  <a:srgbClr val="FFFF00"/>
                </a:solidFill>
              </a:rPr>
              <a:t>H.  Damages</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lnSpcReduction="10000"/>
          </a:bodyPr>
          <a:lstStyle/>
          <a:p>
            <a:pPr>
              <a:buNone/>
            </a:pPr>
            <a:r>
              <a:rPr lang="en-US" sz="2400" i="1" dirty="0"/>
              <a:t>Addison Constr. Corp. v. </a:t>
            </a:r>
            <a:r>
              <a:rPr lang="en-US" sz="2400" i="1" dirty="0" err="1"/>
              <a:t>Vecellio</a:t>
            </a:r>
            <a:r>
              <a:rPr lang="en-US" sz="2400" i="1" dirty="0"/>
              <a:t>, </a:t>
            </a:r>
            <a:r>
              <a:rPr lang="en-US" sz="2400" dirty="0"/>
              <a:t>Case No. 4D16-0618 (Fla. 4</a:t>
            </a:r>
            <a:r>
              <a:rPr lang="en-US" sz="2400" baseline="30000" dirty="0"/>
              <a:t>th</a:t>
            </a:r>
            <a:r>
              <a:rPr lang="en-US" sz="2400" dirty="0"/>
              <a:t> DCA March 21, 2018).</a:t>
            </a:r>
          </a:p>
          <a:p>
            <a:pPr lvl="0">
              <a:buNone/>
            </a:pPr>
            <a:r>
              <a:rPr lang="en-US" sz="2400" u="sng" dirty="0" smtClean="0"/>
              <a:t>Facts:</a:t>
            </a:r>
          </a:p>
          <a:p>
            <a:pPr lvl="0">
              <a:buNone/>
            </a:pPr>
            <a:r>
              <a:rPr lang="en-US" sz="2400" dirty="0" smtClean="0"/>
              <a:t>Sprawling ocean-front residence; construction defects.</a:t>
            </a:r>
          </a:p>
          <a:p>
            <a:pPr lvl="0">
              <a:buNone/>
            </a:pPr>
            <a:r>
              <a:rPr lang="en-US" sz="2400" dirty="0" smtClean="0"/>
              <a:t>Pre-closing inspections revealed air quality, roof, and mold issues; led to “Addendum,” in addition to “Warranty.”   </a:t>
            </a:r>
          </a:p>
          <a:p>
            <a:pPr lvl="0">
              <a:buNone/>
            </a:pPr>
            <a:r>
              <a:rPr lang="en-US" sz="2400" dirty="0" smtClean="0"/>
              <a:t>Settled with ten subcontractors for $2,725,000.</a:t>
            </a:r>
          </a:p>
          <a:p>
            <a:pPr lvl="0">
              <a:buNone/>
            </a:pPr>
            <a:r>
              <a:rPr lang="en-US" sz="2400" dirty="0" smtClean="0"/>
              <a:t>Ten weeks of evidence and testimony. </a:t>
            </a:r>
          </a:p>
          <a:p>
            <a:pPr lvl="0">
              <a:buNone/>
            </a:pPr>
            <a:r>
              <a:rPr lang="en-US" sz="2400" dirty="0" smtClean="0"/>
              <a:t>Damages in judgments overlapped: Warranty, Addendum, Purchase Agreement, and fraud. </a:t>
            </a:r>
          </a:p>
          <a:p>
            <a:pPr lvl="0">
              <a:buNone/>
            </a:pPr>
            <a:r>
              <a:rPr lang="en-US" sz="2400" dirty="0" smtClean="0"/>
              <a:t>Omnibus Final Judgment entered. </a:t>
            </a:r>
          </a:p>
          <a:p>
            <a:pPr lvl="0">
              <a:buNone/>
            </a:pPr>
            <a:endParaRPr lang="en-US" sz="2400" dirty="0"/>
          </a:p>
          <a:p>
            <a:pPr>
              <a:buNone/>
            </a:pPr>
            <a:endParaRPr lang="en-US" sz="2400" dirty="0" smtClean="0"/>
          </a:p>
          <a:p>
            <a:endParaRPr lang="en-US" sz="2400" dirty="0" smtClean="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80</a:t>
            </a:fld>
            <a:endParaRPr lang="en-US"/>
          </a:p>
        </p:txBody>
      </p:sp>
    </p:spTree>
    <p:extLst>
      <p:ext uri="{BB962C8B-B14F-4D97-AF65-F5344CB8AC3E}">
        <p14:creationId xmlns:p14="http://schemas.microsoft.com/office/powerpoint/2010/main" val="153737120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sz="4400" dirty="0" smtClean="0">
                <a:solidFill>
                  <a:srgbClr val="FFFF00"/>
                </a:solidFill>
              </a:rPr>
              <a:t>H.  Damages</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a:buNone/>
            </a:pPr>
            <a:r>
              <a:rPr lang="en-US" sz="2400" i="1" dirty="0"/>
              <a:t>Addison Constr. Corp. v. </a:t>
            </a:r>
            <a:r>
              <a:rPr lang="en-US" sz="2400" i="1" dirty="0" err="1"/>
              <a:t>Vecellio</a:t>
            </a:r>
            <a:r>
              <a:rPr lang="en-US" sz="2400" i="1" dirty="0"/>
              <a:t>, </a:t>
            </a:r>
            <a:r>
              <a:rPr lang="en-US" sz="2400" dirty="0"/>
              <a:t>Case No. 4D16-0618 (Fla. 4</a:t>
            </a:r>
            <a:r>
              <a:rPr lang="en-US" sz="2400" baseline="30000" dirty="0"/>
              <a:t>th</a:t>
            </a:r>
            <a:r>
              <a:rPr lang="en-US" sz="2400" dirty="0"/>
              <a:t> DCA March 21, 2018).</a:t>
            </a:r>
          </a:p>
          <a:p>
            <a:pPr lvl="0">
              <a:buNone/>
            </a:pPr>
            <a:r>
              <a:rPr lang="en-US" sz="2400" u="sng" dirty="0" smtClean="0"/>
              <a:t>Held:</a:t>
            </a:r>
          </a:p>
          <a:p>
            <a:pPr lvl="0">
              <a:buNone/>
            </a:pPr>
            <a:r>
              <a:rPr lang="en-US" sz="2400" dirty="0" smtClean="0"/>
              <a:t>Restatement (2</a:t>
            </a:r>
            <a:r>
              <a:rPr lang="en-US" sz="2400" baseline="30000" dirty="0" smtClean="0"/>
              <a:t>nd</a:t>
            </a:r>
            <a:r>
              <a:rPr lang="en-US" sz="2400" dirty="0" smtClean="0"/>
              <a:t>) of Judgments: double recovery not appropriate. </a:t>
            </a:r>
          </a:p>
          <a:p>
            <a:pPr lvl="0">
              <a:buNone/>
            </a:pPr>
            <a:r>
              <a:rPr lang="en-US" sz="2400" dirty="0" smtClean="0"/>
              <a:t>Proper to obtain multiple judgments against different parties for overlapping damages.</a:t>
            </a:r>
          </a:p>
          <a:p>
            <a:pPr lvl="0">
              <a:buNone/>
            </a:pPr>
            <a:r>
              <a:rPr lang="en-US" sz="2400" dirty="0" smtClean="0"/>
              <a:t>Satisfaction of any may bar payment of others.  </a:t>
            </a:r>
          </a:p>
          <a:p>
            <a:pPr lvl="0">
              <a:buNone/>
            </a:pPr>
            <a:r>
              <a:rPr lang="en-US" sz="2400" dirty="0" smtClean="0"/>
              <a:t>“a post-judgment collections issue.”</a:t>
            </a:r>
            <a:endParaRPr lang="en-US" sz="2400" dirty="0"/>
          </a:p>
          <a:p>
            <a:pPr>
              <a:buNone/>
            </a:pPr>
            <a:endParaRPr lang="en-US" sz="2400" dirty="0" smtClean="0"/>
          </a:p>
          <a:p>
            <a:endParaRPr lang="en-US" sz="2400" dirty="0" smtClean="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81</a:t>
            </a:fld>
            <a:endParaRPr lang="en-US"/>
          </a:p>
        </p:txBody>
      </p:sp>
    </p:spTree>
    <p:extLst>
      <p:ext uri="{BB962C8B-B14F-4D97-AF65-F5344CB8AC3E}">
        <p14:creationId xmlns:p14="http://schemas.microsoft.com/office/powerpoint/2010/main" val="69778220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sz="4400" dirty="0" smtClean="0">
                <a:solidFill>
                  <a:srgbClr val="FFFF00"/>
                </a:solidFill>
              </a:rPr>
              <a:t>H.  Damages</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a:buNone/>
            </a:pPr>
            <a:r>
              <a:rPr lang="en-US" sz="2400" i="1" dirty="0"/>
              <a:t>Addison Constr. Corp. v. </a:t>
            </a:r>
            <a:r>
              <a:rPr lang="en-US" sz="2400" i="1" dirty="0" err="1"/>
              <a:t>Vecellio</a:t>
            </a:r>
            <a:r>
              <a:rPr lang="en-US" sz="2400" i="1" dirty="0"/>
              <a:t>, </a:t>
            </a:r>
            <a:r>
              <a:rPr lang="en-US" sz="2400" dirty="0"/>
              <a:t>Case No. 4D16-0618 (Fla. 4</a:t>
            </a:r>
            <a:r>
              <a:rPr lang="en-US" sz="2400" baseline="30000" dirty="0"/>
              <a:t>th</a:t>
            </a:r>
            <a:r>
              <a:rPr lang="en-US" sz="2400" dirty="0"/>
              <a:t> DCA March 21, 2018).</a:t>
            </a:r>
          </a:p>
          <a:p>
            <a:pPr lvl="0">
              <a:buNone/>
            </a:pPr>
            <a:r>
              <a:rPr lang="en-US" sz="2400" u="sng" dirty="0" smtClean="0"/>
              <a:t>Held:</a:t>
            </a:r>
          </a:p>
          <a:p>
            <a:r>
              <a:rPr lang="en-US" sz="2400" dirty="0" smtClean="0"/>
              <a:t>Setoff of subcontractor settlements mandatory as to breach of contract awards.</a:t>
            </a:r>
          </a:p>
          <a:p>
            <a:pPr lvl="1"/>
            <a:r>
              <a:rPr lang="en-US" sz="2000" dirty="0" smtClean="0"/>
              <a:t>Per Section 46.015, Florida Statutes.  </a:t>
            </a:r>
          </a:p>
          <a:p>
            <a:pPr lvl="1"/>
            <a:r>
              <a:rPr lang="en-US" sz="2000" dirty="0" smtClean="0"/>
              <a:t>Issue:  same damages.  </a:t>
            </a:r>
          </a:p>
          <a:p>
            <a:pPr lvl="1"/>
            <a:r>
              <a:rPr lang="en-US" sz="2000" dirty="0" smtClean="0"/>
              <a:t>Buyers’ failure to differentiate damages led to setoff entire settlements.</a:t>
            </a:r>
          </a:p>
          <a:p>
            <a:pPr lvl="0">
              <a:buNone/>
            </a:pPr>
            <a:r>
              <a:rPr lang="en-US" sz="2400" dirty="0" smtClean="0"/>
              <a:t>Setoff properly denied as to fraud awards. </a:t>
            </a:r>
            <a:endParaRPr lang="en-US" sz="2400" dirty="0"/>
          </a:p>
          <a:p>
            <a:pPr>
              <a:buNone/>
            </a:pPr>
            <a:endParaRPr lang="en-US" sz="2400" dirty="0" smtClean="0"/>
          </a:p>
          <a:p>
            <a:endParaRPr lang="en-US" sz="2400" dirty="0" smtClean="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82</a:t>
            </a:fld>
            <a:endParaRPr lang="en-US"/>
          </a:p>
        </p:txBody>
      </p:sp>
    </p:spTree>
    <p:extLst>
      <p:ext uri="{BB962C8B-B14F-4D97-AF65-F5344CB8AC3E}">
        <p14:creationId xmlns:p14="http://schemas.microsoft.com/office/powerpoint/2010/main" val="39020203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sz="4400" dirty="0" smtClean="0">
                <a:solidFill>
                  <a:srgbClr val="FFFF00"/>
                </a:solidFill>
              </a:rPr>
              <a:t>H.  Damages</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a:buNone/>
            </a:pPr>
            <a:r>
              <a:rPr lang="en-US" sz="2400" i="1" dirty="0" smtClean="0"/>
              <a:t>Coconut Key Homeowner’s </a:t>
            </a:r>
            <a:r>
              <a:rPr lang="en-US" sz="2400" i="1" dirty="0" err="1" smtClean="0"/>
              <a:t>Ass’n</a:t>
            </a:r>
            <a:r>
              <a:rPr lang="en-US" sz="2400" i="1" dirty="0" smtClean="0"/>
              <a:t>, Inc. v. Gonzalez</a:t>
            </a:r>
            <a:r>
              <a:rPr lang="en-US" sz="2400" i="1" dirty="0" smtClean="0"/>
              <a:t>, </a:t>
            </a:r>
            <a:r>
              <a:rPr lang="en-US" sz="2400" dirty="0"/>
              <a:t>Case No. </a:t>
            </a:r>
            <a:r>
              <a:rPr lang="en-US" sz="2400" dirty="0" smtClean="0"/>
              <a:t>4D17-739 &amp; 17-1749 (</a:t>
            </a:r>
            <a:r>
              <a:rPr lang="en-US" sz="2400" dirty="0"/>
              <a:t>Fla. 4</a:t>
            </a:r>
            <a:r>
              <a:rPr lang="en-US" sz="2400" baseline="30000" dirty="0"/>
              <a:t>th</a:t>
            </a:r>
            <a:r>
              <a:rPr lang="en-US" sz="2400" dirty="0"/>
              <a:t> DCA </a:t>
            </a:r>
            <a:r>
              <a:rPr lang="en-US" sz="2400" dirty="0" smtClean="0"/>
              <a:t>May 9, </a:t>
            </a:r>
            <a:r>
              <a:rPr lang="en-US" sz="2400" dirty="0"/>
              <a:t>2018).</a:t>
            </a:r>
          </a:p>
          <a:p>
            <a:pPr lvl="0">
              <a:buNone/>
            </a:pPr>
            <a:r>
              <a:rPr lang="en-US" sz="2400" u="sng" dirty="0" smtClean="0"/>
              <a:t>Facts</a:t>
            </a:r>
            <a:r>
              <a:rPr lang="en-US" sz="2400" dirty="0" smtClean="0"/>
              <a:t>:</a:t>
            </a:r>
            <a:endParaRPr lang="en-US" sz="2400" u="sng" dirty="0" smtClean="0"/>
          </a:p>
          <a:p>
            <a:r>
              <a:rPr lang="en-US" sz="2400" dirty="0" smtClean="0"/>
              <a:t>Unit owner suit against Association for failure to manage surface water management system.</a:t>
            </a:r>
          </a:p>
          <a:p>
            <a:r>
              <a:rPr lang="en-US" sz="2400" dirty="0" smtClean="0"/>
              <a:t>Trial court found failure to maintain and operate water management system but denied damages</a:t>
            </a:r>
          </a:p>
          <a:p>
            <a:r>
              <a:rPr lang="en-US" sz="2400" dirty="0" smtClean="0"/>
              <a:t>Post-trial, granted injunction but denied fees and costs.</a:t>
            </a:r>
          </a:p>
          <a:p>
            <a:pPr>
              <a:buNone/>
            </a:pPr>
            <a:endParaRPr lang="en-US" sz="2400" dirty="0" smtClean="0"/>
          </a:p>
          <a:p>
            <a:endParaRPr lang="en-US" sz="2400" dirty="0" smtClean="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83</a:t>
            </a:fld>
            <a:endParaRPr lang="en-US"/>
          </a:p>
        </p:txBody>
      </p:sp>
    </p:spTree>
    <p:extLst>
      <p:ext uri="{BB962C8B-B14F-4D97-AF65-F5344CB8AC3E}">
        <p14:creationId xmlns:p14="http://schemas.microsoft.com/office/powerpoint/2010/main" val="156014867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r>
              <a:rPr lang="en-US" sz="4400" dirty="0" smtClean="0">
                <a:solidFill>
                  <a:srgbClr val="FFFF00"/>
                </a:solidFill>
              </a:rPr>
              <a:t>H.  Damages</a:t>
            </a:r>
            <a:endParaRPr lang="en-US" cap="small" dirty="0" smtClean="0">
              <a:solidFill>
                <a:srgbClr val="FFFF00"/>
              </a:solidFill>
            </a:endParaRPr>
          </a:p>
        </p:txBody>
      </p:sp>
      <p:sp>
        <p:nvSpPr>
          <p:cNvPr id="9219" name="Content Placeholder 2"/>
          <p:cNvSpPr>
            <a:spLocks noGrp="1"/>
          </p:cNvSpPr>
          <p:nvPr>
            <p:ph idx="1"/>
          </p:nvPr>
        </p:nvSpPr>
        <p:spPr>
          <a:xfrm>
            <a:off x="457200" y="1600200"/>
            <a:ext cx="8458200" cy="4343400"/>
          </a:xfrm>
        </p:spPr>
        <p:txBody>
          <a:bodyPr>
            <a:normAutofit/>
          </a:bodyPr>
          <a:lstStyle/>
          <a:p>
            <a:pPr>
              <a:buNone/>
            </a:pPr>
            <a:r>
              <a:rPr lang="en-US" sz="2400" i="1" dirty="0" smtClean="0"/>
              <a:t>Coconut Key Homeowner’s </a:t>
            </a:r>
            <a:r>
              <a:rPr lang="en-US" sz="2400" i="1" dirty="0" err="1" smtClean="0"/>
              <a:t>Ass’n</a:t>
            </a:r>
            <a:r>
              <a:rPr lang="en-US" sz="2400" i="1" dirty="0" smtClean="0"/>
              <a:t>, Inc. v. Gonzalez</a:t>
            </a:r>
            <a:r>
              <a:rPr lang="en-US" sz="2400" i="1" dirty="0" smtClean="0"/>
              <a:t>, </a:t>
            </a:r>
            <a:r>
              <a:rPr lang="en-US" sz="2400" dirty="0"/>
              <a:t>Case No. </a:t>
            </a:r>
            <a:r>
              <a:rPr lang="en-US" sz="2400" dirty="0" smtClean="0"/>
              <a:t>4D17-739 &amp; 17-1749 (</a:t>
            </a:r>
            <a:r>
              <a:rPr lang="en-US" sz="2400" dirty="0"/>
              <a:t>Fla. 4</a:t>
            </a:r>
            <a:r>
              <a:rPr lang="en-US" sz="2400" baseline="30000" dirty="0"/>
              <a:t>th</a:t>
            </a:r>
            <a:r>
              <a:rPr lang="en-US" sz="2400" dirty="0"/>
              <a:t> DCA </a:t>
            </a:r>
            <a:r>
              <a:rPr lang="en-US" sz="2400" dirty="0" smtClean="0"/>
              <a:t>May 9, </a:t>
            </a:r>
            <a:r>
              <a:rPr lang="en-US" sz="2400" dirty="0"/>
              <a:t>2018).</a:t>
            </a:r>
          </a:p>
          <a:p>
            <a:pPr lvl="0">
              <a:buNone/>
            </a:pPr>
            <a:r>
              <a:rPr lang="en-US" sz="2400" u="sng" dirty="0" smtClean="0"/>
              <a:t>Held</a:t>
            </a:r>
            <a:r>
              <a:rPr lang="en-US" sz="2400" dirty="0" smtClean="0"/>
              <a:t>:</a:t>
            </a:r>
            <a:endParaRPr lang="en-US" sz="2400" u="sng" dirty="0" smtClean="0"/>
          </a:p>
          <a:p>
            <a:r>
              <a:rPr lang="en-US" sz="2400" dirty="0" smtClean="0"/>
              <a:t>Injunction proper remedy per 718.303 and 720.305. </a:t>
            </a:r>
          </a:p>
          <a:p>
            <a:r>
              <a:rPr lang="en-US" sz="2400" dirty="0" smtClean="0"/>
              <a:t>Fees also awarded, even though damages not found, as prevailing party.</a:t>
            </a:r>
          </a:p>
          <a:p>
            <a:r>
              <a:rPr lang="en-US" sz="2400" dirty="0" smtClean="0"/>
              <a:t>“a party who receives affirmative judicial or equitable relief is clearly considered a prevailing party under the law.”</a:t>
            </a:r>
          </a:p>
          <a:p>
            <a:pPr>
              <a:buNone/>
            </a:pPr>
            <a:endParaRPr lang="en-US" sz="2400" dirty="0" smtClean="0"/>
          </a:p>
          <a:p>
            <a:endParaRPr lang="en-US" sz="2400" dirty="0" smtClean="0">
              <a:solidFill>
                <a:srgbClr val="FFFF00"/>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4371 Lynx Paw Trail, Valrico </a:t>
            </a:r>
            <a:r>
              <a:rPr lang="en-US" sz="1400" dirty="0">
                <a:solidFill>
                  <a:schemeClr val="tx2"/>
                </a:solidFill>
              </a:rPr>
              <a:t>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84</a:t>
            </a:fld>
            <a:endParaRPr lang="en-US"/>
          </a:p>
        </p:txBody>
      </p:sp>
    </p:spTree>
    <p:extLst>
      <p:ext uri="{BB962C8B-B14F-4D97-AF65-F5344CB8AC3E}">
        <p14:creationId xmlns:p14="http://schemas.microsoft.com/office/powerpoint/2010/main" val="91559911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a:bodyPr>
          <a:lstStyle/>
          <a:p>
            <a:r>
              <a:rPr lang="en-US" dirty="0">
                <a:solidFill>
                  <a:srgbClr val="FFFF00"/>
                </a:solidFill>
              </a:rPr>
              <a:t>I</a:t>
            </a:r>
            <a:r>
              <a:rPr lang="en-US" dirty="0" smtClean="0">
                <a:solidFill>
                  <a:srgbClr val="FFFF00"/>
                </a:solidFill>
              </a:rPr>
              <a:t>.  Attorney’s Fees</a:t>
            </a:r>
            <a:endParaRPr lang="en-US" cap="small" dirty="0" smtClean="0">
              <a:solidFill>
                <a:schemeClr val="bg1"/>
              </a:solidFill>
            </a:endParaRPr>
          </a:p>
        </p:txBody>
      </p:sp>
      <p:sp>
        <p:nvSpPr>
          <p:cNvPr id="10243" name="Content Placeholder 2"/>
          <p:cNvSpPr>
            <a:spLocks noGrp="1"/>
          </p:cNvSpPr>
          <p:nvPr>
            <p:ph idx="1"/>
          </p:nvPr>
        </p:nvSpPr>
        <p:spPr/>
        <p:txBody>
          <a:bodyPr>
            <a:normAutofit/>
          </a:bodyPr>
          <a:lstStyle/>
          <a:p>
            <a:pPr lvl="0">
              <a:buNone/>
            </a:pPr>
            <a:endParaRPr lang="en-US" sz="2600" dirty="0" smtClean="0"/>
          </a:p>
          <a:p>
            <a:pPr>
              <a:buNone/>
            </a:pPr>
            <a:endParaRPr lang="en-US" dirty="0" smtClean="0">
              <a:solidFill>
                <a:schemeClr val="bg1"/>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a:t>
            </a:r>
            <a:r>
              <a:rPr lang="en-US" sz="1400" dirty="0">
                <a:solidFill>
                  <a:schemeClr val="tx2"/>
                </a:solidFill>
              </a:rPr>
              <a:t>4371 Lynx Paw </a:t>
            </a:r>
            <a:r>
              <a:rPr lang="en-US" sz="1400" dirty="0" smtClean="0">
                <a:solidFill>
                  <a:schemeClr val="tx2"/>
                </a:solidFill>
              </a:rPr>
              <a:t>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85</a:t>
            </a:fld>
            <a:endParaRPr lang="en-US"/>
          </a:p>
        </p:txBody>
      </p:sp>
    </p:spTree>
    <p:extLst>
      <p:ext uri="{BB962C8B-B14F-4D97-AF65-F5344CB8AC3E}">
        <p14:creationId xmlns:p14="http://schemas.microsoft.com/office/powerpoint/2010/main" val="1243410450"/>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a:bodyPr>
          <a:lstStyle/>
          <a:p>
            <a:r>
              <a:rPr lang="en-US" dirty="0">
                <a:solidFill>
                  <a:srgbClr val="FFFF00"/>
                </a:solidFill>
              </a:rPr>
              <a:t>I</a:t>
            </a:r>
            <a:r>
              <a:rPr lang="en-US" dirty="0" smtClean="0">
                <a:solidFill>
                  <a:srgbClr val="FFFF00"/>
                </a:solidFill>
              </a:rPr>
              <a:t>.  Attorney’s Fees</a:t>
            </a:r>
            <a:endParaRPr lang="en-US" cap="small" dirty="0" smtClean="0">
              <a:solidFill>
                <a:schemeClr val="bg1"/>
              </a:solidFill>
            </a:endParaRPr>
          </a:p>
        </p:txBody>
      </p:sp>
      <p:sp>
        <p:nvSpPr>
          <p:cNvPr id="10243" name="Content Placeholder 2"/>
          <p:cNvSpPr>
            <a:spLocks noGrp="1"/>
          </p:cNvSpPr>
          <p:nvPr>
            <p:ph idx="1"/>
          </p:nvPr>
        </p:nvSpPr>
        <p:spPr/>
        <p:txBody>
          <a:bodyPr>
            <a:normAutofit/>
          </a:bodyPr>
          <a:lstStyle/>
          <a:p>
            <a:pPr lvl="0">
              <a:buNone/>
            </a:pPr>
            <a:r>
              <a:rPr lang="en-US" i="1" dirty="0"/>
              <a:t>Hough Roofing, Inc. v. Don </a:t>
            </a:r>
            <a:r>
              <a:rPr lang="en-US" i="1" dirty="0" err="1"/>
              <a:t>Facciobene</a:t>
            </a:r>
            <a:r>
              <a:rPr lang="en-US" i="1" dirty="0"/>
              <a:t>, Inc., </a:t>
            </a:r>
            <a:r>
              <a:rPr lang="en-US" dirty="0"/>
              <a:t>225 So.3d 322 (Fla. 5</a:t>
            </a:r>
            <a:r>
              <a:rPr lang="en-US" baseline="30000" dirty="0"/>
              <a:t>th</a:t>
            </a:r>
            <a:r>
              <a:rPr lang="en-US" dirty="0"/>
              <a:t> Cir. 2017). </a:t>
            </a:r>
          </a:p>
          <a:p>
            <a:pPr lvl="0">
              <a:buNone/>
            </a:pPr>
            <a:r>
              <a:rPr lang="en-US" u="sng" dirty="0" smtClean="0"/>
              <a:t>Same case:</a:t>
            </a:r>
            <a:endParaRPr lang="en-US" u="sng" dirty="0"/>
          </a:p>
          <a:p>
            <a:pPr lvl="0">
              <a:buNone/>
            </a:pPr>
            <a:r>
              <a:rPr lang="en-US" dirty="0"/>
              <a:t>G.C. contract for Nannie Lee House/Strawberry Mansion; new roof.</a:t>
            </a:r>
          </a:p>
          <a:p>
            <a:pPr lvl="0">
              <a:buNone/>
            </a:pPr>
            <a:r>
              <a:rPr lang="en-US" dirty="0"/>
              <a:t>Roof contract not signed until work nearly complete.</a:t>
            </a:r>
          </a:p>
          <a:p>
            <a:pPr lvl="0">
              <a:buNone/>
            </a:pPr>
            <a:r>
              <a:rPr lang="en-US" dirty="0" smtClean="0"/>
              <a:t>Final </a:t>
            </a:r>
            <a:r>
              <a:rPr lang="en-US" dirty="0"/>
              <a:t>judgment in favor of roofer.  </a:t>
            </a:r>
          </a:p>
          <a:p>
            <a:pPr>
              <a:buNone/>
            </a:pPr>
            <a:r>
              <a:rPr lang="en-US" u="sng" dirty="0" smtClean="0">
                <a:solidFill>
                  <a:schemeClr val="bg1"/>
                </a:solidFill>
              </a:rPr>
              <a:t>Issue</a:t>
            </a:r>
            <a:r>
              <a:rPr lang="en-US" dirty="0" smtClean="0">
                <a:solidFill>
                  <a:schemeClr val="bg1"/>
                </a:solidFill>
              </a:rPr>
              <a:t>:  attorney’s </a:t>
            </a:r>
            <a:r>
              <a:rPr lang="en-US" dirty="0" smtClean="0">
                <a:solidFill>
                  <a:schemeClr val="bg1"/>
                </a:solidFill>
              </a:rPr>
              <a:t>fees.</a:t>
            </a: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a:t>
            </a:r>
            <a:r>
              <a:rPr lang="en-US" sz="1400" dirty="0">
                <a:solidFill>
                  <a:schemeClr val="tx2"/>
                </a:solidFill>
              </a:rPr>
              <a:t>4371 Lynx Paw </a:t>
            </a:r>
            <a:r>
              <a:rPr lang="en-US" sz="1400" dirty="0" smtClean="0">
                <a:solidFill>
                  <a:schemeClr val="tx2"/>
                </a:solidFill>
              </a:rPr>
              <a:t>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86</a:t>
            </a:fld>
            <a:endParaRPr lang="en-US"/>
          </a:p>
        </p:txBody>
      </p:sp>
    </p:spTree>
    <p:extLst>
      <p:ext uri="{BB962C8B-B14F-4D97-AF65-F5344CB8AC3E}">
        <p14:creationId xmlns:p14="http://schemas.microsoft.com/office/powerpoint/2010/main" val="152142634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a:bodyPr>
          <a:lstStyle/>
          <a:p>
            <a:r>
              <a:rPr lang="en-US" dirty="0">
                <a:solidFill>
                  <a:srgbClr val="FFFF00"/>
                </a:solidFill>
              </a:rPr>
              <a:t>I</a:t>
            </a:r>
            <a:r>
              <a:rPr lang="en-US" dirty="0" smtClean="0">
                <a:solidFill>
                  <a:srgbClr val="FFFF00"/>
                </a:solidFill>
              </a:rPr>
              <a:t>.  Attorney’s Fees</a:t>
            </a:r>
            <a:endParaRPr lang="en-US" cap="small" dirty="0" smtClean="0">
              <a:solidFill>
                <a:schemeClr val="bg1"/>
              </a:solidFill>
            </a:endParaRPr>
          </a:p>
        </p:txBody>
      </p:sp>
      <p:sp>
        <p:nvSpPr>
          <p:cNvPr id="10243" name="Content Placeholder 2"/>
          <p:cNvSpPr>
            <a:spLocks noGrp="1"/>
          </p:cNvSpPr>
          <p:nvPr>
            <p:ph idx="1"/>
          </p:nvPr>
        </p:nvSpPr>
        <p:spPr/>
        <p:txBody>
          <a:bodyPr>
            <a:normAutofit/>
          </a:bodyPr>
          <a:lstStyle/>
          <a:p>
            <a:pPr lvl="0">
              <a:buNone/>
            </a:pPr>
            <a:r>
              <a:rPr lang="en-US" i="1" dirty="0"/>
              <a:t>Hough Roofing, Inc. v. Don </a:t>
            </a:r>
            <a:r>
              <a:rPr lang="en-US" i="1" dirty="0" err="1"/>
              <a:t>Facciobene</a:t>
            </a:r>
            <a:r>
              <a:rPr lang="en-US" i="1" dirty="0"/>
              <a:t>, Inc., </a:t>
            </a:r>
            <a:r>
              <a:rPr lang="en-US" dirty="0"/>
              <a:t>225 So.3d 322 (Fla. 5</a:t>
            </a:r>
            <a:r>
              <a:rPr lang="en-US" baseline="30000" dirty="0"/>
              <a:t>th</a:t>
            </a:r>
            <a:r>
              <a:rPr lang="en-US" dirty="0"/>
              <a:t> Cir. 2017). </a:t>
            </a:r>
          </a:p>
          <a:p>
            <a:pPr lvl="0">
              <a:buNone/>
            </a:pPr>
            <a:r>
              <a:rPr lang="en-US" u="sng" dirty="0" smtClean="0"/>
              <a:t>Held:</a:t>
            </a:r>
          </a:p>
          <a:p>
            <a:pPr lvl="0">
              <a:buNone/>
            </a:pPr>
            <a:r>
              <a:rPr lang="en-US" dirty="0" smtClean="0"/>
              <a:t>Roofer clearly prevailing party where paid nothing before trial. </a:t>
            </a: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a:t>
            </a:r>
            <a:r>
              <a:rPr lang="en-US" sz="1400" dirty="0">
                <a:solidFill>
                  <a:schemeClr val="tx2"/>
                </a:solidFill>
              </a:rPr>
              <a:t>4371 Lynx Paw </a:t>
            </a:r>
            <a:r>
              <a:rPr lang="en-US" sz="1400" dirty="0" smtClean="0">
                <a:solidFill>
                  <a:schemeClr val="tx2"/>
                </a:solidFill>
              </a:rPr>
              <a:t>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87</a:t>
            </a:fld>
            <a:endParaRPr lang="en-US"/>
          </a:p>
        </p:txBody>
      </p:sp>
    </p:spTree>
    <p:extLst>
      <p:ext uri="{BB962C8B-B14F-4D97-AF65-F5344CB8AC3E}">
        <p14:creationId xmlns:p14="http://schemas.microsoft.com/office/powerpoint/2010/main" val="1261335586"/>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a:bodyPr>
          <a:lstStyle/>
          <a:p>
            <a:r>
              <a:rPr lang="en-US" dirty="0" smtClean="0">
                <a:solidFill>
                  <a:srgbClr val="FFFF00"/>
                </a:solidFill>
              </a:rPr>
              <a:t>I.  Attorney’s Fees</a:t>
            </a:r>
            <a:endParaRPr lang="en-US" cap="small" dirty="0" smtClean="0">
              <a:solidFill>
                <a:schemeClr val="bg1"/>
              </a:solidFill>
            </a:endParaRPr>
          </a:p>
        </p:txBody>
      </p:sp>
      <p:sp>
        <p:nvSpPr>
          <p:cNvPr id="10243" name="Content Placeholder 2"/>
          <p:cNvSpPr>
            <a:spLocks noGrp="1"/>
          </p:cNvSpPr>
          <p:nvPr>
            <p:ph idx="1"/>
          </p:nvPr>
        </p:nvSpPr>
        <p:spPr/>
        <p:txBody>
          <a:bodyPr>
            <a:normAutofit/>
          </a:bodyPr>
          <a:lstStyle/>
          <a:p>
            <a:pPr lvl="0">
              <a:buNone/>
            </a:pPr>
            <a:r>
              <a:rPr lang="en-US" i="1" dirty="0"/>
              <a:t>Bauer v. Ready Windows Sales &amp; Service Corp</a:t>
            </a:r>
            <a:r>
              <a:rPr lang="en-US" dirty="0"/>
              <a:t>., 221 So.3d 761 (Fla. 3</a:t>
            </a:r>
            <a:r>
              <a:rPr lang="en-US" baseline="30000" dirty="0"/>
              <a:t>rd</a:t>
            </a:r>
            <a:r>
              <a:rPr lang="en-US" dirty="0"/>
              <a:t> DCA 2017). </a:t>
            </a:r>
            <a:endParaRPr lang="en-US" dirty="0" smtClean="0"/>
          </a:p>
          <a:p>
            <a:pPr lvl="0">
              <a:buNone/>
            </a:pPr>
            <a:r>
              <a:rPr lang="en-US" u="sng" dirty="0" smtClean="0"/>
              <a:t>Facts:</a:t>
            </a:r>
          </a:p>
          <a:p>
            <a:pPr lvl="0">
              <a:buNone/>
            </a:pPr>
            <a:r>
              <a:rPr lang="en-US" dirty="0" smtClean="0"/>
              <a:t>Contract for replacement of doors and windows.</a:t>
            </a:r>
          </a:p>
          <a:p>
            <a:pPr lvl="0">
              <a:buNone/>
            </a:pPr>
            <a:r>
              <a:rPr lang="en-US" dirty="0" smtClean="0"/>
              <a:t>Lien suit.</a:t>
            </a:r>
          </a:p>
          <a:p>
            <a:pPr lvl="0">
              <a:buNone/>
            </a:pPr>
            <a:r>
              <a:rPr lang="en-US" dirty="0" smtClean="0"/>
              <a:t>Trial:</a:t>
            </a:r>
          </a:p>
          <a:p>
            <a:r>
              <a:rPr lang="en-US" dirty="0" smtClean="0"/>
              <a:t>Products acceptable.</a:t>
            </a:r>
          </a:p>
          <a:p>
            <a:r>
              <a:rPr lang="en-US" dirty="0" smtClean="0"/>
              <a:t>Installation breached.</a:t>
            </a:r>
          </a:p>
          <a:p>
            <a:r>
              <a:rPr lang="en-US" dirty="0" smtClean="0"/>
              <a:t>Judgment for lienor</a:t>
            </a:r>
          </a:p>
          <a:p>
            <a:pPr lvl="0">
              <a:buNone/>
            </a:pPr>
            <a:endParaRPr lang="en-US" dirty="0"/>
          </a:p>
          <a:p>
            <a:pPr>
              <a:buNone/>
            </a:pPr>
            <a:endParaRPr lang="en-US" dirty="0" smtClean="0">
              <a:solidFill>
                <a:schemeClr val="bg1"/>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a:t>
            </a:r>
            <a:r>
              <a:rPr lang="en-US" sz="1400" dirty="0">
                <a:solidFill>
                  <a:schemeClr val="tx2"/>
                </a:solidFill>
              </a:rPr>
              <a:t>4371 Lynx Paw </a:t>
            </a:r>
            <a:r>
              <a:rPr lang="en-US" sz="1400" dirty="0" smtClean="0">
                <a:solidFill>
                  <a:schemeClr val="tx2"/>
                </a:solidFill>
              </a:rPr>
              <a:t>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88</a:t>
            </a:fld>
            <a:endParaRPr lang="en-US"/>
          </a:p>
        </p:txBody>
      </p:sp>
      <p:sp>
        <p:nvSpPr>
          <p:cNvPr id="3" name="TextBox 2"/>
          <p:cNvSpPr txBox="1"/>
          <p:nvPr/>
        </p:nvSpPr>
        <p:spPr>
          <a:xfrm>
            <a:off x="1886673" y="1921397"/>
            <a:ext cx="184731" cy="400110"/>
          </a:xfrm>
          <a:prstGeom prst="rect">
            <a:avLst/>
          </a:prstGeom>
          <a:noFill/>
        </p:spPr>
        <p:txBody>
          <a:bodyPr wrap="none" rtlCol="0">
            <a:spAutoFit/>
          </a:bodyPr>
          <a:lstStyle/>
          <a:p>
            <a:endParaRPr lang="en-US" dirty="0"/>
          </a:p>
        </p:txBody>
      </p:sp>
      <p:sp>
        <p:nvSpPr>
          <p:cNvPr id="6" name="TextBox 5"/>
          <p:cNvSpPr txBox="1"/>
          <p:nvPr/>
        </p:nvSpPr>
        <p:spPr>
          <a:xfrm>
            <a:off x="1527858" y="1817225"/>
            <a:ext cx="184731" cy="400110"/>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5613358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normAutofit/>
          </a:bodyPr>
          <a:lstStyle/>
          <a:p>
            <a:r>
              <a:rPr lang="en-US" dirty="0" smtClean="0">
                <a:solidFill>
                  <a:srgbClr val="FFFF00"/>
                </a:solidFill>
              </a:rPr>
              <a:t>I.  Attorney’s Fees</a:t>
            </a:r>
            <a:endParaRPr lang="en-US" cap="small" dirty="0" smtClean="0">
              <a:solidFill>
                <a:schemeClr val="bg1"/>
              </a:solidFill>
            </a:endParaRPr>
          </a:p>
        </p:txBody>
      </p:sp>
      <p:sp>
        <p:nvSpPr>
          <p:cNvPr id="10243" name="Content Placeholder 2"/>
          <p:cNvSpPr>
            <a:spLocks noGrp="1"/>
          </p:cNvSpPr>
          <p:nvPr>
            <p:ph idx="1"/>
          </p:nvPr>
        </p:nvSpPr>
        <p:spPr/>
        <p:txBody>
          <a:bodyPr>
            <a:normAutofit/>
          </a:bodyPr>
          <a:lstStyle/>
          <a:p>
            <a:pPr lvl="0">
              <a:buNone/>
            </a:pPr>
            <a:r>
              <a:rPr lang="en-US" i="1" dirty="0"/>
              <a:t>Bauer v. Ready Windows Sales &amp; Service Corp</a:t>
            </a:r>
            <a:r>
              <a:rPr lang="en-US" dirty="0"/>
              <a:t>., 221 So.3d 761 (Fla. 3</a:t>
            </a:r>
            <a:r>
              <a:rPr lang="en-US" baseline="30000" dirty="0"/>
              <a:t>rd</a:t>
            </a:r>
            <a:r>
              <a:rPr lang="en-US" dirty="0"/>
              <a:t> DCA 2017). </a:t>
            </a:r>
            <a:endParaRPr lang="en-US" dirty="0" smtClean="0"/>
          </a:p>
          <a:p>
            <a:pPr lvl="0">
              <a:buNone/>
            </a:pPr>
            <a:r>
              <a:rPr lang="en-US" u="sng" dirty="0" smtClean="0"/>
              <a:t>Held:</a:t>
            </a:r>
          </a:p>
          <a:p>
            <a:pPr lvl="0">
              <a:buNone/>
            </a:pPr>
            <a:r>
              <a:rPr lang="en-US" dirty="0" smtClean="0"/>
              <a:t>Both sides won and lost on appeal.</a:t>
            </a:r>
          </a:p>
          <a:p>
            <a:pPr lvl="0">
              <a:buNone/>
            </a:pPr>
            <a:r>
              <a:rPr lang="en-US" dirty="0" smtClean="0"/>
              <a:t>Appellate fees denied.  </a:t>
            </a:r>
            <a:r>
              <a:rPr lang="en-US" i="1" dirty="0" smtClean="0"/>
              <a:t>See</a:t>
            </a:r>
            <a:r>
              <a:rPr lang="en-US" dirty="0" smtClean="0"/>
              <a:t>, </a:t>
            </a:r>
            <a:r>
              <a:rPr lang="en-US" i="1" dirty="0" err="1" smtClean="0"/>
              <a:t>Trytek</a:t>
            </a:r>
            <a:r>
              <a:rPr lang="en-US" dirty="0" smtClean="0"/>
              <a:t>.</a:t>
            </a:r>
          </a:p>
          <a:p>
            <a:pPr lvl="0">
              <a:buNone/>
            </a:pPr>
            <a:endParaRPr lang="en-US" dirty="0"/>
          </a:p>
          <a:p>
            <a:pPr>
              <a:buNone/>
            </a:pPr>
            <a:endParaRPr lang="en-US" dirty="0" smtClean="0">
              <a:solidFill>
                <a:schemeClr val="bg1"/>
              </a:solidFill>
            </a:endParaRPr>
          </a:p>
        </p:txBody>
      </p:sp>
      <p:pic>
        <p:nvPicPr>
          <p:cNvPr id="4" name="Picture 3"/>
          <p:cNvPicPr>
            <a:picLocks noChangeAspect="1"/>
          </p:cNvPicPr>
          <p:nvPr/>
        </p:nvPicPr>
        <p:blipFill>
          <a:blip r:embed="rId3"/>
          <a:stretch>
            <a:fillRect/>
          </a:stretch>
        </p:blipFill>
        <p:spPr>
          <a:xfrm>
            <a:off x="0" y="1"/>
            <a:ext cx="986320" cy="685800"/>
          </a:xfrm>
          <a:prstGeom prst="rect">
            <a:avLst/>
          </a:prstGeom>
        </p:spPr>
      </p:pic>
      <p:sp>
        <p:nvSpPr>
          <p:cNvPr id="5" name="Rectangle 4"/>
          <p:cNvSpPr/>
          <p:nvPr/>
        </p:nvSpPr>
        <p:spPr>
          <a:xfrm>
            <a:off x="-4661" y="6457890"/>
            <a:ext cx="9144000" cy="307777"/>
          </a:xfrm>
          <a:prstGeom prst="rect">
            <a:avLst/>
          </a:prstGeom>
        </p:spPr>
        <p:txBody>
          <a:bodyPr wrap="square">
            <a:spAutoFit/>
          </a:bodyPr>
          <a:lstStyle/>
          <a:p>
            <a:pPr algn="ctr"/>
            <a:r>
              <a:rPr lang="en-US" sz="1400" dirty="0">
                <a:solidFill>
                  <a:schemeClr val="tx2"/>
                </a:solidFill>
              </a:rPr>
              <a:t> </a:t>
            </a:r>
            <a:r>
              <a:rPr lang="en-US" sz="1400" dirty="0" smtClean="0">
                <a:solidFill>
                  <a:schemeClr val="tx2"/>
                </a:solidFill>
              </a:rPr>
              <a:t>   </a:t>
            </a:r>
            <a:r>
              <a:rPr lang="en-US" sz="1400" dirty="0">
                <a:solidFill>
                  <a:schemeClr val="tx2"/>
                </a:solidFill>
              </a:rPr>
              <a:t>4371 Lynx Paw </a:t>
            </a:r>
            <a:r>
              <a:rPr lang="en-US" sz="1400" dirty="0" smtClean="0">
                <a:solidFill>
                  <a:schemeClr val="tx2"/>
                </a:solidFill>
              </a:rPr>
              <a:t>Trail, </a:t>
            </a:r>
            <a:r>
              <a:rPr lang="en-US" sz="1400" dirty="0">
                <a:solidFill>
                  <a:schemeClr val="tx2"/>
                </a:solidFill>
              </a:rPr>
              <a:t>Valrico FL 33596; 813.662-9829; </a:t>
            </a:r>
            <a:r>
              <a:rPr lang="en-US" sz="1400" dirty="0" err="1">
                <a:solidFill>
                  <a:schemeClr val="tx2"/>
                </a:solidFill>
              </a:rPr>
              <a:t>staytonlawgroup.com</a:t>
            </a:r>
            <a:endParaRPr lang="en-US" sz="1400" dirty="0"/>
          </a:p>
        </p:txBody>
      </p:sp>
      <p:sp>
        <p:nvSpPr>
          <p:cNvPr id="2" name="Slide Number Placeholder 1"/>
          <p:cNvSpPr>
            <a:spLocks noGrp="1"/>
          </p:cNvSpPr>
          <p:nvPr>
            <p:ph type="sldNum" sz="quarter" idx="12"/>
          </p:nvPr>
        </p:nvSpPr>
        <p:spPr/>
        <p:txBody>
          <a:bodyPr/>
          <a:lstStyle/>
          <a:p>
            <a:pPr>
              <a:defRPr/>
            </a:pPr>
            <a:fld id="{1E2865EE-4988-4739-AF99-3518337939A7}" type="slidenum">
              <a:rPr lang="en-US" smtClean="0"/>
              <a:pPr>
                <a:defRPr/>
              </a:pPr>
              <a:t>89</a:t>
            </a:fld>
            <a:endParaRPr lang="en-US"/>
          </a:p>
        </p:txBody>
      </p:sp>
      <p:sp>
        <p:nvSpPr>
          <p:cNvPr id="3" name="TextBox 2"/>
          <p:cNvSpPr txBox="1"/>
          <p:nvPr/>
        </p:nvSpPr>
        <p:spPr>
          <a:xfrm>
            <a:off x="1886673" y="1921397"/>
            <a:ext cx="184731" cy="400110"/>
          </a:xfrm>
          <a:prstGeom prst="rect">
            <a:avLst/>
          </a:prstGeom>
          <a:noFill/>
        </p:spPr>
        <p:txBody>
          <a:bodyPr wrap="none" rtlCol="0">
            <a:spAutoFit/>
          </a:bodyPr>
          <a:lstStyle/>
          <a:p>
            <a:endParaRPr lang="en-US" dirty="0"/>
          </a:p>
        </p:txBody>
      </p:sp>
      <p:sp>
        <p:nvSpPr>
          <p:cNvPr id="6" name="TextBox 5"/>
          <p:cNvSpPr txBox="1"/>
          <p:nvPr/>
        </p:nvSpPr>
        <p:spPr>
          <a:xfrm>
            <a:off x="1527858" y="1817225"/>
            <a:ext cx="184731" cy="400110"/>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6735232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LG Billing Letterhead copy.jpg"/>
          <p:cNvPicPr/>
          <p:nvPr/>
        </p:nvPicPr>
        <p:blipFill>
          <a:blip r:embed="rId3" cstate="print"/>
          <a:srcRect l="55000" t="2605" r="18750" b="77419"/>
          <a:stretch>
            <a:fillRect/>
          </a:stretch>
        </p:blipFill>
        <p:spPr>
          <a:xfrm>
            <a:off x="4953000" y="4343400"/>
            <a:ext cx="1371600" cy="1371600"/>
          </a:xfrm>
          <a:prstGeom prst="rect">
            <a:avLst/>
          </a:prstGeom>
        </p:spPr>
      </p:pic>
      <p:pic>
        <p:nvPicPr>
          <p:cNvPr id="3" name="Picture 2" descr="SLG Letterhead.jpg"/>
          <p:cNvPicPr preferRelativeResize="0"/>
          <p:nvPr/>
        </p:nvPicPr>
        <p:blipFill>
          <a:blip r:embed="rId3" cstate="print"/>
          <a:srcRect l="7419" t="1748" r="48750" b="77972"/>
          <a:stretch>
            <a:fillRect/>
          </a:stretch>
        </p:blipFill>
        <p:spPr>
          <a:xfrm>
            <a:off x="0" y="0"/>
            <a:ext cx="9144000" cy="6248400"/>
          </a:xfrm>
          <a:prstGeom prst="rect">
            <a:avLst/>
          </a:prstGeom>
        </p:spPr>
      </p:pic>
      <p:pic>
        <p:nvPicPr>
          <p:cNvPr id="10" name="Picture 9" descr="SLG Billing Letterhead copy.jpg"/>
          <p:cNvPicPr/>
          <p:nvPr/>
        </p:nvPicPr>
        <p:blipFill>
          <a:blip r:embed="rId3" cstate="print"/>
          <a:srcRect l="55000" t="2605" r="18750" b="77419"/>
          <a:stretch>
            <a:fillRect/>
          </a:stretch>
        </p:blipFill>
        <p:spPr>
          <a:xfrm>
            <a:off x="7924800" y="5029200"/>
            <a:ext cx="1219200" cy="1143000"/>
          </a:xfrm>
          <a:prstGeom prst="rect">
            <a:avLst/>
          </a:prstGeom>
        </p:spPr>
      </p:pic>
      <p:sp>
        <p:nvSpPr>
          <p:cNvPr id="4" name="TextBox 3"/>
          <p:cNvSpPr txBox="1"/>
          <p:nvPr/>
        </p:nvSpPr>
        <p:spPr>
          <a:xfrm>
            <a:off x="0" y="6248400"/>
            <a:ext cx="9144000" cy="400110"/>
          </a:xfrm>
          <a:prstGeom prst="rect">
            <a:avLst/>
          </a:prstGeom>
          <a:noFill/>
        </p:spPr>
        <p:txBody>
          <a:bodyPr wrap="square" rtlCol="0">
            <a:spAutoFit/>
          </a:bodyPr>
          <a:lstStyle/>
          <a:p>
            <a:r>
              <a:rPr lang="en-US" dirty="0" smtClean="0">
                <a:solidFill>
                  <a:schemeClr val="tx2"/>
                </a:solidFill>
              </a:rPr>
              <a:t>   4371 Lynx Paw Trail, Valrico FL 33596; 813.662-9829; </a:t>
            </a:r>
            <a:r>
              <a:rPr lang="en-US" dirty="0" err="1" smtClean="0">
                <a:solidFill>
                  <a:schemeClr val="tx2"/>
                </a:solidFill>
              </a:rPr>
              <a:t>staytonlawgroup.com</a:t>
            </a:r>
            <a:endParaRPr lang="en-US" dirty="0">
              <a:solidFill>
                <a:schemeClr val="tx2"/>
              </a:solidFill>
            </a:endParaRPr>
          </a:p>
        </p:txBody>
      </p:sp>
      <p:sp>
        <p:nvSpPr>
          <p:cNvPr id="5" name="Slide Number Placeholder 4"/>
          <p:cNvSpPr>
            <a:spLocks noGrp="1"/>
          </p:cNvSpPr>
          <p:nvPr>
            <p:ph type="sldNum" sz="quarter" idx="12"/>
          </p:nvPr>
        </p:nvSpPr>
        <p:spPr/>
        <p:txBody>
          <a:bodyPr/>
          <a:lstStyle/>
          <a:p>
            <a:pPr>
              <a:defRPr/>
            </a:pPr>
            <a:fld id="{BED1C5B5-3176-446D-9F20-03335CDB6C36}" type="slidenum">
              <a:rPr lang="en-US" smtClean="0"/>
              <a:pPr>
                <a:defRPr/>
              </a:pPr>
              <a:t>90</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Custom 4">
      <a:dk1>
        <a:srgbClr val="FFFF00"/>
      </a:dk1>
      <a:lt1>
        <a:srgbClr val="FFFF00"/>
      </a:lt1>
      <a:dk2>
        <a:srgbClr val="0F08A4"/>
      </a:dk2>
      <a:lt2>
        <a:srgbClr val="DEDAE3"/>
      </a:lt2>
      <a:accent1>
        <a:srgbClr val="CEB966"/>
      </a:accent1>
      <a:accent2>
        <a:srgbClr val="9CB084"/>
      </a:accent2>
      <a:accent3>
        <a:srgbClr val="6BB1C9"/>
      </a:accent3>
      <a:accent4>
        <a:srgbClr val="6585CF"/>
      </a:accent4>
      <a:accent5>
        <a:srgbClr val="7E6BC9"/>
      </a:accent5>
      <a:accent6>
        <a:srgbClr val="A379BB"/>
      </a:accent6>
      <a:hlink>
        <a:srgbClr val="7F7F00"/>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9032</TotalTime>
  <Words>6704</Words>
  <Application>Microsoft Macintosh PowerPoint</Application>
  <PresentationFormat>On-screen Show (4:3)</PresentationFormat>
  <Paragraphs>801</Paragraphs>
  <Slides>90</Slides>
  <Notes>90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90</vt:i4>
      </vt:variant>
    </vt:vector>
  </HeadingPairs>
  <TitlesOfParts>
    <vt:vector size="97" baseType="lpstr">
      <vt:lpstr>Book Antiqua</vt:lpstr>
      <vt:lpstr>Lucida Sans</vt:lpstr>
      <vt:lpstr>Wingdings</vt:lpstr>
      <vt:lpstr>Wingdings 2</vt:lpstr>
      <vt:lpstr>Wingdings 3</vt:lpstr>
      <vt:lpstr>Arial</vt:lpstr>
      <vt:lpstr>Apex</vt:lpstr>
      <vt:lpstr>PowerPoint Presentation</vt:lpstr>
      <vt:lpstr>PowerPoint Presentation</vt:lpstr>
      <vt:lpstr>Overview</vt:lpstr>
      <vt:lpstr>A.  Construction Contracts</vt:lpstr>
      <vt:lpstr>A.  Construction Contracts</vt:lpstr>
      <vt:lpstr>A.  Construction Contracts</vt:lpstr>
      <vt:lpstr>A.  Construction Contracts</vt:lpstr>
      <vt:lpstr>A.  Construction Contracts</vt:lpstr>
      <vt:lpstr>A.  Construction Contracts</vt:lpstr>
      <vt:lpstr>A.  Construction Contracts</vt:lpstr>
      <vt:lpstr>B. Liens and Bonds</vt:lpstr>
      <vt:lpstr>B. Liens and Bonds</vt:lpstr>
      <vt:lpstr>B. Liens and Bonds</vt:lpstr>
      <vt:lpstr>B. Liens and Bonds</vt:lpstr>
      <vt:lpstr>B. Liens and Bonds</vt:lpstr>
      <vt:lpstr>B. Liens and Bonds</vt:lpstr>
      <vt:lpstr>B. Liens and Bonds</vt:lpstr>
      <vt:lpstr>C. Insurance Coverage</vt:lpstr>
      <vt:lpstr>C. Insurance Coverage</vt:lpstr>
      <vt:lpstr>C. Insurance Coverage</vt:lpstr>
      <vt:lpstr>C. Insurance Coverage</vt:lpstr>
      <vt:lpstr>C. Insurance Coverage</vt:lpstr>
      <vt:lpstr>E. Insurance Coverage</vt:lpstr>
      <vt:lpstr>E. Insurance Coverage</vt:lpstr>
      <vt:lpstr>C. Insurance Coverage</vt:lpstr>
      <vt:lpstr>C. Insurance Coverage</vt:lpstr>
      <vt:lpstr>C. Insurance Coverage</vt:lpstr>
      <vt:lpstr>C. Insurance Coverage</vt:lpstr>
      <vt:lpstr>C. Insurance Coverage</vt:lpstr>
      <vt:lpstr>C. Insurance Coverage</vt:lpstr>
      <vt:lpstr>D. Arbitration</vt:lpstr>
      <vt:lpstr>D. Arbitration</vt:lpstr>
      <vt:lpstr>D. Arbitration</vt:lpstr>
      <vt:lpstr>D. Arbitration</vt:lpstr>
      <vt:lpstr>D. Arbitration</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E. Procedural Issues</vt:lpstr>
      <vt:lpstr>F. Statutes of Limitation  and Repose</vt:lpstr>
      <vt:lpstr>F. Statutes of Limitation  and Repose</vt:lpstr>
      <vt:lpstr>F. Statutes of Limitation  and Repose</vt:lpstr>
      <vt:lpstr>F. Statutes of Limitation and Repose</vt:lpstr>
      <vt:lpstr>H. Statutes of Limitation and Repose</vt:lpstr>
      <vt:lpstr>G.  Negligence</vt:lpstr>
      <vt:lpstr>G.  Negligence</vt:lpstr>
      <vt:lpstr>G.  Negligence</vt:lpstr>
      <vt:lpstr>G.  Negligence</vt:lpstr>
      <vt:lpstr>H.  Damages</vt:lpstr>
      <vt:lpstr>H.  Damages</vt:lpstr>
      <vt:lpstr>H.  Damages</vt:lpstr>
      <vt:lpstr>H.  Damages</vt:lpstr>
      <vt:lpstr>H.  Damages</vt:lpstr>
      <vt:lpstr>H.  Damages</vt:lpstr>
      <vt:lpstr>H.  Damages</vt:lpstr>
      <vt:lpstr>H.  Damages</vt:lpstr>
      <vt:lpstr>H.  Damages</vt:lpstr>
      <vt:lpstr>H.  Damages</vt:lpstr>
      <vt:lpstr>H.  Damages</vt:lpstr>
      <vt:lpstr>H.  Damages</vt:lpstr>
      <vt:lpstr>I.  Attorney’s Fees</vt:lpstr>
      <vt:lpstr>I.  Attorney’s Fees</vt:lpstr>
      <vt:lpstr>I.  Attorney’s Fees</vt:lpstr>
      <vt:lpstr>I.  Attorney’s Fees</vt:lpstr>
      <vt:lpstr>I.  Attorney’s Fees</vt:lpstr>
      <vt:lpstr>PowerPoint Presentation</vt:lpstr>
    </vt:vector>
  </TitlesOfParts>
  <Company>Marlowe &amp; McNabb P.A.</Company>
  <LinksUpToDate>false</LinksUpToDate>
  <SharedDoc>false</SharedDoc>
  <HyperlinksChanged>false</HyperlinksChanged>
  <AppVersion>15.0023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dc:creator>
  <cp:lastModifiedBy>Microsoft Office User</cp:lastModifiedBy>
  <cp:revision>531</cp:revision>
  <cp:lastPrinted>2018-05-16T21:16:21Z</cp:lastPrinted>
  <dcterms:created xsi:type="dcterms:W3CDTF">2006-03-14T21:02:22Z</dcterms:created>
  <dcterms:modified xsi:type="dcterms:W3CDTF">2018-07-02T16:20:52Z</dcterms:modified>
</cp:coreProperties>
</file>