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3" r:id="rId3"/>
    <p:sldId id="358" r:id="rId4"/>
    <p:sldId id="357" r:id="rId5"/>
    <p:sldId id="327" r:id="rId6"/>
    <p:sldId id="359" r:id="rId7"/>
    <p:sldId id="362" r:id="rId8"/>
    <p:sldId id="360" r:id="rId9"/>
    <p:sldId id="363" r:id="rId10"/>
    <p:sldId id="365" r:id="rId11"/>
    <p:sldId id="257" r:id="rId12"/>
    <p:sldId id="366" r:id="rId13"/>
    <p:sldId id="432" r:id="rId14"/>
    <p:sldId id="433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01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30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50BD-2DD5-4043-94BB-FDE0C0DD327F}" type="datetimeFigureOut">
              <a:rPr lang="en-US" smtClean="0"/>
              <a:t>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B880-6998-4835-AB86-C76FB07AB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50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50BD-2DD5-4043-94BB-FDE0C0DD327F}" type="datetimeFigureOut">
              <a:rPr lang="en-US" smtClean="0"/>
              <a:t>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B880-6998-4835-AB86-C76FB07AB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002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50BD-2DD5-4043-94BB-FDE0C0DD327F}" type="datetimeFigureOut">
              <a:rPr lang="en-US" smtClean="0"/>
              <a:t>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B880-6998-4835-AB86-C76FB07AB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45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50BD-2DD5-4043-94BB-FDE0C0DD327F}" type="datetimeFigureOut">
              <a:rPr lang="en-US" smtClean="0"/>
              <a:t>2/6/2020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B880-6998-4835-AB86-C76FB07AB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868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50BD-2DD5-4043-94BB-FDE0C0DD327F}" type="datetimeFigureOut">
              <a:rPr lang="en-US" smtClean="0"/>
              <a:t>2/6/2020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B880-6998-4835-AB86-C76FB07AB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302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50BD-2DD5-4043-94BB-FDE0C0DD327F}" type="datetimeFigureOut">
              <a:rPr lang="en-US" smtClean="0"/>
              <a:t>2/6/2020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B880-6998-4835-AB86-C76FB07AB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259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50BD-2DD5-4043-94BB-FDE0C0DD327F}" type="datetimeFigureOut">
              <a:rPr lang="en-US" smtClean="0"/>
              <a:t>2/6/2020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B880-6998-4835-AB86-C76FB07AB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712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50BD-2DD5-4043-94BB-FDE0C0DD327F}" type="datetimeFigureOut">
              <a:rPr lang="en-US" smtClean="0"/>
              <a:t>2/6/2020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B880-6998-4835-AB86-C76FB07AB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436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50BD-2DD5-4043-94BB-FDE0C0DD327F}" type="datetimeFigureOut">
              <a:rPr lang="en-US" smtClean="0"/>
              <a:t>2/6/2020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B880-6998-4835-AB86-C76FB07AB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515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50BD-2DD5-4043-94BB-FDE0C0DD327F}" type="datetimeFigureOut">
              <a:rPr lang="en-US" smtClean="0"/>
              <a:t>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B880-6998-4835-AB86-C76FB07AB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771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50BD-2DD5-4043-94BB-FDE0C0DD327F}" type="datetimeFigureOut">
              <a:rPr lang="en-US" smtClean="0"/>
              <a:t>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8B880-6998-4835-AB86-C76FB07AB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9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950BD-2DD5-4043-94BB-FDE0C0DD327F}" type="datetimeFigureOut">
              <a:rPr lang="en-US" smtClean="0"/>
              <a:t>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8B880-6998-4835-AB86-C76FB07AB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243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809" y="-12704"/>
            <a:ext cx="9206608" cy="6870703"/>
          </a:xfrm>
          <a:prstGeom prst="rect">
            <a:avLst/>
          </a:prstGeom>
        </p:spPr>
      </p:pic>
      <p:pic>
        <p:nvPicPr>
          <p:cNvPr id="3" name="Picture 2" descr="WSHB_Logo_Horiz_4c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351" y="5069069"/>
            <a:ext cx="2718907" cy="51817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  <a14:imgEffect>
                      <a14:sharpenSoften amount="-10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3471">
            <a:off x="6274739" y="1156713"/>
            <a:ext cx="2718874" cy="216603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96109" y="1366630"/>
            <a:ext cx="876477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cap="small" spc="-15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Pitfalls of Risk Management for Owners, Developer and General Contractors in Construction Projects</a:t>
            </a:r>
            <a:endParaRPr lang="en-US" sz="4400" cap="small" spc="-15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123" y="5829697"/>
            <a:ext cx="1945362" cy="69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23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8600" y="609600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Title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0" y="0"/>
            <a:ext cx="9144000" cy="6421104"/>
            <a:chOff x="0" y="0"/>
            <a:chExt cx="9144000" cy="6421104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71"/>
            <a:stretch/>
          </p:blipFill>
          <p:spPr>
            <a:xfrm>
              <a:off x="0" y="0"/>
              <a:ext cx="9144000" cy="6421104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9" b="79140"/>
            <a:stretch/>
          </p:blipFill>
          <p:spPr>
            <a:xfrm>
              <a:off x="0" y="152400"/>
              <a:ext cx="9144000" cy="1447800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228600" y="655768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Who We Are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106" b="8218"/>
          <a:stretch/>
        </p:blipFill>
        <p:spPr>
          <a:xfrm>
            <a:off x="31900" y="1447800"/>
            <a:ext cx="9128051" cy="3749748"/>
          </a:xfrm>
          <a:prstGeom prst="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152400" y="1635642"/>
            <a:ext cx="2863702" cy="2742886"/>
          </a:xfrm>
          <a:prstGeom prst="ellipse">
            <a:avLst/>
          </a:prstGeom>
          <a:solidFill>
            <a:schemeClr val="accent6">
              <a:lumMod val="75000"/>
            </a:schemeClr>
          </a:solidFill>
          <a:effectLst>
            <a:softEdge rad="127000"/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Founded in 1997 specializing in construction law </a:t>
            </a:r>
          </a:p>
        </p:txBody>
      </p:sp>
      <p:sp>
        <p:nvSpPr>
          <p:cNvPr id="21" name="Oval 20"/>
          <p:cNvSpPr/>
          <p:nvPr/>
        </p:nvSpPr>
        <p:spPr>
          <a:xfrm>
            <a:off x="3140149" y="1779182"/>
            <a:ext cx="2863702" cy="2742886"/>
          </a:xfrm>
          <a:prstGeom prst="ellipse">
            <a:avLst/>
          </a:prstGeom>
          <a:solidFill>
            <a:schemeClr val="accent6">
              <a:lumMod val="75000"/>
            </a:schemeClr>
          </a:solidFill>
          <a:effectLst>
            <a:softEdge rad="127000"/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en-US" sz="2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26 offices</a:t>
            </a:r>
            <a:endParaRPr lang="en-US" altLang="en-US" sz="1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alt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23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Licensed in 24 states</a:t>
            </a:r>
          </a:p>
          <a:p>
            <a:pPr algn="ctr">
              <a:lnSpc>
                <a:spcPct val="90000"/>
              </a:lnSpc>
            </a:pPr>
            <a:endParaRPr lang="en-US" altLang="en-US" sz="23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6096000" y="1658679"/>
            <a:ext cx="2863702" cy="2742886"/>
          </a:xfrm>
          <a:prstGeom prst="ellipse">
            <a:avLst/>
          </a:prstGeom>
          <a:solidFill>
            <a:schemeClr val="accent6">
              <a:lumMod val="75000"/>
            </a:schemeClr>
          </a:solidFill>
          <a:effectLst>
            <a:softEdge rad="127000"/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Over </a:t>
            </a:r>
            <a:r>
              <a:rPr lang="en-US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300 </a:t>
            </a:r>
            <a:r>
              <a:rPr lang="en-US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lawyers </a:t>
            </a:r>
            <a:r>
              <a:rPr lang="en-US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supported by </a:t>
            </a:r>
            <a:endParaRPr lang="en-US" alt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280 </a:t>
            </a:r>
            <a:r>
              <a:rPr lang="en-US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support staff and management</a:t>
            </a:r>
            <a:r>
              <a:rPr lang="en-US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16"/>
          <a:stretch/>
        </p:blipFill>
        <p:spPr>
          <a:xfrm>
            <a:off x="6792686" y="4507891"/>
            <a:ext cx="1643102" cy="1913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7"/>
          <a:stretch/>
        </p:blipFill>
        <p:spPr>
          <a:xfrm>
            <a:off x="362607" y="4522068"/>
            <a:ext cx="2181392" cy="1899036"/>
          </a:xfrm>
          <a:prstGeom prst="rect">
            <a:avLst/>
          </a:prstGeom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1" t="2325" r="2048"/>
          <a:stretch/>
        </p:blipFill>
        <p:spPr bwMode="auto">
          <a:xfrm>
            <a:off x="3517949" y="4784270"/>
            <a:ext cx="2155952" cy="12245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BF5F9"/>
                  </a:outerShdw>
                </a:effectLst>
              </a14:hiddenEffects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3894364" y="2841171"/>
            <a:ext cx="1453243" cy="816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95951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Types 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of Risks in Construction Projects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2"/>
            <a:ext cx="8305800" cy="3045277"/>
          </a:xfrm>
          <a:solidFill>
            <a:schemeClr val="bg1">
              <a:alpha val="70000"/>
            </a:schemeClr>
          </a:solidFill>
          <a:effectLst>
            <a:softEdge rad="31750"/>
          </a:effectLst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Personal Injury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Worker’s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Third Parties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Construction Defect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Property Damage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Contract Disputes (Delays, Changes, etc.)</a:t>
            </a:r>
          </a:p>
          <a:p>
            <a:pPr lvl="1">
              <a:buClr>
                <a:schemeClr val="bg1"/>
              </a:buClr>
              <a:buFont typeface="Wingdings" panose="05000000000000000000" pitchFamily="2" charset="2"/>
              <a:buChar char="§"/>
            </a:pPr>
            <a:endParaRPr lang="en-US" dirty="0"/>
          </a:p>
        </p:txBody>
      </p:sp>
      <p:pic>
        <p:nvPicPr>
          <p:cNvPr id="8" name="Picture 7" descr="WSHB_Logo_Horiz_4c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248401"/>
            <a:ext cx="1616476" cy="3328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779" y="1363435"/>
            <a:ext cx="3088167" cy="2445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667932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230879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58" y="1334470"/>
            <a:ext cx="3769333" cy="46818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Title 20"/>
          <p:cNvSpPr>
            <a:spLocks noGrp="1"/>
          </p:cNvSpPr>
          <p:nvPr>
            <p:ph type="ctrTitle"/>
          </p:nvPr>
        </p:nvSpPr>
        <p:spPr>
          <a:xfrm>
            <a:off x="4153890" y="1445079"/>
            <a:ext cx="4639046" cy="4269923"/>
          </a:xfrm>
        </p:spPr>
        <p:txBody>
          <a:bodyPr anchor="ctr" anchorCtr="0">
            <a:normAutofit/>
          </a:bodyPr>
          <a:lstStyle/>
          <a:p>
            <a:r>
              <a:rPr lang="en-US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Basics of Personal Injury Claims</a:t>
            </a:r>
          </a:p>
        </p:txBody>
      </p:sp>
    </p:spTree>
    <p:extLst>
      <p:ext uri="{BB962C8B-B14F-4D97-AF65-F5344CB8AC3E}">
        <p14:creationId xmlns:p14="http://schemas.microsoft.com/office/powerpoint/2010/main" val="42391598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396766" y="494989"/>
            <a:ext cx="5418958" cy="4421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defTabSz="457200">
              <a:spcBef>
                <a:spcPct val="0"/>
              </a:spcBef>
              <a:defRPr/>
            </a:pPr>
            <a:r>
              <a:rPr lang="en-US" sz="4400" dirty="0">
                <a:solidFill>
                  <a:schemeClr val="bg1"/>
                </a:solidFill>
                <a:latin typeface="Arial Bold"/>
                <a:ea typeface="+mj-ea"/>
                <a:cs typeface="Arial Bold"/>
              </a:rPr>
              <a:t>Slide Title Goes 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685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Title</a:t>
            </a:r>
          </a:p>
        </p:txBody>
      </p:sp>
      <p:pic>
        <p:nvPicPr>
          <p:cNvPr id="2" name="Picture 1" descr="WSHB-PP-TQ-Title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0"/>
          <a:stretch/>
        </p:blipFill>
        <p:spPr>
          <a:xfrm>
            <a:off x="0" y="2"/>
            <a:ext cx="9144000" cy="6429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609602"/>
            <a:ext cx="876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Brief Review of the Duty of Care</a:t>
            </a:r>
          </a:p>
        </p:txBody>
      </p:sp>
      <p:sp>
        <p:nvSpPr>
          <p:cNvPr id="3" name="Rectangle 2"/>
          <p:cNvSpPr/>
          <p:nvPr/>
        </p:nvSpPr>
        <p:spPr>
          <a:xfrm>
            <a:off x="228600" y="1371602"/>
            <a:ext cx="8254093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685800" indent="-342900" algn="just">
              <a:buFont typeface="Wingdings" panose="05000000000000000000" pitchFamily="2" charset="2"/>
              <a:buChar char="§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Invitee</a:t>
            </a:r>
          </a:p>
          <a:p>
            <a:pPr marL="1143000" lvl="1" indent="-342900" algn="just">
              <a:buFont typeface="Wingdings" panose="05000000000000000000" pitchFamily="2" charset="2"/>
              <a:buChar char="ü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Keep premises reasonably safe and warn of known or should have been known latent or concealed defects.</a:t>
            </a:r>
          </a:p>
          <a:p>
            <a:pPr marL="685800" indent="-342900" algn="just">
              <a:buFont typeface="Wingdings" panose="05000000000000000000" pitchFamily="2" charset="2"/>
              <a:buChar char="§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Licensee</a:t>
            </a:r>
          </a:p>
          <a:p>
            <a:pPr marL="1143000" lvl="1" indent="-342900" algn="just">
              <a:buFont typeface="Wingdings" panose="05000000000000000000" pitchFamily="2" charset="2"/>
              <a:buChar char="ü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Refrain from wanton negligence or willful misconduct, avoid intentionally exposing person to danger, and warn of known latent or concealed dangerous or defective conditions.</a:t>
            </a:r>
          </a:p>
          <a:p>
            <a:pPr marL="685800" indent="-342900" algn="just">
              <a:buFont typeface="Wingdings" panose="05000000000000000000" pitchFamily="2" charset="2"/>
              <a:buChar char="§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Known Trespasser </a:t>
            </a:r>
          </a:p>
          <a:p>
            <a:pPr marL="1143000" lvl="1" indent="-342900" algn="just">
              <a:buFont typeface="Wingdings" panose="05000000000000000000" pitchFamily="2" charset="2"/>
              <a:buChar char="ü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Avoid willful and wanton injury, and warn of known dangerous conditions not readily apparent to ordinary observation</a:t>
            </a:r>
          </a:p>
          <a:p>
            <a:pPr marL="685800" indent="-342900" algn="just">
              <a:buFont typeface="Wingdings" panose="05000000000000000000" pitchFamily="2" charset="2"/>
              <a:buChar char="§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Unknown Trespasser</a:t>
            </a:r>
          </a:p>
          <a:p>
            <a:pPr marL="1143000" lvl="1" indent="-342900" algn="just">
              <a:buFont typeface="Wingdings" panose="05000000000000000000" pitchFamily="2" charset="2"/>
              <a:buChar char="ü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Avoid willful and wanton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injury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WSHB_Logo_Horiz_4c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248401"/>
            <a:ext cx="1616476" cy="3328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514" y="4920342"/>
            <a:ext cx="2906486" cy="19376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063795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396766" y="494989"/>
            <a:ext cx="5418958" cy="4421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defTabSz="457200">
              <a:spcBef>
                <a:spcPct val="0"/>
              </a:spcBef>
              <a:defRPr/>
            </a:pPr>
            <a:r>
              <a:rPr lang="en-US" sz="4400" dirty="0">
                <a:solidFill>
                  <a:schemeClr val="bg1"/>
                </a:solidFill>
                <a:latin typeface="Arial Bold"/>
                <a:ea typeface="+mj-ea"/>
                <a:cs typeface="Arial Bold"/>
              </a:rPr>
              <a:t>Slide Title Goes 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685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Title</a:t>
            </a:r>
          </a:p>
        </p:txBody>
      </p:sp>
      <p:pic>
        <p:nvPicPr>
          <p:cNvPr id="2" name="Picture 1" descr="WSHB-PP-TQ-Title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0"/>
          <a:stretch/>
        </p:blipFill>
        <p:spPr>
          <a:xfrm>
            <a:off x="0" y="2"/>
            <a:ext cx="9144000" cy="6429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609602"/>
            <a:ext cx="876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Worker Injuries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06" r="13283"/>
          <a:stretch/>
        </p:blipFill>
        <p:spPr>
          <a:xfrm>
            <a:off x="5815724" y="1453242"/>
            <a:ext cx="3328276" cy="527317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96766" y="1371602"/>
            <a:ext cx="7196020" cy="460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Owners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Developers</a:t>
            </a:r>
          </a:p>
          <a:p>
            <a:pPr marL="6858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Worker’s Compensation Immunity does not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apply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owners or developers!</a:t>
            </a:r>
          </a:p>
          <a:p>
            <a:pPr marL="6858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As a general rule, one who hires an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independent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contractor is not liable for injuries sustained by that contractor's employees in performing their work.</a:t>
            </a:r>
          </a:p>
          <a:p>
            <a:pPr marL="1143000" lvl="1" indent="-342900">
              <a:buFont typeface="Wingdings" panose="05000000000000000000" pitchFamily="2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Unless the owner/developer actively participating in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the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construction to the extent that he directly influences the manner in which the work is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performed.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7663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General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Contractors</a:t>
            </a:r>
          </a:p>
          <a:p>
            <a:pPr marL="6858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Florida’s Workers’ Compensation Law generally prohibits an employee from bringing a negligence suit against the employer. </a:t>
            </a:r>
          </a:p>
          <a:p>
            <a:pPr marL="6858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Intentional Tort Exception</a:t>
            </a:r>
          </a:p>
          <a:p>
            <a:pPr marL="1143000" lvl="1" indent="-342900" algn="just">
              <a:buFont typeface="Wingdings" panose="05000000000000000000" pitchFamily="2" charset="2"/>
              <a:buChar char="§"/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WSHB_Logo_Horiz_4c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248401"/>
            <a:ext cx="1616476" cy="332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3663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396766" y="494989"/>
            <a:ext cx="5418958" cy="4421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defTabSz="457200">
              <a:spcBef>
                <a:spcPct val="0"/>
              </a:spcBef>
              <a:defRPr/>
            </a:pPr>
            <a:r>
              <a:rPr lang="en-US" sz="4400" dirty="0">
                <a:solidFill>
                  <a:schemeClr val="bg1"/>
                </a:solidFill>
                <a:latin typeface="Arial Bold"/>
                <a:ea typeface="+mj-ea"/>
                <a:cs typeface="Arial Bold"/>
              </a:rPr>
              <a:t>Slide Title Goes 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685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Title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6877430"/>
          </a:xfrm>
          <a:prstGeom prst="rect">
            <a:avLst/>
          </a:prstGeom>
        </p:spPr>
      </p:pic>
      <p:pic>
        <p:nvPicPr>
          <p:cNvPr id="2" name="Picture 1" descr="WSHB-PP-TQ-Title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90" b="84614"/>
          <a:stretch/>
        </p:blipFill>
        <p:spPr>
          <a:xfrm>
            <a:off x="0" y="609601"/>
            <a:ext cx="9144000" cy="5841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639633"/>
            <a:ext cx="876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Minimizing Worker Injury Risks</a:t>
            </a:r>
          </a:p>
        </p:txBody>
      </p:sp>
      <p:pic>
        <p:nvPicPr>
          <p:cNvPr id="9" name="Picture 8" descr="WSHB_Logo_Horiz_4c.png"/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248401"/>
            <a:ext cx="1616476" cy="332886"/>
          </a:xfrm>
          <a:prstGeom prst="rect">
            <a:avLst/>
          </a:prstGeom>
        </p:spPr>
      </p:pic>
      <p:sp>
        <p:nvSpPr>
          <p:cNvPr id="6" name="Pentagon 5"/>
          <p:cNvSpPr/>
          <p:nvPr/>
        </p:nvSpPr>
        <p:spPr>
          <a:xfrm>
            <a:off x="228600" y="2286000"/>
            <a:ext cx="7611533" cy="1989667"/>
          </a:xfrm>
          <a:prstGeom prst="homePlate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85800" indent="-342900" algn="just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Owners and Developers</a:t>
            </a:r>
          </a:p>
          <a:p>
            <a:pPr marL="1143000" lvl="1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Contractual Risk Transfer</a:t>
            </a:r>
          </a:p>
          <a:p>
            <a:pPr marL="1143000" lvl="1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Safety Program</a:t>
            </a:r>
          </a:p>
          <a:p>
            <a:pPr marL="1143000" lvl="1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Leave the work to the professionals</a:t>
            </a:r>
          </a:p>
          <a:p>
            <a:pPr marL="1143000" lvl="1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Documentation!</a:t>
            </a:r>
          </a:p>
        </p:txBody>
      </p:sp>
    </p:spTree>
    <p:extLst>
      <p:ext uri="{BB962C8B-B14F-4D97-AF65-F5344CB8AC3E}">
        <p14:creationId xmlns:p14="http://schemas.microsoft.com/office/powerpoint/2010/main" val="23094100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396766" y="494989"/>
            <a:ext cx="5418958" cy="4421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defTabSz="457200">
              <a:spcBef>
                <a:spcPct val="0"/>
              </a:spcBef>
              <a:defRPr/>
            </a:pPr>
            <a:r>
              <a:rPr lang="en-US" sz="4400" dirty="0">
                <a:solidFill>
                  <a:schemeClr val="bg1"/>
                </a:solidFill>
                <a:latin typeface="Arial Bold"/>
                <a:ea typeface="+mj-ea"/>
                <a:cs typeface="Arial Bold"/>
              </a:rPr>
              <a:t>Slide Title Goes 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685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Title</a:t>
            </a:r>
          </a:p>
        </p:txBody>
      </p:sp>
      <p:pic>
        <p:nvPicPr>
          <p:cNvPr id="2" name="Picture 1" descr="WSHB-PP-TQ-Title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0"/>
          <a:stretch/>
        </p:blipFill>
        <p:spPr>
          <a:xfrm>
            <a:off x="0" y="2"/>
            <a:ext cx="9144000" cy="6429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609602"/>
            <a:ext cx="876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Third-Party Injuries</a:t>
            </a:r>
          </a:p>
        </p:txBody>
      </p:sp>
      <p:sp>
        <p:nvSpPr>
          <p:cNvPr id="3" name="Rectangle 2"/>
          <p:cNvSpPr/>
          <p:nvPr/>
        </p:nvSpPr>
        <p:spPr>
          <a:xfrm>
            <a:off x="396766" y="1371602"/>
            <a:ext cx="8207971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Owners and 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Developers</a:t>
            </a:r>
          </a:p>
          <a:p>
            <a:pPr marL="1143000" lvl="1" indent="-342900" algn="just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General rule is that owners are not liable for the torts of an independent contractors.</a:t>
            </a:r>
          </a:p>
          <a:p>
            <a:pPr marL="1143000" lvl="1" indent="-342900" algn="just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 rule that is full of holes: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Non-delegable duties</a:t>
            </a: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1638" lvl="1" indent="-342900" algn="just">
              <a:buFont typeface="Arial" panose="020B0604020202020204" pitchFamily="34" charset="0"/>
              <a:buChar char="•"/>
            </a:pPr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General 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Contractors</a:t>
            </a:r>
          </a:p>
          <a:p>
            <a:pPr marL="1143000" lvl="1" indent="-342900" algn="just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Contractors are not liable for the torts of subcontractors</a:t>
            </a:r>
          </a:p>
          <a:p>
            <a:pPr marL="1143000" lvl="1" indent="-342900" algn="just">
              <a:buFont typeface="Wingdings" panose="05000000000000000000" pitchFamily="2" charset="2"/>
              <a:buChar char="§"/>
            </a:pPr>
            <a:endParaRPr lang="en-US" sz="2000" dirty="0"/>
          </a:p>
          <a:p>
            <a:pPr marL="1143000" lvl="1" indent="-342900" algn="just">
              <a:buFont typeface="Wingdings" panose="05000000000000000000" pitchFamily="2" charset="2"/>
              <a:buChar char="§"/>
            </a:pPr>
            <a:endParaRPr lang="en-US" sz="1000" dirty="0"/>
          </a:p>
        </p:txBody>
      </p:sp>
      <p:pic>
        <p:nvPicPr>
          <p:cNvPr id="9" name="Picture 8" descr="WSHB_Logo_Horiz_4c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248401"/>
            <a:ext cx="1616476" cy="3328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934" y="3372667"/>
            <a:ext cx="5228002" cy="3485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4074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396766" y="494989"/>
            <a:ext cx="5418958" cy="4421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defTabSz="457200">
              <a:spcBef>
                <a:spcPct val="0"/>
              </a:spcBef>
              <a:defRPr/>
            </a:pPr>
            <a:r>
              <a:rPr lang="en-US" sz="4400" dirty="0">
                <a:solidFill>
                  <a:schemeClr val="bg1"/>
                </a:solidFill>
                <a:latin typeface="Arial Bold"/>
                <a:ea typeface="+mj-ea"/>
                <a:cs typeface="Arial Bold"/>
              </a:rPr>
              <a:t>Slide Title Goes 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685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Title</a:t>
            </a:r>
          </a:p>
        </p:txBody>
      </p:sp>
      <p:pic>
        <p:nvPicPr>
          <p:cNvPr id="2" name="Picture 1" descr="WSHB-PP-TQ-Title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0"/>
          <a:stretch/>
        </p:blipFill>
        <p:spPr>
          <a:xfrm>
            <a:off x="0" y="2"/>
            <a:ext cx="9144000" cy="6429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609602"/>
            <a:ext cx="876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Minimizing Third-Party Injury Risks</a:t>
            </a:r>
          </a:p>
        </p:txBody>
      </p:sp>
      <p:sp>
        <p:nvSpPr>
          <p:cNvPr id="3" name="Rectangle 2"/>
          <p:cNvSpPr/>
          <p:nvPr/>
        </p:nvSpPr>
        <p:spPr>
          <a:xfrm>
            <a:off x="533400" y="1371602"/>
            <a:ext cx="8034867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Owners 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and Developers</a:t>
            </a:r>
          </a:p>
          <a:p>
            <a:pPr marL="685800" indent="-342900" algn="just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Pre-Contract Vetting</a:t>
            </a:r>
          </a:p>
          <a:p>
            <a:pPr marL="685800" indent="-342900" algn="just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Contractual Risk Transfers</a:t>
            </a:r>
          </a:p>
          <a:p>
            <a:pPr marL="685800" indent="-342900" algn="just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WRAP Insurance Programs (OCIP/CCIP)</a:t>
            </a:r>
          </a:p>
          <a:p>
            <a:pPr marL="685800" indent="-342900" algn="just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Additional Insured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Strategies</a:t>
            </a: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General 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Contractors</a:t>
            </a:r>
          </a:p>
          <a:p>
            <a:pPr marL="685800" indent="-342900" algn="just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Safety Program</a:t>
            </a:r>
          </a:p>
          <a:p>
            <a:pPr marL="685800" indent="-342900" algn="just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Daily Inspections and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Documentations</a:t>
            </a:r>
          </a:p>
          <a:p>
            <a:pPr marL="346075" indent="-342900" algn="just">
              <a:buFont typeface="Arial" panose="020B0604020202020204" pitchFamily="34" charset="0"/>
              <a:buChar char="•"/>
            </a:pPr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Additional 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Strategies</a:t>
            </a:r>
          </a:p>
          <a:p>
            <a:pPr marL="685800" indent="-342900" algn="just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Access Control</a:t>
            </a:r>
          </a:p>
          <a:p>
            <a:pPr marL="685800" indent="-342900" algn="just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Documentation</a:t>
            </a:r>
          </a:p>
          <a:p>
            <a:pPr marL="685800" indent="-342900" algn="just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Comprehensive Safety Review</a:t>
            </a:r>
          </a:p>
          <a:p>
            <a:pPr marL="1143000" lvl="1" indent="-342900" algn="just">
              <a:buFont typeface="Wingdings" panose="05000000000000000000" pitchFamily="2" charset="2"/>
              <a:buChar char="§"/>
            </a:pPr>
            <a:endParaRPr lang="en-US" sz="2000" dirty="0"/>
          </a:p>
          <a:p>
            <a:pPr marL="1143000" lvl="1" indent="-342900" algn="just">
              <a:buFont typeface="Wingdings" panose="05000000000000000000" pitchFamily="2" charset="2"/>
              <a:buChar char="§"/>
            </a:pPr>
            <a:endParaRPr lang="en-US" sz="1000" dirty="0"/>
          </a:p>
        </p:txBody>
      </p:sp>
      <p:pic>
        <p:nvPicPr>
          <p:cNvPr id="9" name="Picture 8" descr="WSHB_Logo_Horiz_4c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248401"/>
            <a:ext cx="1616476" cy="3328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132" y="4213272"/>
            <a:ext cx="4097867" cy="180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0447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396766" y="494987"/>
            <a:ext cx="5418958" cy="4421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old"/>
                <a:ea typeface="+mj-ea"/>
                <a:cs typeface="Arial Bold"/>
              </a:rPr>
              <a:t>Slide Title Goes 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685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Title</a:t>
            </a:r>
          </a:p>
        </p:txBody>
      </p:sp>
      <p:pic>
        <p:nvPicPr>
          <p:cNvPr id="2" name="Picture 1" descr="WSHB-PP-TQ-Title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0"/>
          <a:stretch/>
        </p:blipFill>
        <p:spPr>
          <a:xfrm>
            <a:off x="0" y="0"/>
            <a:ext cx="9144000" cy="6429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609600"/>
            <a:ext cx="876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of all:  What is a “Construction Defect" in Florida?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371600"/>
            <a:ext cx="8991600" cy="392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342900">
              <a:buFont typeface="Wingdings" panose="05000000000000000000" pitchFamily="2" charset="2"/>
              <a:buChar char="§"/>
            </a:pPr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By written statute, (broadly) it’s a deficiency in the design and construction of real property caused by:</a:t>
            </a:r>
          </a:p>
          <a:p>
            <a:pPr marL="685800" indent="-342900" algn="just">
              <a:buFont typeface="Wingdings" panose="05000000000000000000" pitchFamily="2" charset="2"/>
              <a:buChar char="v"/>
            </a:pP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343400" lvl="8" indent="-342900">
              <a:buFont typeface="Wingdings" panose="05000000000000000000" pitchFamily="2" charset="2"/>
              <a:buChar char="ü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Defective material</a:t>
            </a:r>
          </a:p>
          <a:p>
            <a:pPr marL="4343400" lvl="8" indent="-342900">
              <a:buFont typeface="Wingdings" panose="05000000000000000000" pitchFamily="2" charset="2"/>
              <a:buChar char="ü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Violation of the building codes</a:t>
            </a:r>
          </a:p>
          <a:p>
            <a:pPr marL="4343400" lvl="8" indent="-342900">
              <a:buFont typeface="Wingdings" panose="05000000000000000000" pitchFamily="2" charset="2"/>
              <a:buChar char="ü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Failure of design</a:t>
            </a:r>
          </a:p>
          <a:p>
            <a:pPr marL="4343400" lvl="8" indent="-342900">
              <a:buFont typeface="Wingdings" panose="05000000000000000000" pitchFamily="2" charset="2"/>
              <a:buChar char="ü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Failure to properly construct according to the standard of care in the industry</a:t>
            </a:r>
          </a:p>
          <a:p>
            <a:endParaRPr lang="en-US" sz="10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09" y="2667000"/>
            <a:ext cx="3723909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WSHB_Logo_Horiz_4c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248401"/>
            <a:ext cx="1616476" cy="332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0638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396766" y="494987"/>
            <a:ext cx="5418958" cy="4421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old"/>
                <a:ea typeface="+mj-ea"/>
                <a:cs typeface="Arial Bold"/>
              </a:rPr>
              <a:t>Slide Title Goes 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685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Title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51282" cy="6858001"/>
          </a:xfrm>
          <a:prstGeom prst="rect">
            <a:avLst/>
          </a:prstGeom>
        </p:spPr>
      </p:pic>
      <p:pic>
        <p:nvPicPr>
          <p:cNvPr id="2" name="Picture 1" descr="WSHB-PP-TQ-Title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1" b="84011"/>
          <a:stretch/>
        </p:blipFill>
        <p:spPr>
          <a:xfrm>
            <a:off x="0" y="532296"/>
            <a:ext cx="9144000" cy="5608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" y="609600"/>
            <a:ext cx="883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Typical Construction Defect Claims in Florida</a:t>
            </a:r>
          </a:p>
        </p:txBody>
      </p:sp>
      <p:pic>
        <p:nvPicPr>
          <p:cNvPr id="9" name="Picture 8" descr="WSHB_Logo_Horiz_4c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248401"/>
            <a:ext cx="1616476" cy="332886"/>
          </a:xfrm>
          <a:prstGeom prst="rect">
            <a:avLst/>
          </a:prstGeom>
        </p:spPr>
      </p:pic>
      <p:sp>
        <p:nvSpPr>
          <p:cNvPr id="3" name="Flowchart: Delay 2"/>
          <p:cNvSpPr/>
          <p:nvPr/>
        </p:nvSpPr>
        <p:spPr>
          <a:xfrm>
            <a:off x="-1" y="1744133"/>
            <a:ext cx="7069668" cy="4233334"/>
          </a:xfrm>
          <a:prstGeom prst="flowChartDelay">
            <a:avLst/>
          </a:prstGeom>
          <a:solidFill>
            <a:schemeClr val="bg1">
              <a:alpha val="82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Florida’s Unique Environment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ctr"/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Water, Water, Water!</a:t>
            </a:r>
          </a:p>
          <a:p>
            <a:pPr lvl="2" algn="ctr"/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lvl="1" indent="-342900" algn="just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Typical Defects Alleged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Stucco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Roofs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Windows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Sliding Glass Doors and Other Doors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Soils</a:t>
            </a:r>
          </a:p>
        </p:txBody>
      </p:sp>
    </p:spTree>
    <p:extLst>
      <p:ext uri="{BB962C8B-B14F-4D97-AF65-F5344CB8AC3E}">
        <p14:creationId xmlns:p14="http://schemas.microsoft.com/office/powerpoint/2010/main" val="25415613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396766" y="494989"/>
            <a:ext cx="5418958" cy="4421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defTabSz="457200">
              <a:spcBef>
                <a:spcPct val="0"/>
              </a:spcBef>
              <a:defRPr/>
            </a:pPr>
            <a:r>
              <a:rPr lang="en-US" sz="4400" dirty="0">
                <a:solidFill>
                  <a:schemeClr val="bg1"/>
                </a:solidFill>
                <a:latin typeface="Arial Bold"/>
                <a:ea typeface="+mj-ea"/>
                <a:cs typeface="Arial Bold"/>
              </a:rPr>
              <a:t>Slide Title Goes 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685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Title</a:t>
            </a:r>
          </a:p>
        </p:txBody>
      </p:sp>
      <p:pic>
        <p:nvPicPr>
          <p:cNvPr id="2" name="Picture 1" descr="WSHB-PP-TQ-Title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0"/>
          <a:stretch/>
        </p:blipFill>
        <p:spPr>
          <a:xfrm>
            <a:off x="0" y="2"/>
            <a:ext cx="9144000" cy="6429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609602"/>
            <a:ext cx="876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Minimizing Risk of Construction Defect Claims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371602"/>
            <a:ext cx="860473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685800" indent="-342900" algn="just">
              <a:buFont typeface="Arial" panose="020B0604020202020204" pitchFamily="34" charset="0"/>
              <a:buChar char="•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Everyone</a:t>
            </a:r>
          </a:p>
          <a:p>
            <a:pPr marL="1143000" lvl="1" indent="-342900" algn="just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Contractual Risk Transfers</a:t>
            </a:r>
          </a:p>
          <a:p>
            <a:pPr marL="1143000" lvl="1" indent="-342900" algn="just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WRAP Insurance Programs (OCIP/CCIP)</a:t>
            </a:r>
          </a:p>
          <a:p>
            <a:pPr marL="1143000" lvl="1" indent="-342900" algn="just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Additional Insured Strategies</a:t>
            </a:r>
          </a:p>
          <a:p>
            <a:pPr marL="1143000" lvl="1" indent="-342900" algn="just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GAP INSURANCE!</a:t>
            </a:r>
          </a:p>
          <a:p>
            <a:pPr marL="685800" indent="-342900" algn="just">
              <a:buFont typeface="Arial" panose="020B0604020202020204" pitchFamily="34" charset="0"/>
              <a:buChar char="•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General Contractors</a:t>
            </a:r>
          </a:p>
          <a:p>
            <a:pPr marL="1143000" lvl="1" indent="-342900" algn="just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Quality Control!</a:t>
            </a:r>
          </a:p>
          <a:p>
            <a:pPr marL="1143000" lvl="1" indent="-342900" algn="just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Get Involved Early</a:t>
            </a:r>
          </a:p>
          <a:p>
            <a:pPr marL="1143000" lvl="1" indent="-342900" algn="just">
              <a:buFont typeface="Wingdings" panose="05000000000000000000" pitchFamily="2" charset="2"/>
              <a:buChar char="§"/>
            </a:pPr>
            <a:endParaRPr lang="en-US" sz="2000" dirty="0"/>
          </a:p>
          <a:p>
            <a:pPr marL="1143000" lvl="1" indent="-342900" algn="just">
              <a:buFont typeface="Wingdings" panose="05000000000000000000" pitchFamily="2" charset="2"/>
              <a:buChar char="§"/>
            </a:pPr>
            <a:endParaRPr lang="en-US" sz="1000" dirty="0"/>
          </a:p>
        </p:txBody>
      </p:sp>
      <p:pic>
        <p:nvPicPr>
          <p:cNvPr id="9" name="Picture 8" descr="WSHB_Logo_Horiz_4c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248401"/>
            <a:ext cx="1616476" cy="3328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033" y="3214689"/>
            <a:ext cx="5464967" cy="364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3025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396766" y="494987"/>
            <a:ext cx="5418958" cy="4421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old"/>
                <a:ea typeface="+mj-ea"/>
                <a:cs typeface="Arial Bold"/>
              </a:rPr>
              <a:t>Slide Title Goes 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685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Title</a:t>
            </a:r>
          </a:p>
        </p:txBody>
      </p:sp>
      <p:sp>
        <p:nvSpPr>
          <p:cNvPr id="4" name="AutoShape 2" descr="Image result for homeowner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936"/>
            <a:ext cx="9296401" cy="6926263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321983" y="207684"/>
            <a:ext cx="4781550" cy="1325563"/>
          </a:xfrm>
          <a:solidFill>
            <a:schemeClr val="bg1">
              <a:alpha val="50000"/>
            </a:schemeClr>
          </a:solidFill>
          <a:effectLst>
            <a:softEdge rad="63500"/>
          </a:effectLst>
        </p:spPr>
        <p:txBody>
          <a:bodyPr>
            <a:normAutofit fontScale="90000"/>
          </a:bodyPr>
          <a:lstStyle/>
          <a:p>
            <a:r>
              <a:rPr lang="en-US" sz="66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endParaRPr lang="en-US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WSHB_Logo_Horiz_4c.png"/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961" y="6358671"/>
            <a:ext cx="1616476" cy="332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046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809" y="-12704"/>
            <a:ext cx="9206608" cy="6870703"/>
          </a:xfrm>
          <a:prstGeom prst="rect">
            <a:avLst/>
          </a:prstGeom>
        </p:spPr>
      </p:pic>
      <p:pic>
        <p:nvPicPr>
          <p:cNvPr id="3" name="Picture 2" descr="WSHB_Logo_Horiz_4c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946" y="5364647"/>
            <a:ext cx="2718907" cy="51817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  <a14:imgEffect>
                      <a14:sharpenSoften amount="-10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3471">
            <a:off x="7384324" y="147445"/>
            <a:ext cx="1677936" cy="133675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96109" y="325230"/>
            <a:ext cx="876477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cap="small" spc="-15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Pitfalls of Risk Management for Owners, Developer and General Contractors in Construction Projects</a:t>
            </a:r>
            <a:endParaRPr lang="en-US" sz="3200" cap="small" spc="-15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982" y="1894890"/>
            <a:ext cx="1756833" cy="21960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62540" y="4207933"/>
            <a:ext cx="2815718" cy="923330"/>
          </a:xfrm>
          <a:prstGeom prst="rect">
            <a:avLst/>
          </a:prstGeom>
          <a:solidFill>
            <a:schemeClr val="bg1">
              <a:alpha val="82000"/>
            </a:scheme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Anthony S. Wong</a:t>
            </a:r>
          </a:p>
          <a:p>
            <a:pPr algn="ctr"/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D:  (786) 358-6433</a:t>
            </a:r>
          </a:p>
          <a:p>
            <a:pPr algn="ctr"/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E:  awong@wshblaw.com</a:t>
            </a:r>
            <a:endParaRPr lang="en-US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073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199</TotalTime>
  <Words>389</Words>
  <Application>Microsoft Office PowerPoint</Application>
  <PresentationFormat>On-screen Show (4:3)</PresentationFormat>
  <Paragraphs>111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Arial Bold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Types of Risks in Construction Projects</vt:lpstr>
      <vt:lpstr>Basics of Personal Injury Claims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anthony wong</dc:creator>
  <cp:lastModifiedBy>GR</cp:lastModifiedBy>
  <cp:revision>16</cp:revision>
  <dcterms:created xsi:type="dcterms:W3CDTF">2020-02-04T22:51:37Z</dcterms:created>
  <dcterms:modified xsi:type="dcterms:W3CDTF">2020-02-06T22:49:49Z</dcterms:modified>
</cp:coreProperties>
</file>