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831" r:id="rId1"/>
  </p:sldMasterIdLst>
  <p:notesMasterIdLst>
    <p:notesMasterId r:id="rId18"/>
  </p:notesMasterIdLst>
  <p:handoutMasterIdLst>
    <p:handoutMasterId r:id="rId19"/>
  </p:handoutMasterIdLst>
  <p:sldIdLst>
    <p:sldId id="256" r:id="rId2"/>
    <p:sldId id="257" r:id="rId3"/>
    <p:sldId id="272" r:id="rId4"/>
    <p:sldId id="274" r:id="rId5"/>
    <p:sldId id="271" r:id="rId6"/>
    <p:sldId id="260" r:id="rId7"/>
    <p:sldId id="277" r:id="rId8"/>
    <p:sldId id="259" r:id="rId9"/>
    <p:sldId id="281" r:id="rId10"/>
    <p:sldId id="265" r:id="rId11"/>
    <p:sldId id="275" r:id="rId12"/>
    <p:sldId id="263" r:id="rId13"/>
    <p:sldId id="262" r:id="rId14"/>
    <p:sldId id="264" r:id="rId15"/>
    <p:sldId id="278" r:id="rId16"/>
    <p:sldId id="280" r:id="rId17"/>
  </p:sldIdLst>
  <p:sldSz cx="12192000" cy="6858000"/>
  <p:notesSz cx="6858000" cy="9144000"/>
  <p:custDataLst>
    <p:tags r:id="rId20"/>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4E6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78" autoAdjust="0"/>
    <p:restoredTop sz="96395" autoAdjust="0"/>
  </p:normalViewPr>
  <p:slideViewPr>
    <p:cSldViewPr snapToGrid="0">
      <p:cViewPr varScale="1">
        <p:scale>
          <a:sx n="66" d="100"/>
          <a:sy n="66" d="100"/>
        </p:scale>
        <p:origin x="642" y="78"/>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26ABA8B-76D3-4163-A343-0FBBDE62101E}" type="datetimeFigureOut">
              <a:rPr lang="en-US" smtClean="0"/>
              <a:t>3/16/2020</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12B3D5E-1472-4392-9A2C-4B5C631614A0}" type="slidenum">
              <a:rPr lang="en-US" smtClean="0"/>
              <a:t>‹#›</a:t>
            </a:fld>
            <a:endParaRPr lang="en-US"/>
          </a:p>
        </p:txBody>
      </p:sp>
    </p:spTree>
    <p:extLst>
      <p:ext uri="{BB962C8B-B14F-4D97-AF65-F5344CB8AC3E}">
        <p14:creationId xmlns:p14="http://schemas.microsoft.com/office/powerpoint/2010/main" val="21674001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FEE976-3DAF-4AF7-BE69-AD1B0A14BD69}" type="datetimeFigureOut">
              <a:rPr lang="en-US" smtClean="0"/>
              <a:t>3/16/2020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5A56D1-25EE-47C8-BC15-9AF313769678}" type="slidenum">
              <a:rPr lang="en-US" smtClean="0"/>
              <a:t>‹#›</a:t>
            </a:fld>
            <a:endParaRPr lang="en-US"/>
          </a:p>
        </p:txBody>
      </p:sp>
    </p:spTree>
    <p:extLst>
      <p:ext uri="{BB962C8B-B14F-4D97-AF65-F5344CB8AC3E}">
        <p14:creationId xmlns:p14="http://schemas.microsoft.com/office/powerpoint/2010/main" val="35812216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65A56D1-25EE-47C8-BC15-9AF313769678}" type="slidenum">
              <a:rPr lang="en-US" smtClean="0"/>
              <a:t>1</a:t>
            </a:fld>
            <a:endParaRPr lang="en-US"/>
          </a:p>
        </p:txBody>
      </p:sp>
    </p:spTree>
    <p:extLst>
      <p:ext uri="{BB962C8B-B14F-4D97-AF65-F5344CB8AC3E}">
        <p14:creationId xmlns:p14="http://schemas.microsoft.com/office/powerpoint/2010/main" val="28840565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65A56D1-25EE-47C8-BC15-9AF313769678}" type="slidenum">
              <a:rPr lang="en-US" smtClean="0"/>
              <a:t>2</a:t>
            </a:fld>
            <a:endParaRPr lang="en-US"/>
          </a:p>
        </p:txBody>
      </p:sp>
    </p:spTree>
    <p:extLst>
      <p:ext uri="{BB962C8B-B14F-4D97-AF65-F5344CB8AC3E}">
        <p14:creationId xmlns:p14="http://schemas.microsoft.com/office/powerpoint/2010/main" val="3756613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65A56D1-25EE-47C8-BC15-9AF313769678}" type="slidenum">
              <a:rPr lang="en-US" smtClean="0"/>
              <a:t>3</a:t>
            </a:fld>
            <a:endParaRPr lang="en-US"/>
          </a:p>
        </p:txBody>
      </p:sp>
    </p:spTree>
    <p:extLst>
      <p:ext uri="{BB962C8B-B14F-4D97-AF65-F5344CB8AC3E}">
        <p14:creationId xmlns:p14="http://schemas.microsoft.com/office/powerpoint/2010/main" val="14756915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65A56D1-25EE-47C8-BC15-9AF313769678}" type="slidenum">
              <a:rPr lang="en-US" smtClean="0"/>
              <a:t>4</a:t>
            </a:fld>
            <a:endParaRPr lang="en-US"/>
          </a:p>
        </p:txBody>
      </p:sp>
    </p:spTree>
    <p:extLst>
      <p:ext uri="{BB962C8B-B14F-4D97-AF65-F5344CB8AC3E}">
        <p14:creationId xmlns:p14="http://schemas.microsoft.com/office/powerpoint/2010/main" val="6475327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65A56D1-25EE-47C8-BC15-9AF313769678}" type="slidenum">
              <a:rPr lang="en-US" smtClean="0"/>
              <a:t>5</a:t>
            </a:fld>
            <a:endParaRPr lang="en-US"/>
          </a:p>
        </p:txBody>
      </p:sp>
    </p:spTree>
    <p:extLst>
      <p:ext uri="{BB962C8B-B14F-4D97-AF65-F5344CB8AC3E}">
        <p14:creationId xmlns:p14="http://schemas.microsoft.com/office/powerpoint/2010/main" val="23510250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65A56D1-25EE-47C8-BC15-9AF313769678}" type="slidenum">
              <a:rPr lang="en-US" smtClean="0"/>
              <a:t>6</a:t>
            </a:fld>
            <a:endParaRPr lang="en-US"/>
          </a:p>
        </p:txBody>
      </p:sp>
    </p:spTree>
    <p:extLst>
      <p:ext uri="{BB962C8B-B14F-4D97-AF65-F5344CB8AC3E}">
        <p14:creationId xmlns:p14="http://schemas.microsoft.com/office/powerpoint/2010/main" val="10906296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65A56D1-25EE-47C8-BC15-9AF313769678}" type="slidenum">
              <a:rPr lang="en-US" smtClean="0"/>
              <a:t>7</a:t>
            </a:fld>
            <a:endParaRPr lang="en-US"/>
          </a:p>
        </p:txBody>
      </p:sp>
    </p:spTree>
    <p:extLst>
      <p:ext uri="{BB962C8B-B14F-4D97-AF65-F5344CB8AC3E}">
        <p14:creationId xmlns:p14="http://schemas.microsoft.com/office/powerpoint/2010/main" val="35022598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65A56D1-25EE-47C8-BC15-9AF313769678}" type="slidenum">
              <a:rPr lang="en-US" smtClean="0"/>
              <a:t>8</a:t>
            </a:fld>
            <a:endParaRPr lang="en-US"/>
          </a:p>
        </p:txBody>
      </p:sp>
    </p:spTree>
    <p:extLst>
      <p:ext uri="{BB962C8B-B14F-4D97-AF65-F5344CB8AC3E}">
        <p14:creationId xmlns:p14="http://schemas.microsoft.com/office/powerpoint/2010/main" val="1673115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65A56D1-25EE-47C8-BC15-9AF313769678}" type="slidenum">
              <a:rPr lang="en-US" smtClean="0"/>
              <a:t>9</a:t>
            </a:fld>
            <a:endParaRPr lang="en-US"/>
          </a:p>
        </p:txBody>
      </p:sp>
    </p:spTree>
    <p:extLst>
      <p:ext uri="{BB962C8B-B14F-4D97-AF65-F5344CB8AC3E}">
        <p14:creationId xmlns:p14="http://schemas.microsoft.com/office/powerpoint/2010/main" val="11177202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65A56D1-25EE-47C8-BC15-9AF313769678}" type="slidenum">
              <a:rPr lang="en-US" smtClean="0"/>
              <a:t>10</a:t>
            </a:fld>
            <a:endParaRPr lang="en-US"/>
          </a:p>
        </p:txBody>
      </p:sp>
    </p:spTree>
    <p:extLst>
      <p:ext uri="{BB962C8B-B14F-4D97-AF65-F5344CB8AC3E}">
        <p14:creationId xmlns:p14="http://schemas.microsoft.com/office/powerpoint/2010/main" val="4256576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65A56D1-25EE-47C8-BC15-9AF313769678}" type="slidenum">
              <a:rPr lang="en-US" smtClean="0"/>
              <a:t>11</a:t>
            </a:fld>
            <a:endParaRPr lang="en-US"/>
          </a:p>
        </p:txBody>
      </p:sp>
    </p:spTree>
    <p:extLst>
      <p:ext uri="{BB962C8B-B14F-4D97-AF65-F5344CB8AC3E}">
        <p14:creationId xmlns:p14="http://schemas.microsoft.com/office/powerpoint/2010/main" val="41173921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65A56D1-25EE-47C8-BC15-9AF313769678}" type="slidenum">
              <a:rPr lang="en-US" smtClean="0"/>
              <a:t>12</a:t>
            </a:fld>
            <a:endParaRPr lang="en-US"/>
          </a:p>
        </p:txBody>
      </p:sp>
    </p:spTree>
    <p:extLst>
      <p:ext uri="{BB962C8B-B14F-4D97-AF65-F5344CB8AC3E}">
        <p14:creationId xmlns:p14="http://schemas.microsoft.com/office/powerpoint/2010/main" val="41934144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65A56D1-25EE-47C8-BC15-9AF313769678}" type="slidenum">
              <a:rPr lang="en-US" smtClean="0"/>
              <a:t>13</a:t>
            </a:fld>
            <a:endParaRPr lang="en-US"/>
          </a:p>
        </p:txBody>
      </p:sp>
    </p:spTree>
    <p:extLst>
      <p:ext uri="{BB962C8B-B14F-4D97-AF65-F5344CB8AC3E}">
        <p14:creationId xmlns:p14="http://schemas.microsoft.com/office/powerpoint/2010/main" val="2170755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65A56D1-25EE-47C8-BC15-9AF313769678}" type="slidenum">
              <a:rPr lang="en-US" smtClean="0"/>
              <a:t>14</a:t>
            </a:fld>
            <a:endParaRPr lang="en-US"/>
          </a:p>
        </p:txBody>
      </p:sp>
    </p:spTree>
    <p:extLst>
      <p:ext uri="{BB962C8B-B14F-4D97-AF65-F5344CB8AC3E}">
        <p14:creationId xmlns:p14="http://schemas.microsoft.com/office/powerpoint/2010/main" val="40595188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65A56D1-25EE-47C8-BC15-9AF313769678}" type="slidenum">
              <a:rPr lang="en-US" smtClean="0"/>
              <a:t>15</a:t>
            </a:fld>
            <a:endParaRPr lang="en-US"/>
          </a:p>
        </p:txBody>
      </p:sp>
    </p:spTree>
    <p:extLst>
      <p:ext uri="{BB962C8B-B14F-4D97-AF65-F5344CB8AC3E}">
        <p14:creationId xmlns:p14="http://schemas.microsoft.com/office/powerpoint/2010/main" val="40391079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65A56D1-25EE-47C8-BC15-9AF313769678}" type="slidenum">
              <a:rPr lang="en-US" smtClean="0"/>
              <a:t>16</a:t>
            </a:fld>
            <a:endParaRPr lang="en-US"/>
          </a:p>
        </p:txBody>
      </p:sp>
    </p:spTree>
    <p:extLst>
      <p:ext uri="{BB962C8B-B14F-4D97-AF65-F5344CB8AC3E}">
        <p14:creationId xmlns:p14="http://schemas.microsoft.com/office/powerpoint/2010/main" val="35970836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61872" y="758952"/>
            <a:ext cx="9418320" cy="4041648"/>
          </a:xfrm>
        </p:spPr>
        <p:txBody>
          <a:bodyPr anchor="b">
            <a:normAutofit/>
          </a:bodyPr>
          <a:lstStyle>
            <a:lvl1pPr algn="l">
              <a:lnSpc>
                <a:spcPct val="85000"/>
              </a:lnSpc>
              <a:defRPr sz="7200" baseline="0">
                <a:solidFill>
                  <a:schemeClr val="tx1"/>
                </a:solidFill>
              </a:defRPr>
            </a:lvl1pPr>
          </a:lstStyle>
          <a:p>
            <a:r>
              <a:rPr lang="en-US" smtClean="0"/>
              <a:t>Click to edit Master title style</a:t>
            </a:r>
            <a:endParaRPr lang="en-US"/>
          </a:p>
        </p:txBody>
      </p:sp>
      <p:sp>
        <p:nvSpPr>
          <p:cNvPr id="3" name="Subtitle 2"/>
          <p:cNvSpPr>
            <a:spLocks noGrp="1"/>
          </p:cNvSpPr>
          <p:nvPr>
            <p:ph type="subTitle" idx="1"/>
          </p:nvPr>
        </p:nvSpPr>
        <p:spPr>
          <a:xfrm>
            <a:off x="1261872" y="4800600"/>
            <a:ext cx="9418320" cy="1691640"/>
          </a:xfrm>
        </p:spPr>
        <p:txBody>
          <a:bodyPr>
            <a:normAutofit/>
          </a:bodyPr>
          <a:lstStyle>
            <a:lvl1pPr marL="0" indent="0" algn="l">
              <a:buNone/>
              <a:defRPr sz="2200" baseline="0">
                <a:solidFill>
                  <a:schemeClr val="tx1">
                    <a:lumMod val="75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solidFill>
                  <a:schemeClr val="tx1">
                    <a:lumMod val="50000"/>
                  </a:schemeClr>
                </a:solidFill>
              </a:defRPr>
            </a:lvl1pPr>
          </a:lstStyle>
          <a:p>
            <a:fld id="{7EAC5109-E575-4A94-B0E0-B76A12619150}" type="datetimeFigureOut">
              <a:rPr lang="en-US" smtClean="0"/>
              <a:t>3/16/2020</a:t>
            </a:fld>
            <a:endParaRPr lang="en-US"/>
          </a:p>
        </p:txBody>
      </p:sp>
      <p:sp>
        <p:nvSpPr>
          <p:cNvPr id="5" name="Footer Placeholder 4"/>
          <p:cNvSpPr>
            <a:spLocks noGrp="1"/>
          </p:cNvSpPr>
          <p:nvPr>
            <p:ph type="ftr" sz="quarter" idx="11"/>
          </p:nvPr>
        </p:nvSpPr>
        <p:spPr/>
        <p:txBody>
          <a:bodyPr/>
          <a:lstStyle>
            <a:lvl1pPr>
              <a:defRPr>
                <a:solidFill>
                  <a:schemeClr val="tx1">
                    <a:lumMod val="65000"/>
                  </a:schemeClr>
                </a:solidFill>
              </a:defRPr>
            </a:lvl1pPr>
          </a:lstStyle>
          <a:p>
            <a:endParaRPr lang="en-US"/>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122509340"/>
      </p:ext>
    </p:extLst>
  </p:cSld>
  <p:clrMapOvr>
    <a:overrideClrMapping bg1="dk1" tx1="lt1" bg2="dk2" tx2="lt2" accent1="accent1" accent2="accent2" accent3="accent3" accent4="accent4" accent5="accent5" accent6="accent6" hlink="hlink" folHlink="folHlink"/>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C5109-E575-4A94-B0E0-B76A12619150}" type="datetimeFigureOut">
              <a:rPr lang="en-US" smtClean="0"/>
              <a:t>3/16/2020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1292840" y="6172200"/>
            <a:ext cx="914400" cy="593725"/>
          </a:xfrm>
          <a:prstGeom prst="rect">
            <a:avLst/>
          </a:prstGeom>
        </p:spPr>
        <p:txBody>
          <a:bodyPr/>
          <a:lstStyle/>
          <a:p>
            <a:fld id="{F424D476-3330-4941-AB4D-B1A85A5754EC}" type="slidenum">
              <a:rPr lang="en-US" smtClean="0"/>
              <a:t>‹#›</a:t>
            </a:fld>
            <a:endParaRPr lang="en-US"/>
          </a:p>
        </p:txBody>
      </p:sp>
    </p:spTree>
    <p:extLst>
      <p:ext uri="{BB962C8B-B14F-4D97-AF65-F5344CB8AC3E}">
        <p14:creationId xmlns:p14="http://schemas.microsoft.com/office/powerpoint/2010/main" val="1514403607"/>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61872" y="758952"/>
            <a:ext cx="9418320" cy="4041648"/>
          </a:xfrm>
        </p:spPr>
        <p:txBody>
          <a:bodyPr anchor="b">
            <a:normAutofit/>
          </a:bodyPr>
          <a:lstStyle>
            <a:lvl1pPr>
              <a:lnSpc>
                <a:spcPct val="85000"/>
              </a:lnSpc>
              <a:defRPr sz="7200" b="0"/>
            </a:lvl1pPr>
          </a:lstStyle>
          <a:p>
            <a:r>
              <a:rPr lang="en-US" smtClean="0"/>
              <a:t>Click to edit Master title style</a:t>
            </a:r>
            <a:endParaRPr lang="en-US"/>
          </a:p>
        </p:txBody>
      </p:sp>
      <p:sp>
        <p:nvSpPr>
          <p:cNvPr id="3" name="Text Placeholder 2"/>
          <p:cNvSpPr>
            <a:spLocks noGrp="1"/>
          </p:cNvSpPr>
          <p:nvPr>
            <p:ph type="body" idx="1"/>
          </p:nvPr>
        </p:nvSpPr>
        <p:spPr>
          <a:xfrm>
            <a:off x="1261872" y="4800600"/>
            <a:ext cx="9418320" cy="1691640"/>
          </a:xfrm>
        </p:spPr>
        <p:txBody>
          <a:bodyPr anchor="t">
            <a:normAutofit/>
          </a:bodyPr>
          <a:lstStyle>
            <a:lvl1pPr marL="0" indent="0">
              <a:buNone/>
              <a:defRPr sz="22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EAC5109-E575-4A94-B0E0-B76A12619150}" type="datetimeFigureOut">
              <a:rPr lang="en-US" smtClean="0"/>
              <a:t>3/16/2020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1292840" y="6172200"/>
            <a:ext cx="914400" cy="593725"/>
          </a:xfrm>
          <a:prstGeom prst="rect">
            <a:avLst/>
          </a:prstGeom>
        </p:spPr>
        <p:txBody>
          <a:bodyPr/>
          <a:lstStyle/>
          <a:p>
            <a:fld id="{F424D476-3330-4941-AB4D-B1A85A5754EC}" type="slidenum">
              <a:rPr lang="en-US" smtClean="0"/>
              <a:t>‹#›</a:t>
            </a:fld>
            <a:endParaRPr lang="en-US"/>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Tree>
    <p:extLst>
      <p:ext uri="{BB962C8B-B14F-4D97-AF65-F5344CB8AC3E}">
        <p14:creationId xmlns:p14="http://schemas.microsoft.com/office/powerpoint/2010/main" val="1362732077"/>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61872"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26480"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EAC5109-E575-4A94-B0E0-B76A12619150}" type="datetimeFigureOut">
              <a:rPr lang="en-US" smtClean="0"/>
              <a:t>3/16/2020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1292840" y="6172200"/>
            <a:ext cx="914400" cy="593725"/>
          </a:xfrm>
          <a:prstGeom prst="rect">
            <a:avLst/>
          </a:prstGeom>
        </p:spPr>
        <p:txBody>
          <a:bodyPr/>
          <a:lstStyle/>
          <a:p>
            <a:fld id="{F424D476-3330-4941-AB4D-B1A85A5754EC}" type="slidenum">
              <a:rPr lang="en-US" smtClean="0"/>
              <a:t>‹#›</a:t>
            </a:fld>
            <a:endParaRPr lang="en-US"/>
          </a:p>
        </p:txBody>
      </p:sp>
    </p:spTree>
    <p:extLst>
      <p:ext uri="{BB962C8B-B14F-4D97-AF65-F5344CB8AC3E}">
        <p14:creationId xmlns:p14="http://schemas.microsoft.com/office/powerpoint/2010/main" val="1810209991"/>
      </p:ext>
    </p:extLst>
  </p:cSld>
  <p:clrMapOvr>
    <a:masterClrMapping/>
  </p:clrMapOvr>
  <p:transition/>
  <p:extLst mod="1">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1261872" y="1713655"/>
            <a:ext cx="4480560" cy="731520"/>
          </a:xfrm>
        </p:spPr>
        <p:txBody>
          <a:bodyPr anchor="b">
            <a:normAutofit/>
          </a:bodyPr>
          <a:lstStyle>
            <a:lvl1pPr marL="0" indent="0">
              <a:spcBef>
                <a:spcPct val="0"/>
              </a:spcBef>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261872"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26480" y="1713655"/>
            <a:ext cx="4480560" cy="731520"/>
          </a:xfrm>
        </p:spPr>
        <p:txBody>
          <a:bodyPr anchor="b">
            <a:normAutofit/>
          </a:bodyPr>
          <a:lstStyle>
            <a:lvl1pPr marL="0" indent="0">
              <a:lnSpc>
                <a:spcPct val="95000"/>
              </a:lnSpc>
              <a:spcBef>
                <a:spcPct val="0"/>
              </a:spcBef>
              <a:buNone/>
              <a:defRPr lang="en-US" sz="2000" b="0" kern="120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2000"/>
              </a:spcBef>
              <a:buFontTx/>
              <a:buNone/>
            </a:pPr>
            <a:r>
              <a:rPr lang="en-US" smtClean="0"/>
              <a:t>Edit Master text styles</a:t>
            </a:r>
          </a:p>
        </p:txBody>
      </p:sp>
      <p:sp>
        <p:nvSpPr>
          <p:cNvPr id="6" name="Content Placeholder 5"/>
          <p:cNvSpPr>
            <a:spLocks noGrp="1"/>
          </p:cNvSpPr>
          <p:nvPr>
            <p:ph sz="quarter" idx="4"/>
          </p:nvPr>
        </p:nvSpPr>
        <p:spPr>
          <a:xfrm>
            <a:off x="6126480"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EAC5109-E575-4A94-B0E0-B76A12619150}" type="datetimeFigureOut">
              <a:rPr lang="en-US" smtClean="0"/>
              <a:t>3/16/2020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11292840" y="6172200"/>
            <a:ext cx="914400" cy="593725"/>
          </a:xfrm>
          <a:prstGeom prst="rect">
            <a:avLst/>
          </a:prstGeom>
        </p:spPr>
        <p:txBody>
          <a:bodyPr/>
          <a:lstStyle/>
          <a:p>
            <a:fld id="{F424D476-3330-4941-AB4D-B1A85A5754EC}" type="slidenum">
              <a:rPr lang="en-US" smtClean="0"/>
              <a:t>‹#›</a:t>
            </a:fld>
            <a:endParaRPr lang="en-US"/>
          </a:p>
        </p:txBody>
      </p:sp>
    </p:spTree>
    <p:extLst>
      <p:ext uri="{BB962C8B-B14F-4D97-AF65-F5344CB8AC3E}">
        <p14:creationId xmlns:p14="http://schemas.microsoft.com/office/powerpoint/2010/main" val="2356471321"/>
      </p:ext>
    </p:extLst>
  </p:cSld>
  <p:clrMapOvr>
    <a:masterClrMapping/>
  </p:clrMapOvr>
  <p:transition/>
  <p:extLst mod="1">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EAC5109-E575-4A94-B0E0-B76A12619150}" type="datetimeFigureOut">
              <a:rPr lang="en-US" smtClean="0"/>
              <a:t>3/16/2020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11292840" y="6172200"/>
            <a:ext cx="914400" cy="593725"/>
          </a:xfrm>
          <a:prstGeom prst="rect">
            <a:avLst/>
          </a:prstGeom>
        </p:spPr>
        <p:txBody>
          <a:bodyPr/>
          <a:lstStyle/>
          <a:p>
            <a:fld id="{F424D476-3330-4941-AB4D-B1A85A5754EC}" type="slidenum">
              <a:rPr lang="en-US" smtClean="0"/>
              <a:t>‹#›</a:t>
            </a:fld>
            <a:endParaRPr lang="en-US"/>
          </a:p>
        </p:txBody>
      </p:sp>
    </p:spTree>
    <p:extLst>
      <p:ext uri="{BB962C8B-B14F-4D97-AF65-F5344CB8AC3E}">
        <p14:creationId xmlns:p14="http://schemas.microsoft.com/office/powerpoint/2010/main" val="44876669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AC5109-E575-4A94-B0E0-B76A12619150}" type="datetimeFigureOut">
              <a:rPr lang="en-US" smtClean="0"/>
              <a:t>3/16/2020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11292840" y="6172200"/>
            <a:ext cx="914400" cy="593725"/>
          </a:xfrm>
          <a:prstGeom prst="rect">
            <a:avLst/>
          </a:prstGeom>
        </p:spPr>
        <p:txBody>
          <a:bodyPr/>
          <a:lstStyle/>
          <a:p>
            <a:fld id="{F424D476-3330-4941-AB4D-B1A85A5754EC}" type="slidenum">
              <a:rPr lang="en-US" smtClean="0"/>
              <a:t>‹#›</a:t>
            </a:fld>
            <a:endParaRPr lang="en-US"/>
          </a:p>
        </p:txBody>
      </p:sp>
    </p:spTree>
    <p:extLst>
      <p:ext uri="{BB962C8B-B14F-4D97-AF65-F5344CB8AC3E}">
        <p14:creationId xmlns:p14="http://schemas.microsoft.com/office/powerpoint/2010/main" val="1890156040"/>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200400" cy="1600197"/>
          </a:xfrm>
        </p:spPr>
        <p:txBody>
          <a:bodyPr anchor="b">
            <a:normAutofit/>
          </a:bodyPr>
          <a:lstStyle>
            <a:lvl1pPr>
              <a:defRPr sz="3200" b="0" baseline="0"/>
            </a:lvl1pPr>
          </a:lstStyle>
          <a:p>
            <a:r>
              <a:rPr lang="en-US" smtClean="0"/>
              <a:t>Click to edit Master title style</a:t>
            </a:r>
            <a:endParaRPr lang="en-US"/>
          </a:p>
        </p:txBody>
      </p:sp>
      <p:sp>
        <p:nvSpPr>
          <p:cNvPr id="3" name="Content Placeholder 2"/>
          <p:cNvSpPr>
            <a:spLocks noGrp="1"/>
          </p:cNvSpPr>
          <p:nvPr>
            <p:ph idx="1"/>
          </p:nvPr>
        </p:nvSpPr>
        <p:spPr>
          <a:xfrm>
            <a:off x="4504267" y="685800"/>
            <a:ext cx="6079066" cy="548640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41248" y="2099734"/>
            <a:ext cx="3200400" cy="3810001"/>
          </a:xfrm>
        </p:spPr>
        <p:txBody>
          <a:bodyPr>
            <a:normAutofit/>
          </a:bodyPr>
          <a:lstStyle>
            <a:lvl1pPr marL="0" indent="0">
              <a:lnSpc>
                <a:spcPct val="114000"/>
              </a:lnSpc>
              <a:spcBef>
                <a:spcPts val="800"/>
              </a:spcBef>
              <a:buNone/>
              <a:defRPr sz="13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7EAC5109-E575-4A94-B0E0-B76A12619150}" type="datetimeFigureOut">
              <a:rPr lang="en-US" smtClean="0"/>
              <a:t>3/16/2020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1292840" y="6172200"/>
            <a:ext cx="914400" cy="593725"/>
          </a:xfrm>
          <a:prstGeom prst="rect">
            <a:avLst/>
          </a:prstGeom>
        </p:spPr>
        <p:txBody>
          <a:bodyPr/>
          <a:lstStyle/>
          <a:p>
            <a:fld id="{F424D476-3330-4941-AB4D-B1A85A5754EC}" type="slidenum">
              <a:rPr lang="en-US" smtClean="0"/>
              <a:t>‹#›</a:t>
            </a:fld>
            <a:endParaRPr lang="en-US"/>
          </a:p>
        </p:txBody>
      </p:sp>
    </p:spTree>
    <p:extLst>
      <p:ext uri="{BB962C8B-B14F-4D97-AF65-F5344CB8AC3E}">
        <p14:creationId xmlns:p14="http://schemas.microsoft.com/office/powerpoint/2010/main" val="964787919"/>
      </p:ext>
    </p:extLst>
  </p:cSld>
  <p:clrMapOvr>
    <a:masterClrMapping/>
  </p:clrMapOvr>
  <p:transition/>
  <p:extLst mod="1">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5105400"/>
            <a:ext cx="11292840" cy="1752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2" name="Title 1"/>
          <p:cNvSpPr>
            <a:spLocks noGrp="1"/>
          </p:cNvSpPr>
          <p:nvPr>
            <p:ph type="title"/>
          </p:nvPr>
        </p:nvSpPr>
        <p:spPr>
          <a:xfrm>
            <a:off x="914400" y="5257800"/>
            <a:ext cx="9982200" cy="914400"/>
          </a:xfrm>
        </p:spPr>
        <p:txBody>
          <a:bodyPr anchor="b">
            <a:normAutofit/>
          </a:bodyPr>
          <a:lstStyle>
            <a:lvl1pPr>
              <a:defRPr sz="2800" b="0">
                <a:solidFill>
                  <a:schemeClr val="bg1"/>
                </a:solidFill>
              </a:defRPr>
            </a:lvl1pPr>
          </a:lstStyle>
          <a:p>
            <a:r>
              <a:rPr lang="en-US" smtClean="0"/>
              <a:t>Click to edit Master title style</a:t>
            </a:r>
            <a:endParaRPr lang="en-US"/>
          </a:p>
        </p:txBody>
      </p:sp>
      <p:sp>
        <p:nvSpPr>
          <p:cNvPr id="3" name="Picture Placeholder 2"/>
          <p:cNvSpPr>
            <a:spLocks noGrp="1" noChangeAspect="1"/>
          </p:cNvSpPr>
          <p:nvPr>
            <p:ph type="pic" idx="1"/>
          </p:nvPr>
        </p:nvSpPr>
        <p:spPr>
          <a:xfrm>
            <a:off x="0" y="0"/>
            <a:ext cx="11292840" cy="5128923"/>
          </a:xfrm>
          <a:solidFill>
            <a:schemeClr val="accent1"/>
          </a:solid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914400" y="6108589"/>
            <a:ext cx="9982200" cy="597011"/>
          </a:xfrm>
        </p:spPr>
        <p:txBody>
          <a:bodyPr>
            <a:normAutofit/>
          </a:bodyPr>
          <a:lstStyle>
            <a:lvl1pPr marL="0" indent="0">
              <a:lnSpc>
                <a:spcPct val="100000"/>
              </a:lnSpc>
              <a:spcBef>
                <a:spcPts val="800"/>
              </a:spcBef>
              <a:buNone/>
              <a:defRPr sz="1300">
                <a:solidFill>
                  <a:schemeClr val="bg1">
                    <a:lumMod val="8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7EAC5109-E575-4A94-B0E0-B76A12619150}" type="datetimeFigureOut">
              <a:rPr lang="en-US" smtClean="0"/>
              <a:t>3/16/2020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1292840" y="6172200"/>
            <a:ext cx="914400" cy="593725"/>
          </a:xfrm>
          <a:prstGeom prst="rect">
            <a:avLst/>
          </a:prstGeom>
        </p:spPr>
        <p:txBody>
          <a:bodyPr/>
          <a:lstStyle/>
          <a:p>
            <a:fld id="{F424D476-3330-4941-AB4D-B1A85A5754EC}" type="slidenum">
              <a:rPr lang="en-US" smtClean="0"/>
              <a:t>‹#›</a:t>
            </a:fld>
            <a:endParaRPr lang="en-US"/>
          </a:p>
        </p:txBody>
      </p:sp>
    </p:spTree>
    <p:extLst>
      <p:ext uri="{BB962C8B-B14F-4D97-AF65-F5344CB8AC3E}">
        <p14:creationId xmlns:p14="http://schemas.microsoft.com/office/powerpoint/2010/main" val="4262393594"/>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C5109-E575-4A94-B0E0-B76A12619150}" type="datetimeFigureOut">
              <a:rPr lang="en-US" smtClean="0"/>
              <a:t>3/16/2020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1292840" y="6172200"/>
            <a:ext cx="914400" cy="593725"/>
          </a:xfrm>
          <a:prstGeom prst="rect">
            <a:avLst/>
          </a:prstGeom>
        </p:spPr>
        <p:txBody>
          <a:bodyPr/>
          <a:lstStyle/>
          <a:p>
            <a:fld id="{F424D476-3330-4941-AB4D-B1A85A5754EC}" type="slidenum">
              <a:rPr lang="en-US" smtClean="0"/>
              <a:t>‹#›</a:t>
            </a:fld>
            <a:endParaRPr lang="en-US"/>
          </a:p>
        </p:txBody>
      </p:sp>
    </p:spTree>
    <p:extLst>
      <p:ext uri="{BB962C8B-B14F-4D97-AF65-F5344CB8AC3E}">
        <p14:creationId xmlns:p14="http://schemas.microsoft.com/office/powerpoint/2010/main" val="1345014979"/>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48700" y="381000"/>
            <a:ext cx="2476500" cy="58975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62000" y="381000"/>
            <a:ext cx="7734300" cy="5897562"/>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C5109-E575-4A94-B0E0-B76A12619150}" type="datetimeFigureOut">
              <a:rPr lang="en-US" smtClean="0"/>
              <a:t>3/16/2020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1292840" y="6172200"/>
            <a:ext cx="914400" cy="593725"/>
          </a:xfrm>
          <a:prstGeom prst="rect">
            <a:avLst/>
          </a:prstGeom>
        </p:spPr>
        <p:txBody>
          <a:bodyPr/>
          <a:lstStyle/>
          <a:p>
            <a:fld id="{F424D476-3330-4941-AB4D-B1A85A5754EC}" type="slidenum">
              <a:rPr lang="en-US" smtClean="0"/>
              <a:t>‹#›</a:t>
            </a:fld>
            <a:endParaRPr lang="en-US"/>
          </a:p>
        </p:txBody>
      </p:sp>
    </p:spTree>
    <p:extLst>
      <p:ext uri="{BB962C8B-B14F-4D97-AF65-F5344CB8AC3E}">
        <p14:creationId xmlns:p14="http://schemas.microsoft.com/office/powerpoint/2010/main" val="3511528770"/>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61872" y="365760"/>
            <a:ext cx="9692640" cy="1325562"/>
          </a:xfrm>
          <a:prstGeom prst="rect">
            <a:avLst/>
          </a:prstGeom>
        </p:spPr>
        <p:txBody>
          <a:bodyPr vert="horz" lIns="91440" tIns="45720" rIns="91440" bIns="45720" rtlCol="0" anchor="b">
            <a:normAutofit/>
          </a:bodyPr>
          <a:lstStyle/>
          <a:p>
            <a:r>
              <a:rPr lang="en-US" smtClean="0"/>
              <a:t>Click to edit Master title style</a:t>
            </a:r>
            <a:endParaRPr lang="en-US"/>
          </a:p>
        </p:txBody>
      </p:sp>
      <p:sp>
        <p:nvSpPr>
          <p:cNvPr id="3" name="Text Placeholder 2"/>
          <p:cNvSpPr>
            <a:spLocks noGrp="1"/>
          </p:cNvSpPr>
          <p:nvPr>
            <p:ph type="body" idx="1"/>
          </p:nvPr>
        </p:nvSpPr>
        <p:spPr>
          <a:xfrm>
            <a:off x="1261872" y="1828800"/>
            <a:ext cx="8595360" cy="4351337"/>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rot="16200000">
            <a:off x="10797542" y="998537"/>
            <a:ext cx="1904999" cy="365125"/>
          </a:xfrm>
          <a:prstGeom prst="rect">
            <a:avLst/>
          </a:prstGeom>
        </p:spPr>
        <p:txBody>
          <a:bodyPr vert="horz" lIns="91440" tIns="45720" rIns="91440" bIns="45720" rtlCol="0" anchor="ctr"/>
          <a:lstStyle>
            <a:lvl1pPr algn="r">
              <a:defRPr sz="1050" b="0">
                <a:solidFill>
                  <a:schemeClr val="tx2">
                    <a:lumMod val="20000"/>
                    <a:lumOff val="80000"/>
                  </a:schemeClr>
                </a:solidFill>
              </a:defRPr>
            </a:lvl1pPr>
          </a:lstStyle>
          <a:p>
            <a:fld id="{7EAC5109-E575-4A94-B0E0-B76A12619150}" type="datetimeFigureOut">
              <a:rPr lang="en-US" smtClean="0"/>
              <a:t>3/16/2020</a:t>
            </a:fld>
            <a:endParaRPr lang="en-US"/>
          </a:p>
        </p:txBody>
      </p:sp>
      <p:sp>
        <p:nvSpPr>
          <p:cNvPr id="5" name="Footer Placeholder 4"/>
          <p:cNvSpPr>
            <a:spLocks noGrp="1"/>
          </p:cNvSpPr>
          <p:nvPr>
            <p:ph type="ftr" sz="quarter" idx="3"/>
          </p:nvPr>
        </p:nvSpPr>
        <p:spPr>
          <a:xfrm rot="16200000">
            <a:off x="9959341" y="4046537"/>
            <a:ext cx="3581400" cy="365125"/>
          </a:xfrm>
          <a:prstGeom prst="rect">
            <a:avLst/>
          </a:prstGeom>
        </p:spPr>
        <p:txBody>
          <a:bodyPr vert="horz" lIns="91440" tIns="45720" rIns="91440" bIns="45720" rtlCol="0" anchor="ctr"/>
          <a:lstStyle>
            <a:lvl1pPr algn="l">
              <a:defRPr sz="1050">
                <a:solidFill>
                  <a:schemeClr val="tx2">
                    <a:lumMod val="20000"/>
                    <a:lumOff val="80000"/>
                  </a:schemeClr>
                </a:solidFill>
              </a:defRPr>
            </a:lvl1pPr>
          </a:lstStyle>
          <a:p>
            <a:endParaRPr lang="en-US"/>
          </a:p>
        </p:txBody>
      </p:sp>
    </p:spTree>
    <p:extLst>
      <p:ext uri="{BB962C8B-B14F-4D97-AF65-F5344CB8AC3E}">
        <p14:creationId xmlns:p14="http://schemas.microsoft.com/office/powerpoint/2010/main" val="3253606825"/>
      </p:ext>
    </p:extLst>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1" r:id="rId10"/>
    <p:sldLayoutId id="2147483842" r:id="rId11"/>
  </p:sldLayoutIdLst>
  <p:transition/>
  <p:txStyles>
    <p:titleStyle>
      <a:lvl1pPr algn="l" defTabSz="914400" rtl="0" eaLnBrk="1" latinLnBrk="0" hangingPunct="1">
        <a:lnSpc>
          <a:spcPct val="90000"/>
        </a:lnSpc>
        <a:spcBef>
          <a:spcPct val="0"/>
        </a:spcBef>
        <a:buNone/>
        <a:defRPr sz="4400" kern="1200" spc="-50" baseline="0">
          <a:solidFill>
            <a:schemeClr val="tx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algn="ctr"/>
            <a:r>
              <a:rPr lang="en-US" smtClean="0">
                <a:solidFill>
                  <a:schemeClr val="bg1"/>
                </a:solidFill>
              </a:rPr>
              <a:t/>
            </a:r>
            <a:br>
              <a:rPr lang="en-US" smtClean="0">
                <a:solidFill>
                  <a:schemeClr val="bg1"/>
                </a:solidFill>
              </a:rPr>
            </a:br>
            <a:r>
              <a:rPr lang="en-US">
                <a:solidFill>
                  <a:schemeClr val="bg1"/>
                </a:solidFill>
              </a:rPr>
              <a:t/>
            </a:r>
            <a:br>
              <a:rPr lang="en-US">
                <a:solidFill>
                  <a:schemeClr val="bg1"/>
                </a:solidFill>
              </a:rPr>
            </a:br>
            <a:r>
              <a:rPr lang="en-US" smtClean="0">
                <a:solidFill>
                  <a:schemeClr val="bg1"/>
                </a:solidFill>
              </a:rPr>
              <a:t/>
            </a:r>
            <a:br>
              <a:rPr lang="en-US" smtClean="0">
                <a:solidFill>
                  <a:schemeClr val="bg1"/>
                </a:solidFill>
              </a:rPr>
            </a:br>
            <a:r>
              <a:rPr lang="en-US"/>
              <a:t/>
            </a:r>
            <a:br>
              <a:rPr lang="en-US"/>
            </a:br>
            <a:r>
              <a:rPr lang="en-US"/>
              <a:t/>
            </a:r>
            <a:br>
              <a:rPr lang="en-US"/>
            </a:br>
            <a:r>
              <a:rPr lang="en-US" smtClean="0"/>
              <a:t/>
            </a:r>
            <a:br>
              <a:rPr lang="en-US" smtClean="0"/>
            </a:br>
            <a:r>
              <a:rPr lang="en-US"/>
              <a:t/>
            </a:r>
            <a:br>
              <a:rPr lang="en-US"/>
            </a:br>
            <a:r>
              <a:rPr lang="en-US" smtClean="0"/>
              <a:t/>
            </a:r>
            <a:br>
              <a:rPr lang="en-US" smtClean="0"/>
            </a:br>
            <a:r>
              <a:rPr lang="en-US"/>
              <a:t/>
            </a:r>
            <a:br>
              <a:rPr lang="en-US"/>
            </a:br>
            <a:r>
              <a:rPr lang="en-US" smtClean="0">
                <a:solidFill>
                  <a:schemeClr val="bg1"/>
                </a:solidFill>
              </a:rPr>
              <a:t>Keystone </a:t>
            </a:r>
            <a:r>
              <a:rPr lang="en-US">
                <a:solidFill>
                  <a:schemeClr val="bg1"/>
                </a:solidFill>
              </a:rPr>
              <a:t>Airpark Auth. v. Pipeline Contractors, Inc., </a:t>
            </a:r>
            <a:r>
              <a:rPr lang="en-US" smtClean="0">
                <a:solidFill>
                  <a:schemeClr val="bg1"/>
                </a:solidFill>
              </a:rPr>
              <a:t/>
            </a:r>
            <a:br>
              <a:rPr lang="en-US" smtClean="0">
                <a:solidFill>
                  <a:schemeClr val="bg1"/>
                </a:solidFill>
              </a:rPr>
            </a:br>
            <a:r>
              <a:rPr lang="en-US" sz="3900" smtClean="0">
                <a:solidFill>
                  <a:schemeClr val="bg1"/>
                </a:solidFill>
              </a:rPr>
              <a:t>266 </a:t>
            </a:r>
            <a:r>
              <a:rPr lang="en-US" sz="3900">
                <a:solidFill>
                  <a:schemeClr val="bg1"/>
                </a:solidFill>
              </a:rPr>
              <a:t>So. 3d 1219, 1220 (Fla. 1st DCA 2019</a:t>
            </a:r>
            <a:r>
              <a:rPr lang="en-US" sz="3900" smtClean="0">
                <a:solidFill>
                  <a:schemeClr val="bg1"/>
                </a:solidFill>
              </a:rPr>
              <a:t>)</a:t>
            </a:r>
            <a:r>
              <a:rPr lang="en-US"/>
              <a:t/>
            </a:r>
            <a:br>
              <a:rPr lang="en-US"/>
            </a:br>
            <a:endParaRPr lang="en-US">
              <a:solidFill>
                <a:schemeClr val="bg1"/>
              </a:solidFill>
            </a:endParaRPr>
          </a:p>
        </p:txBody>
      </p:sp>
      <p:sp>
        <p:nvSpPr>
          <p:cNvPr id="3" name="Subtitle 2"/>
          <p:cNvSpPr>
            <a:spLocks noGrp="1"/>
          </p:cNvSpPr>
          <p:nvPr>
            <p:ph type="subTitle" idx="1"/>
          </p:nvPr>
        </p:nvSpPr>
        <p:spPr>
          <a:xfrm>
            <a:off x="969824" y="4492690"/>
            <a:ext cx="10002416" cy="1691640"/>
          </a:xfrm>
        </p:spPr>
        <p:txBody>
          <a:bodyPr>
            <a:normAutofit/>
          </a:bodyPr>
          <a:lstStyle/>
          <a:p>
            <a:pPr algn="ctr"/>
            <a:r>
              <a:rPr lang="en-US" i="1" smtClean="0">
                <a:solidFill>
                  <a:schemeClr val="bg1"/>
                </a:solidFill>
              </a:rPr>
              <a:t>Filed in Fourth </a:t>
            </a:r>
            <a:r>
              <a:rPr lang="en-US" i="1">
                <a:solidFill>
                  <a:schemeClr val="bg1"/>
                </a:solidFill>
              </a:rPr>
              <a:t>Judicial Circuit, in and for Clay Court, </a:t>
            </a:r>
            <a:r>
              <a:rPr lang="en-US" i="1" smtClean="0">
                <a:solidFill>
                  <a:schemeClr val="bg1"/>
                </a:solidFill>
              </a:rPr>
              <a:t>Florida in 2010</a:t>
            </a:r>
          </a:p>
          <a:p>
            <a:pPr algn="ctr"/>
            <a:r>
              <a:rPr lang="en-US" i="1" smtClean="0">
                <a:solidFill>
                  <a:schemeClr val="bg1"/>
                </a:solidFill>
              </a:rPr>
              <a:t>First District Court of Appeal—January 25, 2019</a:t>
            </a:r>
          </a:p>
          <a:p>
            <a:pPr algn="ctr"/>
            <a:r>
              <a:rPr lang="en-US" i="1" smtClean="0">
                <a:solidFill>
                  <a:schemeClr val="bg1"/>
                </a:solidFill>
              </a:rPr>
              <a:t>Review by Florida Supreme Court Denied on March 27, 2019</a:t>
            </a:r>
            <a:endParaRPr lang="en-US" i="1">
              <a:solidFill>
                <a:schemeClr val="bg1"/>
              </a:solidFill>
            </a:endParaRPr>
          </a:p>
        </p:txBody>
      </p:sp>
    </p:spTree>
    <p:extLst>
      <p:ext uri="{BB962C8B-B14F-4D97-AF65-F5344CB8AC3E}">
        <p14:creationId xmlns:p14="http://schemas.microsoft.com/office/powerpoint/2010/main" val="647649525"/>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ctrTitle"/>
          </p:nvPr>
        </p:nvSpPr>
        <p:spPr>
          <a:xfrm>
            <a:off x="440575" y="1045073"/>
            <a:ext cx="5237018" cy="4366512"/>
          </a:xfrm>
        </p:spPr>
        <p:txBody>
          <a:bodyPr anchor="ctr">
            <a:normAutofit/>
          </a:bodyPr>
          <a:lstStyle/>
          <a:p>
            <a:pPr algn="ctr"/>
            <a:r>
              <a:rPr lang="en-US" b="1" smtClean="0"/>
              <a:t>The Keystone Airport Project </a:t>
            </a:r>
            <a:endParaRPr lang="en-US" b="1"/>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5494714" y="1045073"/>
            <a:ext cx="6205252" cy="4366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438219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05031" y="1039091"/>
            <a:ext cx="4752560" cy="4033923"/>
          </a:xfrm>
        </p:spPr>
        <p:txBody>
          <a:bodyPr>
            <a:normAutofit fontScale="92500" lnSpcReduction="10000"/>
          </a:bodyPr>
          <a:lstStyle/>
          <a:p>
            <a:pPr algn="ctr"/>
            <a:r>
              <a:rPr lang="en-US" sz="3500" b="1" u="sng" smtClean="0"/>
              <a:t>The Project:</a:t>
            </a:r>
            <a:r>
              <a:rPr lang="en-US" sz="3500" b="1" smtClean="0"/>
              <a:t> Construction </a:t>
            </a:r>
            <a:r>
              <a:rPr lang="en-US" sz="3500" b="1"/>
              <a:t>of </a:t>
            </a:r>
            <a:r>
              <a:rPr lang="en-US" sz="3500" b="1" smtClean="0"/>
              <a:t>10 unit T-hangar and 4 unit corporate hangar at Keystone Heights Airport. Construction underway from 2008-2009. </a:t>
            </a:r>
            <a:endParaRPr lang="en-US" sz="3500" b="1"/>
          </a:p>
          <a:p>
            <a:pPr marL="342900" indent="-342900">
              <a:buFont typeface="Arial" pitchFamily="34" charset="0"/>
              <a:buChar char="•"/>
            </a:pPr>
            <a:endParaRPr lang="en-US" sz="2800" b="1" smtClean="0"/>
          </a:p>
          <a:p>
            <a:endParaRPr lang="en-US"/>
          </a:p>
          <a:p>
            <a:pPr marL="342900" indent="-342900">
              <a:buFont typeface="Arial" pitchFamily="34" charset="0"/>
              <a:buChar char="•"/>
            </a:pPr>
            <a:endParaRPr lang="en-US"/>
          </a:p>
        </p:txBody>
      </p:sp>
      <p:pic>
        <p:nvPicPr>
          <p:cNvPr id="4" name="Picture 2"/>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tretch>
            <a:fillRect/>
          </a:stretch>
        </p:blipFill>
        <p:spPr bwMode="auto">
          <a:xfrm>
            <a:off x="1050878" y="1240868"/>
            <a:ext cx="5456442" cy="409489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050878" y="5420822"/>
            <a:ext cx="5456442" cy="400110"/>
          </a:xfrm>
          <a:prstGeom prst="rect">
            <a:avLst/>
          </a:prstGeom>
          <a:noFill/>
        </p:spPr>
        <p:txBody>
          <a:bodyPr wrap="square" rtlCol="0">
            <a:spAutoFit/>
          </a:bodyPr>
          <a:lstStyle/>
          <a:p>
            <a:r>
              <a:rPr lang="en-US" sz="1000">
                <a:latin typeface="Arial" pitchFamily="34" charset="0"/>
                <a:cs typeface="Arial" pitchFamily="34" charset="0"/>
              </a:rPr>
              <a:t>https://www.thewashingtondailynews.com/2018/05/02/city-hopes-decrease-attracts-more-planes-to-airports-t-hangars/</a:t>
            </a:r>
          </a:p>
        </p:txBody>
      </p:sp>
    </p:spTree>
    <p:extLst>
      <p:ext uri="{BB962C8B-B14F-4D97-AF65-F5344CB8AC3E}">
        <p14:creationId xmlns:p14="http://schemas.microsoft.com/office/powerpoint/2010/main" val="41847301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405338" y="372140"/>
            <a:ext cx="7684957" cy="5793335"/>
          </a:xfrm>
          <a:prstGeom prst="rect">
            <a:avLst/>
          </a:prstGeom>
        </p:spPr>
      </p:pic>
      <p:sp>
        <p:nvSpPr>
          <p:cNvPr id="5" name="TextBox 4"/>
          <p:cNvSpPr txBox="1"/>
          <p:nvPr/>
        </p:nvSpPr>
        <p:spPr>
          <a:xfrm>
            <a:off x="2710631" y="6337005"/>
            <a:ext cx="7074373" cy="369332"/>
          </a:xfrm>
          <a:prstGeom prst="rect">
            <a:avLst/>
          </a:prstGeom>
          <a:noFill/>
        </p:spPr>
        <p:txBody>
          <a:bodyPr wrap="none" rtlCol="0">
            <a:spAutoFit/>
          </a:bodyPr>
          <a:lstStyle/>
          <a:p>
            <a:r>
              <a:rPr lang="en-US"/>
              <a:t>https://keystoneairport.com/wp-content/uploads/T-Hangers-1.pdf</a:t>
            </a:r>
          </a:p>
        </p:txBody>
      </p:sp>
      <p:sp>
        <p:nvSpPr>
          <p:cNvPr id="6" name="Oval 5"/>
          <p:cNvSpPr/>
          <p:nvPr/>
        </p:nvSpPr>
        <p:spPr>
          <a:xfrm rot="19655676">
            <a:off x="2355436" y="1729274"/>
            <a:ext cx="3282634" cy="268117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4326546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06335" y="332509"/>
            <a:ext cx="5361710" cy="5985163"/>
          </a:xfrm>
        </p:spPr>
        <p:txBody>
          <a:bodyPr>
            <a:normAutofit/>
          </a:bodyPr>
          <a:lstStyle/>
          <a:p>
            <a:pPr marL="342900" indent="-342900">
              <a:buFont typeface="Arial" pitchFamily="34" charset="0"/>
              <a:buChar char="•"/>
            </a:pPr>
            <a:endParaRPr lang="en-US" sz="2400" b="1" smtClean="0"/>
          </a:p>
          <a:p>
            <a:endParaRPr lang="en-US"/>
          </a:p>
          <a:p>
            <a:pPr marL="342900" indent="-342900">
              <a:buFont typeface="Arial" pitchFamily="34" charset="0"/>
              <a:buChar char="•"/>
            </a:pPr>
            <a:endParaRPr lang="en-US"/>
          </a:p>
        </p:txBody>
      </p:sp>
      <p:sp>
        <p:nvSpPr>
          <p:cNvPr id="2" name="Rectangle 1"/>
          <p:cNvSpPr/>
          <p:nvPr/>
        </p:nvSpPr>
        <p:spPr>
          <a:xfrm>
            <a:off x="980902" y="374072"/>
            <a:ext cx="5336771" cy="1803862"/>
          </a:xfrm>
          <a:prstGeom prst="rect">
            <a:avLst/>
          </a:prstGeom>
          <a:solidFill>
            <a:schemeClr val="accent1">
              <a:lumMod val="40000"/>
              <a:lumOff val="60000"/>
            </a:schemeClr>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rPr>
              <a:t>Keystone Airpark Authority </a:t>
            </a:r>
            <a:r>
              <a:rPr lang="en-US" sz="2400" b="1" i="1">
                <a:solidFill>
                  <a:schemeClr val="bg1"/>
                </a:solidFill>
              </a:rPr>
              <a:t>“Airport”</a:t>
            </a:r>
          </a:p>
          <a:p>
            <a:pPr lvl="1" algn="ctr"/>
            <a:r>
              <a:rPr lang="en-US" sz="2400">
                <a:solidFill>
                  <a:schemeClr val="bg1"/>
                </a:solidFill>
              </a:rPr>
              <a:t>Contracted with Contractor and Engineer separately</a:t>
            </a:r>
          </a:p>
          <a:p>
            <a:pPr algn="ctr"/>
            <a:endParaRPr lang="en-US"/>
          </a:p>
        </p:txBody>
      </p:sp>
      <p:sp>
        <p:nvSpPr>
          <p:cNvPr id="4" name="Rectangle 3"/>
          <p:cNvSpPr/>
          <p:nvPr/>
        </p:nvSpPr>
        <p:spPr>
          <a:xfrm>
            <a:off x="3283528" y="2784763"/>
            <a:ext cx="5328457" cy="1762298"/>
          </a:xfrm>
          <a:prstGeom prst="rect">
            <a:avLst/>
          </a:prstGeom>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rPr>
              <a:t>Pipeline Contractors </a:t>
            </a:r>
            <a:r>
              <a:rPr lang="en-US" sz="2400" b="1" i="1">
                <a:solidFill>
                  <a:schemeClr val="bg1"/>
                </a:solidFill>
              </a:rPr>
              <a:t>“Contractor”</a:t>
            </a:r>
          </a:p>
          <a:p>
            <a:pPr lvl="1" algn="ctr"/>
            <a:r>
              <a:rPr lang="en-US" sz="2400">
                <a:solidFill>
                  <a:schemeClr val="bg1"/>
                </a:solidFill>
              </a:rPr>
              <a:t>Used defective </a:t>
            </a:r>
            <a:r>
              <a:rPr lang="en-US" sz="2400" smtClean="0">
                <a:solidFill>
                  <a:schemeClr val="bg1"/>
                </a:solidFill>
              </a:rPr>
              <a:t>product, EZ Base, </a:t>
            </a:r>
            <a:r>
              <a:rPr lang="en-US" sz="2400">
                <a:solidFill>
                  <a:schemeClr val="bg1"/>
                </a:solidFill>
              </a:rPr>
              <a:t>during the </a:t>
            </a:r>
            <a:r>
              <a:rPr lang="en-US" sz="2400" smtClean="0">
                <a:solidFill>
                  <a:schemeClr val="bg1"/>
                </a:solidFill>
              </a:rPr>
              <a:t>Project  </a:t>
            </a:r>
            <a:endParaRPr lang="en-US" sz="2400">
              <a:solidFill>
                <a:schemeClr val="bg1"/>
              </a:solidFill>
            </a:endParaRPr>
          </a:p>
          <a:p>
            <a:pPr algn="ctr"/>
            <a:endParaRPr lang="en-US"/>
          </a:p>
        </p:txBody>
      </p:sp>
      <p:sp>
        <p:nvSpPr>
          <p:cNvPr id="5" name="Rectangle 4"/>
          <p:cNvSpPr/>
          <p:nvPr/>
        </p:nvSpPr>
        <p:spPr>
          <a:xfrm>
            <a:off x="5428212" y="5153890"/>
            <a:ext cx="5478086" cy="1429789"/>
          </a:xfrm>
          <a:prstGeom prst="rect">
            <a:avLst/>
          </a:prstGeom>
          <a:solidFill>
            <a:schemeClr val="tx1"/>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err="1">
                <a:solidFill>
                  <a:schemeClr val="bg1"/>
                </a:solidFill>
              </a:rPr>
              <a:t>Passero Associates </a:t>
            </a:r>
            <a:r>
              <a:rPr lang="en-US" sz="2000" b="1" smtClean="0">
                <a:solidFill>
                  <a:schemeClr val="bg1"/>
                </a:solidFill>
              </a:rPr>
              <a:t>LLC</a:t>
            </a:r>
            <a:endParaRPr lang="en-US" sz="2000" b="1">
              <a:solidFill>
                <a:schemeClr val="bg1"/>
              </a:solidFill>
            </a:endParaRPr>
          </a:p>
          <a:p>
            <a:pPr algn="ctr"/>
            <a:r>
              <a:rPr lang="en-US" sz="2000" b="1" i="1" smtClean="0">
                <a:solidFill>
                  <a:schemeClr val="bg1"/>
                </a:solidFill>
              </a:rPr>
              <a:t>“Engineer</a:t>
            </a:r>
            <a:r>
              <a:rPr lang="en-US" sz="2000" b="1" i="1">
                <a:solidFill>
                  <a:schemeClr val="bg1"/>
                </a:solidFill>
              </a:rPr>
              <a:t>”</a:t>
            </a:r>
          </a:p>
          <a:p>
            <a:pPr lvl="1" algn="ctr"/>
            <a:r>
              <a:rPr lang="en-US" sz="2000">
                <a:solidFill>
                  <a:schemeClr val="bg1"/>
                </a:solidFill>
              </a:rPr>
              <a:t>Contractually assumed broad inspection responsibilities under contract with Airport</a:t>
            </a:r>
          </a:p>
        </p:txBody>
      </p:sp>
    </p:spTree>
    <p:extLst>
      <p:ext uri="{BB962C8B-B14F-4D97-AF65-F5344CB8AC3E}">
        <p14:creationId xmlns:p14="http://schemas.microsoft.com/office/powerpoint/2010/main" val="316372832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2782763222"/>
              </p:ext>
            </p:extLst>
          </p:nvPr>
        </p:nvGraphicFramePr>
        <p:xfrm>
          <a:off x="995771" y="261590"/>
          <a:ext cx="10356980" cy="6399686"/>
        </p:xfrm>
        <a:graphic>
          <a:graphicData uri="http://schemas.openxmlformats.org/drawingml/2006/table">
            <a:tbl>
              <a:tblPr firstRow="1" bandRow="1">
                <a:tableStyleId>{5C22544A-7EE6-4342-B048-85BDC9FD1C3A}</a:tableStyleId>
              </a:tblPr>
              <a:tblGrid>
                <a:gridCol w="5500142">
                  <a:extLst>
                    <a:ext uri="{9D8B030D-6E8A-4147-A177-3AD203B41FA5}">
                      <a16:colId xmlns:a16="http://schemas.microsoft.com/office/drawing/2014/main" val="4191653111"/>
                    </a:ext>
                  </a:extLst>
                </a:gridCol>
                <a:gridCol w="4856838">
                  <a:extLst>
                    <a:ext uri="{9D8B030D-6E8A-4147-A177-3AD203B41FA5}">
                      <a16:colId xmlns:a16="http://schemas.microsoft.com/office/drawing/2014/main" val="1083887688"/>
                    </a:ext>
                  </a:extLst>
                </a:gridCol>
              </a:tblGrid>
              <a:tr h="1145423">
                <a:tc gridSpan="2">
                  <a:txBody>
                    <a:bodyPr/>
                    <a:lstStyle/>
                    <a:p>
                      <a:pPr algn="ctr"/>
                      <a:r>
                        <a:rPr lang="en-US" sz="2400" b="1" baseline="0" smtClean="0">
                          <a:solidFill>
                            <a:schemeClr val="bg1"/>
                          </a:solidFill>
                        </a:rPr>
                        <a:t>Under Work Order 08-01R, entitled </a:t>
                      </a:r>
                      <a:r>
                        <a:rPr lang="en-US" sz="2400" b="1" i="1" u="sng" baseline="0" smtClean="0">
                          <a:solidFill>
                            <a:schemeClr val="bg1"/>
                          </a:solidFill>
                        </a:rPr>
                        <a:t>Part-Time</a:t>
                      </a:r>
                      <a:r>
                        <a:rPr lang="en-US" sz="2400" b="1" baseline="0" smtClean="0">
                          <a:solidFill>
                            <a:schemeClr val="bg1"/>
                          </a:solidFill>
                        </a:rPr>
                        <a:t> Resident Engineering and Inspection, Material Testing,</a:t>
                      </a:r>
                    </a:p>
                    <a:p>
                      <a:pPr algn="ctr"/>
                      <a:r>
                        <a:rPr lang="en-US" sz="2400" b="1" baseline="0" smtClean="0">
                          <a:solidFill>
                            <a:schemeClr val="bg1"/>
                          </a:solidFill>
                        </a:rPr>
                        <a:t>the Engineer Must:  </a:t>
                      </a:r>
                      <a:r>
                        <a:rPr lang="en-US" sz="2400" baseline="0" smtClean="0">
                          <a:solidFill>
                            <a:schemeClr val="bg1"/>
                          </a:solidFill>
                        </a:rPr>
                        <a:t> </a:t>
                      </a:r>
                    </a:p>
                  </a:txBody>
                  <a:tcPr/>
                </a:tc>
                <a:tc hMerge="1">
                  <a:txBody>
                    <a:bodyPr/>
                    <a:lstStyle/>
                    <a:p>
                      <a:endParaRPr lang="en-US"/>
                    </a:p>
                  </a:txBody>
                  <a:tcPr/>
                </a:tc>
                <a:extLst>
                  <a:ext uri="{0D108BD9-81ED-4DB2-BD59-A6C34878D82A}">
                    <a16:rowId xmlns:a16="http://schemas.microsoft.com/office/drawing/2014/main" val="3814319010"/>
                  </a:ext>
                </a:extLst>
              </a:tr>
              <a:tr h="1497861">
                <a:tc>
                  <a:txBody>
                    <a:bodyPr/>
                    <a:lstStyle/>
                    <a:p>
                      <a:pPr algn="ctr"/>
                      <a:r>
                        <a:rPr lang="en-US" sz="2400" b="0" i="0" kern="1200" smtClean="0">
                          <a:solidFill>
                            <a:schemeClr val="dk1"/>
                          </a:solidFill>
                          <a:effectLst/>
                          <a:latin typeface="+mn-lt"/>
                          <a:ea typeface="+mn-ea"/>
                          <a:cs typeface="+mn-cs"/>
                        </a:rPr>
                        <a:t>“Observe the work to determine conformance to the contract documents and ascertain the need for correction or rejection of the work”</a:t>
                      </a:r>
                      <a:endParaRPr lang="en-US" sz="2400" b="0"/>
                    </a:p>
                  </a:txBody>
                  <a:tcPr anchor="ctr"/>
                </a:tc>
                <a:tc>
                  <a:txBody>
                    <a:bodyPr/>
                    <a:lstStyle/>
                    <a:p>
                      <a:pPr marL="0" marR="0" lvl="0" indent="0" algn="ctr" defTabSz="914400" rtl="0" eaLnBrk="1" fontAlgn="auto" latinLnBrk="0" hangingPunct="1">
                        <a:lnSpc>
                          <a:spcPct val="100000"/>
                        </a:lnSpc>
                        <a:spcBef>
                          <a:spcPct val="0"/>
                        </a:spcBef>
                        <a:spcAft>
                          <a:spcPct val="0"/>
                        </a:spcAft>
                        <a:buClrTx/>
                        <a:buSzTx/>
                        <a:buFontTx/>
                        <a:buNone/>
                        <a:defRPr/>
                      </a:pPr>
                      <a:r>
                        <a:rPr lang="en-US" sz="2400" b="0" i="0" kern="1200" smtClean="0">
                          <a:solidFill>
                            <a:schemeClr val="dk1"/>
                          </a:solidFill>
                          <a:effectLst/>
                          <a:latin typeface="+mn-lt"/>
                          <a:ea typeface="+mn-ea"/>
                          <a:cs typeface="+mn-cs"/>
                        </a:rPr>
                        <a:t>“Periodically monitor</a:t>
                      </a:r>
                      <a:r>
                        <a:rPr lang="en-US" sz="2400" b="0" i="0" kern="1200" baseline="0" smtClean="0">
                          <a:solidFill>
                            <a:schemeClr val="dk1"/>
                          </a:solidFill>
                          <a:effectLst/>
                          <a:latin typeface="+mn-lt"/>
                          <a:ea typeface="+mn-ea"/>
                          <a:cs typeface="+mn-cs"/>
                        </a:rPr>
                        <a:t> </a:t>
                      </a:r>
                      <a:r>
                        <a:rPr lang="en-US" sz="2400" b="0" i="0" kern="1200" smtClean="0">
                          <a:solidFill>
                            <a:schemeClr val="dk1"/>
                          </a:solidFill>
                          <a:effectLst/>
                          <a:latin typeface="+mn-lt"/>
                          <a:ea typeface="+mn-ea"/>
                          <a:cs typeface="+mn-cs"/>
                        </a:rPr>
                        <a:t>the construction activities on the project.”</a:t>
                      </a:r>
                      <a:endParaRPr lang="en-US" sz="2400" b="0"/>
                    </a:p>
                  </a:txBody>
                  <a:tcPr anchor="ctr"/>
                </a:tc>
                <a:extLst>
                  <a:ext uri="{0D108BD9-81ED-4DB2-BD59-A6C34878D82A}">
                    <a16:rowId xmlns:a16="http://schemas.microsoft.com/office/drawing/2014/main" val="2252398501"/>
                  </a:ext>
                </a:extLst>
              </a:tr>
              <a:tr h="1766251">
                <a:tc>
                  <a:txBody>
                    <a:bodyPr/>
                    <a:lstStyle/>
                    <a:p>
                      <a:pPr algn="ctr"/>
                      <a:r>
                        <a:rPr lang="en-US" sz="2400" b="0" i="0" kern="1200" smtClean="0">
                          <a:solidFill>
                            <a:schemeClr val="dk1"/>
                          </a:solidFill>
                          <a:effectLst/>
                          <a:latin typeface="+mn-lt"/>
                          <a:ea typeface="+mn-ea"/>
                          <a:cs typeface="+mn-cs"/>
                        </a:rPr>
                        <a:t>“Interpret the contract plans and specifications and monitor the construction activities to maintain compliance with the intent.”</a:t>
                      </a:r>
                      <a:endParaRPr lang="en-US" sz="2400" b="0"/>
                    </a:p>
                  </a:txBody>
                  <a:tcPr anchor="ctr"/>
                </a:tc>
                <a:tc>
                  <a:txBody>
                    <a:bodyPr/>
                    <a:lstStyle/>
                    <a:p>
                      <a:pPr marL="0" marR="0" lvl="0" indent="0" algn="ctr" defTabSz="914400" rtl="0" eaLnBrk="1" fontAlgn="auto" latinLnBrk="0" hangingPunct="1">
                        <a:lnSpc>
                          <a:spcPct val="100000"/>
                        </a:lnSpc>
                        <a:spcBef>
                          <a:spcPct val="0"/>
                        </a:spcBef>
                        <a:spcAft>
                          <a:spcPct val="0"/>
                        </a:spcAft>
                        <a:buClrTx/>
                        <a:buSzTx/>
                        <a:buFontTx/>
                        <a:buNone/>
                        <a:defRPr/>
                      </a:pPr>
                      <a:r>
                        <a:rPr lang="en-US" sz="2400" b="0" i="0" kern="1200" smtClean="0">
                          <a:solidFill>
                            <a:schemeClr val="dk1"/>
                          </a:solidFill>
                          <a:effectLst/>
                          <a:latin typeface="+mn-lt"/>
                          <a:ea typeface="+mn-ea"/>
                          <a:cs typeface="+mn-cs"/>
                        </a:rPr>
                        <a:t>“Determine the suitability of materials on the site, and brought to the site, to be used in construction.”</a:t>
                      </a:r>
                      <a:endParaRPr lang="en-US" sz="2400" b="1"/>
                    </a:p>
                  </a:txBody>
                  <a:tcPr anchor="ctr"/>
                </a:tc>
                <a:extLst>
                  <a:ext uri="{0D108BD9-81ED-4DB2-BD59-A6C34878D82A}">
                    <a16:rowId xmlns:a16="http://schemas.microsoft.com/office/drawing/2014/main" val="2750550003"/>
                  </a:ext>
                </a:extLst>
              </a:tr>
              <a:tr h="685694">
                <a:tc gridSpan="2">
                  <a:txBody>
                    <a:bodyPr/>
                    <a:lstStyle/>
                    <a:p>
                      <a:endParaRPr lang="en-US" sz="2400"/>
                    </a:p>
                  </a:txBody>
                  <a:tcPr/>
                </a:tc>
                <a:tc hMerge="1">
                  <a:txBody>
                    <a:bodyPr/>
                    <a:lstStyle/>
                    <a:p>
                      <a:endParaRPr lang="en-US" b="1"/>
                    </a:p>
                  </a:txBody>
                  <a:tcPr/>
                </a:tc>
                <a:extLst>
                  <a:ext uri="{0D108BD9-81ED-4DB2-BD59-A6C34878D82A}">
                    <a16:rowId xmlns:a16="http://schemas.microsoft.com/office/drawing/2014/main" val="1739698403"/>
                  </a:ext>
                </a:extLst>
              </a:tr>
              <a:tr h="1204541">
                <a:tc gridSpan="2">
                  <a:txBody>
                    <a:bodyPr/>
                    <a:lstStyle/>
                    <a:p>
                      <a:pPr algn="ctr"/>
                      <a:r>
                        <a:rPr lang="en-US" sz="2400" b="1" u="sng" smtClean="0">
                          <a:solidFill>
                            <a:srgbClr val="FF0000"/>
                          </a:solidFill>
                        </a:rPr>
                        <a:t>MOST</a:t>
                      </a:r>
                      <a:r>
                        <a:rPr lang="en-US" sz="2400" b="1" u="sng" baseline="0" smtClean="0">
                          <a:solidFill>
                            <a:srgbClr val="FF0000"/>
                          </a:solidFill>
                        </a:rPr>
                        <a:t> IMPORTANTLY….</a:t>
                      </a:r>
                    </a:p>
                    <a:p>
                      <a:pPr algn="ctr"/>
                      <a:r>
                        <a:rPr lang="en-US" sz="2400" b="1" i="0" kern="1200" smtClean="0">
                          <a:solidFill>
                            <a:schemeClr val="dk1"/>
                          </a:solidFill>
                          <a:effectLst/>
                          <a:latin typeface="+mn-lt"/>
                          <a:ea typeface="+mn-ea"/>
                          <a:cs typeface="+mn-cs"/>
                        </a:rPr>
                        <a:t>“Passero shall have no liability for indirect, special, incidental, punitive, or consequential damages of any kind.” </a:t>
                      </a:r>
                      <a:endParaRPr lang="en-US" sz="2400" b="1"/>
                    </a:p>
                  </a:txBody>
                  <a:tcPr/>
                </a:tc>
                <a:tc hMerge="1">
                  <a:txBody>
                    <a:bodyPr/>
                    <a:lstStyle/>
                    <a:p>
                      <a:endParaRPr lang="en-US"/>
                    </a:p>
                  </a:txBody>
                  <a:tcPr/>
                </a:tc>
                <a:extLst>
                  <a:ext uri="{0D108BD9-81ED-4DB2-BD59-A6C34878D82A}">
                    <a16:rowId xmlns:a16="http://schemas.microsoft.com/office/drawing/2014/main" val="3293632036"/>
                  </a:ext>
                </a:extLst>
              </a:tr>
            </a:tbl>
          </a:graphicData>
        </a:graphic>
      </p:graphicFrame>
    </p:spTree>
    <p:extLst>
      <p:ext uri="{BB962C8B-B14F-4D97-AF65-F5344CB8AC3E}">
        <p14:creationId xmlns:p14="http://schemas.microsoft.com/office/powerpoint/2010/main" val="4152494389"/>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507665" y="210026"/>
            <a:ext cx="6512539" cy="5970865"/>
          </a:xfrm>
          <a:prstGeom prst="rect">
            <a:avLst/>
          </a:prstGeom>
          <a:noFill/>
        </p:spPr>
        <p:txBody>
          <a:bodyPr wrap="square" rtlCol="0">
            <a:spAutoFit/>
          </a:bodyPr>
          <a:lstStyle/>
          <a:p>
            <a:pPr algn="ctr"/>
            <a:r>
              <a:rPr lang="en-US" sz="4000" b="1" smtClean="0"/>
              <a:t>Use of EZ Base</a:t>
            </a:r>
          </a:p>
          <a:p>
            <a:pPr marL="342900" indent="-342900" algn="just">
              <a:buFont typeface="Arial" pitchFamily="34" charset="0"/>
              <a:buChar char="•"/>
            </a:pPr>
            <a:endParaRPr lang="en-US" smtClean="0"/>
          </a:p>
          <a:p>
            <a:pPr marL="342900" indent="-342900" algn="just">
              <a:buFont typeface="Arial" pitchFamily="34" charset="0"/>
              <a:buChar char="•"/>
            </a:pPr>
            <a:r>
              <a:rPr lang="en-US" sz="2800" smtClean="0"/>
              <a:t>Coal ash waste product </a:t>
            </a:r>
          </a:p>
          <a:p>
            <a:pPr algn="just"/>
            <a:endParaRPr lang="en-US" sz="2800" smtClean="0"/>
          </a:p>
          <a:p>
            <a:pPr marL="342900" indent="-342900" algn="just">
              <a:buFont typeface="Arial" pitchFamily="34" charset="0"/>
              <a:buChar char="•"/>
            </a:pPr>
            <a:endParaRPr lang="en-US" smtClean="0"/>
          </a:p>
          <a:p>
            <a:pPr marL="342900" indent="-342900" algn="just">
              <a:buFont typeface="Arial" pitchFamily="34" charset="0"/>
              <a:buChar char="•"/>
            </a:pPr>
            <a:r>
              <a:rPr lang="en-US" sz="2800" smtClean="0"/>
              <a:t>Contractor used to stabilize subgrade under concrete slabs and pavement </a:t>
            </a:r>
          </a:p>
          <a:p>
            <a:pPr algn="just"/>
            <a:endParaRPr lang="en-US" sz="2800" smtClean="0"/>
          </a:p>
          <a:p>
            <a:pPr marL="342900" indent="-342900" algn="just">
              <a:buFont typeface="Arial" pitchFamily="34" charset="0"/>
              <a:buChar char="•"/>
            </a:pPr>
            <a:r>
              <a:rPr lang="en-US" sz="2800" smtClean="0"/>
              <a:t>Since the case, Clay County Board of Commissioners banned use of EZ Base due to environmental concerns  </a:t>
            </a:r>
          </a:p>
          <a:p>
            <a:pPr marL="342900" indent="-342900" algn="just">
              <a:buFont typeface="Arial" pitchFamily="34" charset="0"/>
              <a:buChar char="•"/>
            </a:pPr>
            <a:endParaRPr lang="en-US" smtClean="0"/>
          </a:p>
          <a:p>
            <a:pPr marL="342900" indent="-342900" algn="just">
              <a:buFont typeface="Arial" pitchFamily="34" charset="0"/>
              <a:buChar char="•"/>
            </a:pPr>
            <a:endParaRPr lang="en-US"/>
          </a:p>
          <a:p>
            <a:pPr marL="342900" indent="-342900">
              <a:buFont typeface="Arial" pitchFamily="34" charset="0"/>
              <a:buChar char="•"/>
            </a:pPr>
            <a:endParaRPr lang="en-US"/>
          </a:p>
        </p:txBody>
      </p:sp>
      <p:pic>
        <p:nvPicPr>
          <p:cNvPr id="5" name="Picture 4"/>
          <p:cNvPicPr>
            <a:picLocks noChangeAspect="1"/>
          </p:cNvPicPr>
          <p:nvPr/>
        </p:nvPicPr>
        <p:blipFill>
          <a:blip r:embed="rId3"/>
          <a:stretch>
            <a:fillRect/>
          </a:stretch>
        </p:blipFill>
        <p:spPr>
          <a:xfrm>
            <a:off x="1219946" y="218339"/>
            <a:ext cx="3961783" cy="6090503"/>
          </a:xfrm>
          <a:prstGeom prst="rect">
            <a:avLst/>
          </a:prstGeom>
        </p:spPr>
      </p:pic>
    </p:spTree>
    <p:extLst>
      <p:ext uri="{BB962C8B-B14F-4D97-AF65-F5344CB8AC3E}">
        <p14:creationId xmlns:p14="http://schemas.microsoft.com/office/powerpoint/2010/main" val="507722094"/>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80655" y="831273"/>
            <a:ext cx="10535612" cy="5386090"/>
          </a:xfrm>
          <a:prstGeom prst="rect">
            <a:avLst/>
          </a:prstGeom>
          <a:noFill/>
        </p:spPr>
        <p:txBody>
          <a:bodyPr wrap="square" rtlCol="0">
            <a:spAutoFit/>
          </a:bodyPr>
          <a:lstStyle/>
          <a:p>
            <a:pPr algn="ctr"/>
            <a:r>
              <a:rPr lang="en-US" sz="3200" b="1" smtClean="0"/>
              <a:t>How Did It Happen?</a:t>
            </a:r>
          </a:p>
          <a:p>
            <a:pPr marL="285750" indent="-285750">
              <a:buFont typeface="Arial" pitchFamily="34" charset="0"/>
              <a:buChar char="•"/>
            </a:pPr>
            <a:endParaRPr lang="en-US" sz="2400"/>
          </a:p>
          <a:p>
            <a:pPr marL="285750" indent="-285750" algn="just">
              <a:buFont typeface="Arial" pitchFamily="34" charset="0"/>
              <a:buChar char="•"/>
            </a:pPr>
            <a:r>
              <a:rPr lang="en-US" sz="2400" smtClean="0"/>
              <a:t>After Engineer discovered what the Contractor did, Engineer demanded Contractor remove the EZ Base </a:t>
            </a:r>
          </a:p>
          <a:p>
            <a:pPr marL="285750" indent="-285750" algn="just">
              <a:buFont typeface="Arial" pitchFamily="34" charset="0"/>
              <a:buChar char="•"/>
            </a:pPr>
            <a:endParaRPr lang="en-US" sz="2400" smtClean="0"/>
          </a:p>
          <a:p>
            <a:pPr marL="285750" indent="-285750" algn="just">
              <a:buFont typeface="Arial" pitchFamily="34" charset="0"/>
              <a:buChar char="•"/>
            </a:pPr>
            <a:r>
              <a:rPr lang="en-US" sz="2400"/>
              <a:t>Evidence indicated Engineer didn’t know Contractor was using it; didn’t inquire into its suitability; didn’t supervise the Contractor’s improper mixing or </a:t>
            </a:r>
            <a:r>
              <a:rPr lang="en-US" sz="2400" smtClean="0"/>
              <a:t>placement</a:t>
            </a:r>
          </a:p>
          <a:p>
            <a:pPr marL="285750" indent="-285750" algn="just">
              <a:buFont typeface="Arial" pitchFamily="34" charset="0"/>
              <a:buChar char="•"/>
            </a:pPr>
            <a:endParaRPr lang="en-US" sz="2400" smtClean="0"/>
          </a:p>
          <a:p>
            <a:pPr marL="285750" indent="-285750" algn="just">
              <a:buFont typeface="Arial" pitchFamily="34" charset="0"/>
              <a:buChar char="•"/>
            </a:pPr>
            <a:r>
              <a:rPr lang="en-US" sz="2400" smtClean="0"/>
              <a:t>Engineer’s on site inspector observed 130 truckloads of EZ Base delivered but assumed it was dirt</a:t>
            </a:r>
          </a:p>
          <a:p>
            <a:pPr marL="285750" indent="-285750" algn="just">
              <a:buFont typeface="Arial" pitchFamily="34" charset="0"/>
              <a:buChar char="•"/>
            </a:pPr>
            <a:endParaRPr lang="en-US" sz="2400" smtClean="0"/>
          </a:p>
          <a:p>
            <a:pPr marL="285750" indent="-285750" algn="just">
              <a:buFont typeface="Arial" pitchFamily="34" charset="0"/>
              <a:buChar char="•"/>
            </a:pPr>
            <a:r>
              <a:rPr lang="en-US" sz="2400" smtClean="0"/>
              <a:t>Airport’s expert says EZ Base wasn’t necessary, excessive amount was used, and EZ Base was not an approved application </a:t>
            </a:r>
            <a:endParaRPr lang="en-US" sz="2400"/>
          </a:p>
        </p:txBody>
      </p:sp>
    </p:spTree>
    <p:extLst>
      <p:ext uri="{BB962C8B-B14F-4D97-AF65-F5344CB8AC3E}">
        <p14:creationId xmlns:p14="http://schemas.microsoft.com/office/powerpoint/2010/main" val="1800128554"/>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520680" y="2864295"/>
            <a:ext cx="2344738" cy="11008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t>Contractor sues Airport for nonpayment</a:t>
            </a:r>
            <a:r>
              <a:rPr lang="en-US" i="1" smtClean="0"/>
              <a:t> </a:t>
            </a:r>
            <a:endParaRPr lang="en-US" i="1"/>
          </a:p>
        </p:txBody>
      </p:sp>
      <p:sp>
        <p:nvSpPr>
          <p:cNvPr id="7" name="Down Arrow 6"/>
          <p:cNvSpPr/>
          <p:nvPr/>
        </p:nvSpPr>
        <p:spPr>
          <a:xfrm>
            <a:off x="2282745" y="4209691"/>
            <a:ext cx="1119674" cy="821093"/>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2282745" y="5203777"/>
            <a:ext cx="2931106" cy="15134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t>Airport files Counterclaim Against Contractor and Engineer for breach of contract and professional negligence</a:t>
            </a:r>
            <a:endParaRPr lang="en-US" i="1"/>
          </a:p>
        </p:txBody>
      </p:sp>
      <p:sp>
        <p:nvSpPr>
          <p:cNvPr id="11" name="Rectangle 10"/>
          <p:cNvSpPr/>
          <p:nvPr/>
        </p:nvSpPr>
        <p:spPr>
          <a:xfrm>
            <a:off x="781592" y="215395"/>
            <a:ext cx="2620827" cy="15037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mtClean="0"/>
          </a:p>
          <a:p>
            <a:pPr algn="ctr"/>
            <a:endParaRPr lang="en-US"/>
          </a:p>
          <a:p>
            <a:pPr algn="ctr"/>
            <a:endParaRPr lang="en-US" smtClean="0"/>
          </a:p>
          <a:p>
            <a:pPr algn="ctr"/>
            <a:endParaRPr lang="en-US"/>
          </a:p>
          <a:p>
            <a:pPr algn="ctr"/>
            <a:endParaRPr lang="en-US" smtClean="0"/>
          </a:p>
          <a:p>
            <a:pPr algn="ctr"/>
            <a:endParaRPr lang="en-US"/>
          </a:p>
          <a:p>
            <a:pPr algn="ctr"/>
            <a:r>
              <a:rPr lang="en-US" smtClean="0"/>
              <a:t>Airport discovers extensive cracking, </a:t>
            </a:r>
          </a:p>
          <a:p>
            <a:pPr algn="ctr"/>
            <a:r>
              <a:rPr lang="en-US" smtClean="0"/>
              <a:t>begins investigation, </a:t>
            </a:r>
          </a:p>
          <a:p>
            <a:pPr algn="ctr"/>
            <a:r>
              <a:rPr lang="en-US" smtClean="0"/>
              <a:t>and  stops </a:t>
            </a:r>
            <a:r>
              <a:rPr lang="en-US"/>
              <a:t>paying </a:t>
            </a:r>
            <a:r>
              <a:rPr lang="en-US" smtClean="0"/>
              <a:t>Contractor</a:t>
            </a:r>
            <a:endParaRPr lang="en-US"/>
          </a:p>
          <a:p>
            <a:pPr algn="ctr"/>
            <a:endParaRPr lang="en-US"/>
          </a:p>
          <a:p>
            <a:pPr algn="ctr"/>
            <a:endParaRPr lang="en-US"/>
          </a:p>
          <a:p>
            <a:pPr algn="ctr"/>
            <a:endParaRPr lang="en-US"/>
          </a:p>
          <a:p>
            <a:pPr algn="ctr"/>
            <a:endParaRPr lang="en-US"/>
          </a:p>
          <a:p>
            <a:pPr algn="ctr"/>
            <a:endParaRPr lang="en-US"/>
          </a:p>
          <a:p>
            <a:pPr algn="ctr"/>
            <a:endParaRPr lang="en-US" smtClean="0"/>
          </a:p>
        </p:txBody>
      </p:sp>
      <p:sp>
        <p:nvSpPr>
          <p:cNvPr id="4" name="Rectangle 3"/>
          <p:cNvSpPr/>
          <p:nvPr/>
        </p:nvSpPr>
        <p:spPr>
          <a:xfrm>
            <a:off x="5975496" y="1397402"/>
            <a:ext cx="5522899" cy="1844036"/>
          </a:xfrm>
          <a:prstGeom prst="rect">
            <a:avLst/>
          </a:prstGeom>
          <a:solidFill>
            <a:srgbClr val="B4E6F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smtClean="0">
                <a:solidFill>
                  <a:schemeClr val="bg1"/>
                </a:solidFill>
              </a:rPr>
              <a:t>Airport wanted </a:t>
            </a:r>
          </a:p>
          <a:p>
            <a:pPr algn="ctr"/>
            <a:r>
              <a:rPr lang="en-US" sz="2400" b="1" smtClean="0">
                <a:solidFill>
                  <a:schemeClr val="bg1"/>
                </a:solidFill>
              </a:rPr>
              <a:t>GENERAL DAMAGES</a:t>
            </a:r>
            <a:r>
              <a:rPr lang="en-US" sz="2400" smtClean="0">
                <a:solidFill>
                  <a:schemeClr val="bg1"/>
                </a:solidFill>
              </a:rPr>
              <a:t> </a:t>
            </a:r>
          </a:p>
          <a:p>
            <a:pPr algn="ctr"/>
            <a:r>
              <a:rPr lang="en-US" sz="2400" smtClean="0">
                <a:solidFill>
                  <a:schemeClr val="bg1"/>
                </a:solidFill>
              </a:rPr>
              <a:t> claiming costs to repair and replace the pavement and slab</a:t>
            </a:r>
            <a:endParaRPr lang="en-US" sz="2400">
              <a:solidFill>
                <a:schemeClr val="bg1"/>
              </a:solidFill>
            </a:endParaRPr>
          </a:p>
        </p:txBody>
      </p:sp>
      <p:sp>
        <p:nvSpPr>
          <p:cNvPr id="15" name="Down Arrow 14"/>
          <p:cNvSpPr/>
          <p:nvPr/>
        </p:nvSpPr>
        <p:spPr>
          <a:xfrm>
            <a:off x="1520680" y="1920942"/>
            <a:ext cx="1119674" cy="821093"/>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5904725" y="3568796"/>
            <a:ext cx="5593671" cy="1839163"/>
          </a:xfrm>
          <a:prstGeom prst="rect">
            <a:avLst/>
          </a:prstGeom>
          <a:solidFill>
            <a:srgbClr val="B4E6F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smtClean="0">
                <a:solidFill>
                  <a:schemeClr val="bg1"/>
                </a:solidFill>
              </a:rPr>
              <a:t>Engineer says repair and </a:t>
            </a:r>
          </a:p>
          <a:p>
            <a:pPr algn="ctr"/>
            <a:r>
              <a:rPr lang="en-US" sz="2400" smtClean="0">
                <a:solidFill>
                  <a:schemeClr val="bg1"/>
                </a:solidFill>
              </a:rPr>
              <a:t>replacement costs are </a:t>
            </a:r>
          </a:p>
          <a:p>
            <a:pPr algn="ctr"/>
            <a:r>
              <a:rPr lang="en-US" sz="2400" b="1" smtClean="0">
                <a:solidFill>
                  <a:schemeClr val="bg1"/>
                </a:solidFill>
              </a:rPr>
              <a:t>CONSEQUENTIAL DAMAGES </a:t>
            </a:r>
          </a:p>
          <a:p>
            <a:pPr algn="ctr"/>
            <a:r>
              <a:rPr lang="en-US" sz="2400" smtClean="0">
                <a:solidFill>
                  <a:schemeClr val="bg1"/>
                </a:solidFill>
              </a:rPr>
              <a:t>barred by the waiver in contract</a:t>
            </a:r>
            <a:endParaRPr lang="en-US" sz="2400">
              <a:solidFill>
                <a:schemeClr val="bg1"/>
              </a:solidFill>
            </a:endParaRPr>
          </a:p>
        </p:txBody>
      </p:sp>
    </p:spTree>
    <p:extLst>
      <p:ext uri="{BB962C8B-B14F-4D97-AF65-F5344CB8AC3E}">
        <p14:creationId xmlns:p14="http://schemas.microsoft.com/office/powerpoint/2010/main" val="4219349815"/>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66073" y="1168809"/>
            <a:ext cx="3111417" cy="4880562"/>
          </a:xfrm>
          <a:prstGeom prst="rect">
            <a:avLst/>
          </a:prstGeom>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i="1">
                <a:solidFill>
                  <a:schemeClr val="bg1"/>
                </a:solidFill>
              </a:rPr>
              <a:t>Repair and replacement </a:t>
            </a:r>
            <a:r>
              <a:rPr lang="en-US" sz="2400" i="1" smtClean="0">
                <a:solidFill>
                  <a:schemeClr val="bg1"/>
                </a:solidFill>
              </a:rPr>
              <a:t>damages resulting from engineer’s failure to inspect </a:t>
            </a:r>
            <a:r>
              <a:rPr lang="en-US" sz="2400" i="1">
                <a:solidFill>
                  <a:schemeClr val="bg1"/>
                </a:solidFill>
              </a:rPr>
              <a:t>are consequential </a:t>
            </a:r>
            <a:r>
              <a:rPr lang="en-US" sz="2400" i="1" smtClean="0">
                <a:solidFill>
                  <a:schemeClr val="bg1"/>
                </a:solidFill>
              </a:rPr>
              <a:t>damages</a:t>
            </a:r>
            <a:endParaRPr lang="en-US" sz="2400" b="1">
              <a:solidFill>
                <a:schemeClr val="bg1"/>
              </a:solidFill>
            </a:endParaRPr>
          </a:p>
          <a:p>
            <a:pPr algn="ctr"/>
            <a:endParaRPr lang="en-US" sz="2400">
              <a:solidFill>
                <a:schemeClr val="bg1"/>
              </a:solidFill>
            </a:endParaRPr>
          </a:p>
        </p:txBody>
      </p:sp>
    </p:spTree>
    <p:extLst>
      <p:ext uri="{BB962C8B-B14F-4D97-AF65-F5344CB8AC3E}">
        <p14:creationId xmlns:p14="http://schemas.microsoft.com/office/powerpoint/2010/main" val="376227960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816967" y="527375"/>
            <a:ext cx="10876117" cy="5970865"/>
          </a:xfrm>
          <a:prstGeom prst="rect">
            <a:avLst/>
          </a:prstGeom>
          <a:noFill/>
        </p:spPr>
        <p:txBody>
          <a:bodyPr wrap="square" rtlCol="0">
            <a:spAutoFit/>
          </a:bodyPr>
          <a:lstStyle/>
          <a:p>
            <a:pPr algn="ctr"/>
            <a:r>
              <a:rPr lang="en-US" sz="3600" b="1"/>
              <a:t>Repair and replacement costs </a:t>
            </a:r>
            <a:r>
              <a:rPr lang="en-US" sz="3600" b="1" smtClean="0"/>
              <a:t>are not general damages because </a:t>
            </a:r>
          </a:p>
          <a:p>
            <a:pPr algn="ctr"/>
            <a:endParaRPr lang="en-US" sz="3600" b="1" smtClean="0"/>
          </a:p>
          <a:p>
            <a:pPr marL="742950" indent="-742950">
              <a:buAutoNum type="arabicParenBoth"/>
            </a:pPr>
            <a:r>
              <a:rPr lang="en-US" sz="2800" smtClean="0"/>
              <a:t>they are </a:t>
            </a:r>
            <a:r>
              <a:rPr lang="en-US" sz="2800" b="1"/>
              <a:t>not</a:t>
            </a:r>
            <a:r>
              <a:rPr lang="en-US" sz="2800"/>
              <a:t> </a:t>
            </a:r>
            <a:r>
              <a:rPr lang="en-US" sz="2800" b="1"/>
              <a:t>direct</a:t>
            </a:r>
            <a:r>
              <a:rPr lang="en-US" sz="2800"/>
              <a:t> consequence of </a:t>
            </a:r>
            <a:r>
              <a:rPr lang="en-US" sz="2800" smtClean="0"/>
              <a:t>Engineer’s </a:t>
            </a:r>
            <a:r>
              <a:rPr lang="en-US" sz="2800"/>
              <a:t>failure to properly </a:t>
            </a:r>
            <a:r>
              <a:rPr lang="en-US" sz="2800" smtClean="0"/>
              <a:t>inspect, and </a:t>
            </a:r>
          </a:p>
          <a:p>
            <a:pPr marL="742950" indent="-742950">
              <a:buAutoNum type="arabicParenBoth"/>
            </a:pPr>
            <a:r>
              <a:rPr lang="en-US" sz="2800" smtClean="0"/>
              <a:t>the need for repair didn’t arise within the scope of the immediate transaction between Engineer and Airport.</a:t>
            </a:r>
            <a:endParaRPr lang="en-US" sz="2800"/>
          </a:p>
          <a:p>
            <a:pPr algn="ctr"/>
            <a:endParaRPr lang="en-US" sz="3600"/>
          </a:p>
          <a:p>
            <a:pPr algn="ctr"/>
            <a:r>
              <a:rPr lang="en-US" sz="3600"/>
              <a:t>“</a:t>
            </a:r>
            <a:r>
              <a:rPr lang="en-US" sz="3600" b="1" i="1"/>
              <a:t>Contractor could have completed the job correctly even without Passero failing to perform its inspection duties” </a:t>
            </a:r>
            <a:r>
              <a:rPr lang="en-US" sz="3600"/>
              <a:t>  </a:t>
            </a:r>
          </a:p>
          <a:p>
            <a:endParaRPr lang="en-US"/>
          </a:p>
        </p:txBody>
      </p:sp>
    </p:spTree>
    <p:extLst>
      <p:ext uri="{BB962C8B-B14F-4D97-AF65-F5344CB8AC3E}">
        <p14:creationId xmlns:p14="http://schemas.microsoft.com/office/powerpoint/2010/main" val="4096879541"/>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58948" y="940983"/>
            <a:ext cx="10398641" cy="5509200"/>
          </a:xfrm>
          <a:prstGeom prst="rect">
            <a:avLst/>
          </a:prstGeom>
          <a:noFill/>
        </p:spPr>
        <p:txBody>
          <a:bodyPr wrap="square" rtlCol="0">
            <a:spAutoFit/>
          </a:bodyPr>
          <a:lstStyle/>
          <a:p>
            <a:pPr algn="ctr"/>
            <a:r>
              <a:rPr lang="en-US" sz="3200"/>
              <a:t>“The </a:t>
            </a:r>
            <a:r>
              <a:rPr lang="en-US" sz="3200" smtClean="0"/>
              <a:t>consequential </a:t>
            </a:r>
            <a:r>
              <a:rPr lang="en-US" sz="3200"/>
              <a:t>nature of </a:t>
            </a:r>
            <a:r>
              <a:rPr lang="en-US" sz="3200" smtClean="0"/>
              <a:t>loss </a:t>
            </a:r>
          </a:p>
          <a:p>
            <a:pPr algn="ctr"/>
            <a:r>
              <a:rPr lang="en-US" sz="3200" b="1" u="sng" smtClean="0"/>
              <a:t>is not based </a:t>
            </a:r>
            <a:r>
              <a:rPr lang="en-US" sz="3200" smtClean="0"/>
              <a:t>on the damages being unforeseeable </a:t>
            </a:r>
          </a:p>
          <a:p>
            <a:pPr algn="ctr"/>
            <a:r>
              <a:rPr lang="en-US" sz="3200" smtClean="0"/>
              <a:t>by the parties. . .”</a:t>
            </a:r>
          </a:p>
          <a:p>
            <a:pPr algn="ctr"/>
            <a:endParaRPr lang="en-US" sz="3200" smtClean="0"/>
          </a:p>
          <a:p>
            <a:pPr algn="ctr"/>
            <a:endParaRPr lang="en-US" sz="3200" smtClean="0"/>
          </a:p>
          <a:p>
            <a:pPr algn="ctr"/>
            <a:endParaRPr lang="en-US" sz="3200"/>
          </a:p>
          <a:p>
            <a:pPr algn="ctr"/>
            <a:r>
              <a:rPr lang="en-US" sz="3200" smtClean="0"/>
              <a:t>Engineer </a:t>
            </a:r>
            <a:r>
              <a:rPr lang="en-US" sz="3200" b="1" smtClean="0"/>
              <a:t>conceded</a:t>
            </a:r>
            <a:r>
              <a:rPr lang="en-US" sz="3200" smtClean="0"/>
              <a:t> repair damages were a foreseeable result of its failure to perform the work in conformity with the contract. </a:t>
            </a:r>
            <a:r>
              <a:rPr lang="en-US" sz="3200"/>
              <a:t/>
            </a:r>
            <a:br>
              <a:rPr lang="en-US" sz="3200"/>
            </a:br>
            <a:r>
              <a:rPr lang="en-US" sz="3200"/>
              <a:t/>
            </a:r>
            <a:br>
              <a:rPr lang="en-US" sz="3200"/>
            </a:br>
            <a:endParaRPr lang="en-US" sz="3200"/>
          </a:p>
        </p:txBody>
      </p:sp>
    </p:spTree>
    <p:extLst>
      <p:ext uri="{BB962C8B-B14F-4D97-AF65-F5344CB8AC3E}">
        <p14:creationId xmlns:p14="http://schemas.microsoft.com/office/powerpoint/2010/main" val="74769051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318167" y="4379092"/>
            <a:ext cx="9898662" cy="1323439"/>
          </a:xfrm>
          <a:prstGeom prst="rect">
            <a:avLst/>
          </a:prstGeom>
          <a:noFill/>
        </p:spPr>
        <p:txBody>
          <a:bodyPr wrap="square" rtlCol="0">
            <a:spAutoFit/>
          </a:bodyPr>
          <a:lstStyle/>
          <a:p>
            <a:pPr algn="ctr"/>
            <a:r>
              <a:rPr lang="en-US" sz="4000" smtClean="0">
                <a:solidFill>
                  <a:srgbClr val="FF0000"/>
                </a:solidFill>
              </a:rPr>
              <a:t>Airport’s damages arise from its dealings with third party, the Contractor</a:t>
            </a:r>
            <a:endParaRPr lang="en-US" sz="4000">
              <a:solidFill>
                <a:srgbClr val="FF0000"/>
              </a:solidFill>
            </a:endParaRPr>
          </a:p>
        </p:txBody>
      </p:sp>
      <p:sp>
        <p:nvSpPr>
          <p:cNvPr id="5" name="Title 4"/>
          <p:cNvSpPr txBox="1">
            <a:spLocks noGrp="1"/>
          </p:cNvSpPr>
          <p:nvPr>
            <p:ph type="ctrTitle"/>
          </p:nvPr>
        </p:nvSpPr>
        <p:spPr>
          <a:xfrm>
            <a:off x="6267498" y="467295"/>
            <a:ext cx="5109339" cy="3022366"/>
          </a:xfrm>
          <a:prstGeom prst="rect">
            <a:avLst/>
          </a:prstGeom>
          <a:noFill/>
        </p:spPr>
        <p:txBody>
          <a:bodyPr wrap="square" rtlCol="0">
            <a:spAutoFit/>
          </a:bodyPr>
          <a:lstStyle/>
          <a:p>
            <a:pPr algn="ctr"/>
            <a:r>
              <a:rPr lang="en-US" sz="3200" smtClean="0"/>
              <a:t>“What </a:t>
            </a:r>
            <a:r>
              <a:rPr lang="en-US" sz="3200"/>
              <a:t>makes a loss </a:t>
            </a:r>
            <a:r>
              <a:rPr lang="en-US" sz="3200" smtClean="0"/>
              <a:t>consequential </a:t>
            </a:r>
            <a:r>
              <a:rPr lang="en-US" sz="3200"/>
              <a:t>is that </a:t>
            </a:r>
            <a:r>
              <a:rPr lang="en-US" sz="3200" b="1"/>
              <a:t>it stems from relationships with third parties</a:t>
            </a:r>
            <a:r>
              <a:rPr lang="en-US" sz="3200"/>
              <a:t>, while still reasonably foreseeable at the time of contracting.”</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24802" y="567006"/>
            <a:ext cx="4635920" cy="3079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5361632"/>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97442" y="465513"/>
            <a:ext cx="11249246" cy="6026727"/>
          </a:xfrm>
        </p:spPr>
        <p:txBody>
          <a:bodyPr>
            <a:normAutofit/>
          </a:bodyPr>
          <a:lstStyle/>
          <a:p>
            <a:pPr algn="just"/>
            <a:r>
              <a:rPr lang="en-US" i="1">
                <a:solidFill>
                  <a:schemeClr val="tx1"/>
                </a:solidFill>
              </a:rPr>
              <a:t>See</a:t>
            </a:r>
            <a:r>
              <a:rPr lang="en-US">
                <a:solidFill>
                  <a:schemeClr val="tx1"/>
                </a:solidFill>
              </a:rPr>
              <a:t> </a:t>
            </a:r>
            <a:r>
              <a:rPr lang="en-US" i="1" err="1">
                <a:solidFill>
                  <a:schemeClr val="tx1"/>
                </a:solidFill>
              </a:rPr>
              <a:t>Urling v. Helms Exterminators, Inc.,</a:t>
            </a:r>
            <a:r>
              <a:rPr lang="en-US">
                <a:solidFill>
                  <a:schemeClr val="tx1"/>
                </a:solidFill>
              </a:rPr>
              <a:t> 468 So.2d 451, 454 (Fla. 1st DCA 1985) (finding the cost to repair extensive termite damage to a home purchased after a termite inspection company erroneously certified that the home was free of damage constituted consequential damages, whereas the cost of the termite inspection constituted actual damages); </a:t>
            </a:r>
            <a:endParaRPr lang="en-US" smtClean="0">
              <a:solidFill>
                <a:schemeClr val="tx1"/>
              </a:solidFill>
            </a:endParaRPr>
          </a:p>
          <a:p>
            <a:pPr algn="just"/>
            <a:endParaRPr lang="en-US" smtClean="0">
              <a:solidFill>
                <a:schemeClr val="tx1"/>
              </a:solidFill>
            </a:endParaRPr>
          </a:p>
          <a:p>
            <a:pPr algn="just"/>
            <a:r>
              <a:rPr lang="en-US" i="1" smtClean="0">
                <a:solidFill>
                  <a:schemeClr val="tx1"/>
                </a:solidFill>
              </a:rPr>
              <a:t>Rollins</a:t>
            </a:r>
            <a:r>
              <a:rPr lang="en-US" i="1">
                <a:solidFill>
                  <a:schemeClr val="tx1"/>
                </a:solidFill>
              </a:rPr>
              <a:t>, Inc. v. Heller</a:t>
            </a:r>
            <a:r>
              <a:rPr lang="en-US">
                <a:solidFill>
                  <a:schemeClr val="tx1"/>
                </a:solidFill>
              </a:rPr>
              <a:t>, 454 So.2d 580, </a:t>
            </a:r>
            <a:r>
              <a:rPr lang="en-US" smtClean="0">
                <a:solidFill>
                  <a:schemeClr val="tx1"/>
                </a:solidFill>
              </a:rPr>
              <a:t>585 </a:t>
            </a:r>
            <a:r>
              <a:rPr lang="en-US">
                <a:solidFill>
                  <a:schemeClr val="tx1"/>
                </a:solidFill>
              </a:rPr>
              <a:t>(Fla. 3d DCA 1984) (finding where a home was burglarized following the installation of a deficient security system, the actual damages constituted the cost of the defective system, not the value of the items stolen during the burglary). </a:t>
            </a:r>
            <a:endParaRPr lang="en-US" smtClean="0">
              <a:solidFill>
                <a:schemeClr val="tx1"/>
              </a:solidFill>
            </a:endParaRPr>
          </a:p>
          <a:p>
            <a:pPr algn="just"/>
            <a:endParaRPr lang="en-US" i="1" u="sng" smtClean="0">
              <a:solidFill>
                <a:schemeClr val="tx1"/>
              </a:solidFill>
            </a:endParaRPr>
          </a:p>
          <a:p>
            <a:pPr algn="just"/>
            <a:r>
              <a:rPr lang="en-US" i="1" err="1" smtClean="0">
                <a:solidFill>
                  <a:schemeClr val="tx1"/>
                </a:solidFill>
              </a:rPr>
              <a:t>Mosteller </a:t>
            </a:r>
            <a:r>
              <a:rPr lang="en-US" i="1">
                <a:solidFill>
                  <a:schemeClr val="tx1"/>
                </a:solidFill>
              </a:rPr>
              <a:t>Mansion, LLC v. Mactec Eng'g &amp; Consulting of Georgia, Inc., </a:t>
            </a:r>
            <a:r>
              <a:rPr lang="en-US">
                <a:solidFill>
                  <a:schemeClr val="tx1"/>
                </a:solidFill>
              </a:rPr>
              <a:t>190 N.C.App. 674, 661 S.E.2d 788, n.2 (2008) (finding a builder's claim for damages to repair and recondition soil after an engineering firm erroneously conducted soil testing were consequential and indirect damages because they “do not flow directly and immediately from any action of” the engineering firm); </a:t>
            </a:r>
            <a:endParaRPr lang="en-US" smtClean="0">
              <a:solidFill>
                <a:schemeClr val="tx1"/>
              </a:solidFill>
            </a:endParaRPr>
          </a:p>
          <a:p>
            <a:pPr algn="just"/>
            <a:endParaRPr lang="en-US" smtClean="0">
              <a:solidFill>
                <a:schemeClr val="tx1"/>
              </a:solidFill>
            </a:endParaRPr>
          </a:p>
        </p:txBody>
      </p:sp>
    </p:spTree>
    <p:extLst>
      <p:ext uri="{BB962C8B-B14F-4D97-AF65-F5344CB8AC3E}">
        <p14:creationId xmlns:p14="http://schemas.microsoft.com/office/powerpoint/2010/main" val="2909761170"/>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89130" y="623455"/>
            <a:ext cx="11249246" cy="5536276"/>
          </a:xfrm>
        </p:spPr>
        <p:txBody>
          <a:bodyPr>
            <a:normAutofit/>
          </a:bodyPr>
          <a:lstStyle/>
          <a:p>
            <a:pPr algn="ctr"/>
            <a:r>
              <a:rPr lang="en-US" sz="2400" smtClean="0">
                <a:solidFill>
                  <a:schemeClr val="tx1"/>
                </a:solidFill>
              </a:rPr>
              <a:t>4</a:t>
            </a:r>
            <a:r>
              <a:rPr lang="en-US" sz="2400" baseline="30000" smtClean="0">
                <a:solidFill>
                  <a:schemeClr val="tx1"/>
                </a:solidFill>
              </a:rPr>
              <a:t>th</a:t>
            </a:r>
            <a:r>
              <a:rPr lang="en-US" sz="2400" smtClean="0">
                <a:solidFill>
                  <a:schemeClr val="tx1"/>
                </a:solidFill>
              </a:rPr>
              <a:t> DCA certified the following question to the Florida Supreme Court:</a:t>
            </a:r>
          </a:p>
          <a:p>
            <a:pPr algn="just"/>
            <a:endParaRPr lang="en-US" i="1">
              <a:solidFill>
                <a:schemeClr val="tx1"/>
              </a:solidFill>
            </a:endParaRPr>
          </a:p>
          <a:p>
            <a:pPr algn="just"/>
            <a:r>
              <a:rPr lang="en-US" b="1" cap="all"/>
              <a:t>WHERE A CONTRACT EXPRESSLY REQUIRES A PARTY TO INSPECT, MONITOR, AND OBSERVE CONSTRUCTION WORK AND TO DETERMINE THE SUITABILITY OF MATERIALS USED IN THE CONSTRUCTION, BUT THE PARTY FAILS TO DO SO AND INFERIOR MATERIALS ARE USED, ARE THE COSTS TO REPAIR DAMAGE CAUSED BY THE USE OF THE IMPROPER MATERIALS GENERAL, SPECIAL, OR CONSEQUENTIAL DAMAGES?</a:t>
            </a:r>
            <a:endParaRPr lang="en-US" b="1" i="1" smtClean="0">
              <a:solidFill>
                <a:schemeClr val="tx1"/>
              </a:solidFill>
            </a:endParaRPr>
          </a:p>
          <a:p>
            <a:pPr algn="just"/>
            <a:endParaRPr lang="en-US" i="1" smtClean="0">
              <a:solidFill>
                <a:schemeClr val="tx1"/>
              </a:solidFill>
            </a:endParaRPr>
          </a:p>
          <a:p>
            <a:pPr algn="ctr"/>
            <a:r>
              <a:rPr lang="en-US" i="1" smtClean="0">
                <a:solidFill>
                  <a:schemeClr val="tx1"/>
                </a:solidFill>
              </a:rPr>
              <a:t>The Florida Supreme Court denied review on March 27, 2019</a:t>
            </a:r>
            <a:endParaRPr lang="en-US" smtClean="0">
              <a:solidFill>
                <a:schemeClr val="tx1"/>
              </a:solidFill>
            </a:endParaRPr>
          </a:p>
        </p:txBody>
      </p:sp>
    </p:spTree>
    <p:extLst>
      <p:ext uri="{BB962C8B-B14F-4D97-AF65-F5344CB8AC3E}">
        <p14:creationId xmlns:p14="http://schemas.microsoft.com/office/powerpoint/2010/main" val="1628115921"/>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89130" y="623455"/>
            <a:ext cx="11249246" cy="5536276"/>
          </a:xfrm>
        </p:spPr>
        <p:txBody>
          <a:bodyPr>
            <a:normAutofit fontScale="62500" lnSpcReduction="20000"/>
          </a:bodyPr>
          <a:lstStyle/>
          <a:p>
            <a:pPr algn="ctr"/>
            <a:r>
              <a:rPr lang="en-US" sz="4500" b="1" u="sng" smtClean="0">
                <a:solidFill>
                  <a:schemeClr val="tx1"/>
                </a:solidFill>
              </a:rPr>
              <a:t>Important Considerations for Construction Attorneys </a:t>
            </a:r>
          </a:p>
          <a:p>
            <a:pPr algn="ctr"/>
            <a:endParaRPr lang="en-US" sz="2400">
              <a:solidFill>
                <a:schemeClr val="tx1"/>
              </a:solidFill>
            </a:endParaRPr>
          </a:p>
          <a:p>
            <a:pPr marL="342900" indent="-342900">
              <a:buFont typeface="Arial" pitchFamily="34" charset="0"/>
              <a:buChar char="•"/>
            </a:pPr>
            <a:r>
              <a:rPr lang="en-US" sz="4000" smtClean="0">
                <a:solidFill>
                  <a:schemeClr val="tx1"/>
                </a:solidFill>
              </a:rPr>
              <a:t>Engineer’s contract expressly imposed inspection duties </a:t>
            </a:r>
          </a:p>
          <a:p>
            <a:pPr marL="342900" indent="-342900">
              <a:buFont typeface="Arial" pitchFamily="34" charset="0"/>
              <a:buChar char="•"/>
            </a:pPr>
            <a:r>
              <a:rPr lang="en-US" sz="4000" smtClean="0">
                <a:solidFill>
                  <a:schemeClr val="tx1"/>
                </a:solidFill>
              </a:rPr>
              <a:t>Engineer was retained to provide engineering services on a </a:t>
            </a:r>
            <a:r>
              <a:rPr lang="en-US" sz="4000" b="1" smtClean="0">
                <a:solidFill>
                  <a:schemeClr val="tx1"/>
                </a:solidFill>
              </a:rPr>
              <a:t>part time basis </a:t>
            </a:r>
          </a:p>
          <a:p>
            <a:pPr marL="342900" indent="-342900">
              <a:buFont typeface="Arial" pitchFamily="34" charset="0"/>
              <a:buChar char="•"/>
            </a:pPr>
            <a:r>
              <a:rPr lang="en-US" sz="4000" smtClean="0">
                <a:solidFill>
                  <a:schemeClr val="tx1"/>
                </a:solidFill>
              </a:rPr>
              <a:t>Consider effect of form consequential damages waivers like that in the AIA 201 General Conditions (below)</a:t>
            </a:r>
          </a:p>
          <a:p>
            <a:endParaRPr lang="en-US" b="1" smtClean="0"/>
          </a:p>
          <a:p>
            <a:r>
              <a:rPr lang="en-US" b="1" smtClean="0"/>
              <a:t>§</a:t>
            </a:r>
            <a:r>
              <a:rPr lang="en-US" b="1"/>
              <a:t> 15.1.7 Waiver of Claims for Consequential Damages</a:t>
            </a:r>
          </a:p>
          <a:p>
            <a:r>
              <a:rPr lang="en-US"/>
              <a:t>The Contractor and Owner waive Claims against each other for consequential damages arising out of or relating to this Contract. This mutual waiver includes</a:t>
            </a:r>
          </a:p>
          <a:p>
            <a:r>
              <a:rPr lang="en-US" b="1"/>
              <a:t>.1</a:t>
            </a:r>
            <a:r>
              <a:rPr lang="en-US"/>
              <a:t>    damages incurred by the Owner for rental expenses, for losses of use, income, profit, financing, business and reputation, and for loss of management or employee productivity or of the services of such persons; and</a:t>
            </a:r>
          </a:p>
          <a:p>
            <a:r>
              <a:rPr lang="en-US" b="1"/>
              <a:t>.2</a:t>
            </a:r>
            <a:r>
              <a:rPr lang="en-US"/>
              <a:t>    damages incurred by the Contractor for principal office expenses including the compensation of personnel stationed there, for losses of financing, business and reputation, and for loss of profit, except anticipated profit arising directly from the Work.</a:t>
            </a:r>
          </a:p>
          <a:p>
            <a:pPr marL="342900" indent="-342900">
              <a:buFont typeface="Arial" pitchFamily="34" charset="0"/>
              <a:buChar char="•"/>
            </a:pPr>
            <a:endParaRPr lang="en-US" sz="2800" smtClean="0">
              <a:solidFill>
                <a:schemeClr val="tx1"/>
              </a:solidFill>
            </a:endParaRPr>
          </a:p>
        </p:txBody>
      </p:sp>
    </p:spTree>
    <p:extLst>
      <p:ext uri="{BB962C8B-B14F-4D97-AF65-F5344CB8AC3E}">
        <p14:creationId xmlns:p14="http://schemas.microsoft.com/office/powerpoint/2010/main" val="3641130696"/>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6.2.9200.0"/>
  <p:tag name="AS_RELEASE_DATE" val="2018.12.12"/>
  <p:tag name="AS_TITLE" val="Aspose.Slides for .NET 4.0 Client Profile"/>
  <p:tag name="AS_VERSION" val="18.12"/>
</p:tagLst>
</file>

<file path=ppt/theme/theme1.xml><?xml version="1.0" encoding="utf-8"?>
<a:theme xmlns:a="http://schemas.openxmlformats.org/drawingml/2006/main" name="View">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View">
      <a:majorFont>
        <a:latin typeface="Century Schoolbook" panose="020406040505050203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Arial"/>
        <a:cs typeface="Arial"/>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3969A8A2-35DB-4E3B-8885-16FD2056867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TM03457515[[fn=View]]</Template>
  <TotalTime>0</TotalTime>
  <Words>667</Words>
  <Application>Microsoft Office PowerPoint</Application>
  <PresentationFormat>Widescreen</PresentationFormat>
  <Paragraphs>117</Paragraphs>
  <Slides>16</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Century Schoolbook</vt:lpstr>
      <vt:lpstr>Wingdings 2</vt:lpstr>
      <vt:lpstr>View</vt:lpstr>
      <vt:lpstr>         Keystone Airpark Auth. v. Pipeline Contractors, Inc.,  266 So. 3d 1219, 1220 (Fla. 1st DCA 2019) </vt:lpstr>
      <vt:lpstr>The Keystone Airport Project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makes a loss consequential is that it stems from relationships with third parties, while still reasonably foreseeable at the time of contracting.”</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1</cp:revision>
  <dcterms:created xsi:type="dcterms:W3CDTF">1601-01-01T00:00:00Z</dcterms:created>
  <dcterms:modified xsi:type="dcterms:W3CDTF">2020-03-16T15:13:27Z</dcterms:modified>
</cp:coreProperties>
</file>