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2" r:id="rId6"/>
    <p:sldId id="272" r:id="rId7"/>
    <p:sldId id="276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74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B0CC"/>
    <a:srgbClr val="59DFB9"/>
    <a:srgbClr val="FC9A2D"/>
    <a:srgbClr val="A4A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396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A3D14-AAF9-49AB-AACB-F4F0F07E655A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CC02C-E565-4867-BC88-58EF119B13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0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576ED7-D66D-4A72-98EE-B6AEDD9A1D6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9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5612" y="304800"/>
            <a:ext cx="4037013" cy="3276600"/>
          </a:xfrm>
          <a:noFill/>
        </p:spPr>
        <p:txBody>
          <a:bodyPr>
            <a:normAutofit/>
          </a:bodyPr>
          <a:lstStyle>
            <a:lvl1pPr algn="r">
              <a:defRPr sz="4200" b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46489" y="4876800"/>
            <a:ext cx="3266136" cy="1143000"/>
          </a:xfrm>
          <a:noFill/>
        </p:spPr>
        <p:txBody>
          <a:bodyPr anchor="ctr" anchorCtr="0"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75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152400"/>
            <a:ext cx="11734800" cy="1143000"/>
          </a:xfrm>
          <a:solidFill>
            <a:srgbClr val="51B0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12" y="1447800"/>
            <a:ext cx="11544300" cy="4495800"/>
          </a:xfrm>
        </p:spPr>
        <p:txBody>
          <a:bodyPr/>
          <a:lstStyle>
            <a:lvl1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040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76200"/>
            <a:ext cx="11887200" cy="810399"/>
          </a:xfrm>
          <a:noFill/>
          <a:effectLst/>
        </p:spPr>
        <p:txBody>
          <a:bodyPr>
            <a:normAutofit/>
          </a:bodyPr>
          <a:lstStyle>
            <a:lvl1pPr algn="l"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52" y="1143000"/>
            <a:ext cx="11704320" cy="4800600"/>
          </a:xfrm>
        </p:spPr>
        <p:txBody>
          <a:bodyPr/>
          <a:lstStyle>
            <a:lvl1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0812" y="990600"/>
            <a:ext cx="11887200" cy="0"/>
          </a:xfrm>
          <a:prstGeom prst="line">
            <a:avLst/>
          </a:prstGeom>
          <a:ln w="82550" cmpd="thickThin">
            <a:solidFill>
              <a:srgbClr val="51B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502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332" y="4429125"/>
            <a:ext cx="1042416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332" y="3717837"/>
            <a:ext cx="10424160" cy="673100"/>
          </a:xfrm>
          <a:solidFill>
            <a:srgbClr val="A4A5A9">
              <a:alpha val="86000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32" y="381000"/>
            <a:ext cx="10424160" cy="96520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675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1447800"/>
            <a:ext cx="56692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1447800"/>
            <a:ext cx="56692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28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152400"/>
            <a:ext cx="117317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2" y="1458913"/>
            <a:ext cx="5577840" cy="639762"/>
          </a:xfrm>
          <a:solidFill>
            <a:srgbClr val="A4A5A9"/>
          </a:solidFill>
        </p:spPr>
        <p:txBody>
          <a:bodyPr anchor="ctr" anchorCtr="0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412" y="2098675"/>
            <a:ext cx="5577840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1458913"/>
            <a:ext cx="5577840" cy="639762"/>
          </a:xfrm>
          <a:solidFill>
            <a:srgbClr val="59DFB9"/>
          </a:solidFill>
        </p:spPr>
        <p:txBody>
          <a:bodyPr anchor="ctr" anchorCtr="0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5" y="2098675"/>
            <a:ext cx="5577840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30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22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96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273050"/>
            <a:ext cx="4316271" cy="1162050"/>
          </a:xfrm>
        </p:spPr>
        <p:txBody>
          <a:bodyPr anchor="ctr" anchorCtr="0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3" y="273053"/>
            <a:ext cx="7043919" cy="56705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3212" y="1435103"/>
            <a:ext cx="4316271" cy="450849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835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39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2" y="1447801"/>
            <a:ext cx="11601450" cy="4495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276012" y="6096000"/>
            <a:ext cx="58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7D27CA-1D92-4363-B253-97AFDBA0E74F}" type="slidenum">
              <a:rPr lang="en-US" sz="1200" cap="small" baseline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082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" y="0"/>
            <a:ext cx="12188952" cy="6873469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85411" y="152400"/>
            <a:ext cx="17526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12" y="152400"/>
            <a:ext cx="998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1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12" y="152400"/>
            <a:ext cx="11731752" cy="1143000"/>
          </a:xfrm>
          <a:prstGeom prst="rect">
            <a:avLst/>
          </a:prstGeom>
          <a:solidFill>
            <a:srgbClr val="51B0C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162" y="1447800"/>
            <a:ext cx="11601450" cy="4678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9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spcAft>
          <a:spcPts val="1200"/>
        </a:spcAft>
        <a:buClr>
          <a:srgbClr val="51B0C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ts val="1200"/>
        </a:spcBef>
        <a:spcAft>
          <a:spcPts val="1200"/>
        </a:spcAft>
        <a:buClr>
          <a:srgbClr val="A4A5A9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ts val="1200"/>
        </a:spcBef>
        <a:spcAft>
          <a:spcPts val="1200"/>
        </a:spcAft>
        <a:buClr>
          <a:srgbClr val="FC9A2D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ts val="1200"/>
        </a:spcBef>
        <a:spcAft>
          <a:spcPts val="1200"/>
        </a:spcAft>
        <a:buClr>
          <a:srgbClr val="59DFB9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ts val="1200"/>
        </a:spcBef>
        <a:spcAft>
          <a:spcPts val="1200"/>
        </a:spcAft>
        <a:buClr>
          <a:srgbClr val="66707A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9412" y="304800"/>
            <a:ext cx="4113213" cy="3276600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400" dirty="0" smtClean="0"/>
              <a:t>COVID-19 and Small Business Loan Programs</a:t>
            </a:r>
            <a:endParaRPr lang="en-US" sz="4000" b="1" dirty="0"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4212" y="5257800"/>
            <a:ext cx="3808413" cy="914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spc="110" dirty="0" smtClean="0"/>
              <a:t>Jake Scott &amp;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spc="110" dirty="0" smtClean="0"/>
              <a:t> Matthew Cox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900" spc="110" dirty="0" smtClean="0"/>
              <a:t>Smith, Currie &amp; Hancock LLP</a:t>
            </a:r>
            <a:endParaRPr lang="en-US" sz="1900" spc="110" dirty="0"/>
          </a:p>
        </p:txBody>
      </p:sp>
      <p:sp>
        <p:nvSpPr>
          <p:cNvPr id="4" name="TextBox 3"/>
          <p:cNvSpPr txBox="1"/>
          <p:nvPr/>
        </p:nvSpPr>
        <p:spPr>
          <a:xfrm>
            <a:off x="10512425" y="4950023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SBA Loan Programs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Paycheck Protection Program (PPP) Loan</a:t>
            </a:r>
          </a:p>
          <a:p>
            <a:pPr lvl="1"/>
            <a:r>
              <a:rPr lang="en-US" dirty="0"/>
              <a:t>Maintain payroll for a limited period</a:t>
            </a:r>
          </a:p>
          <a:p>
            <a:pPr lvl="1"/>
            <a:r>
              <a:rPr lang="en-US" dirty="0"/>
              <a:t>Up to $10 </a:t>
            </a:r>
            <a:r>
              <a:rPr lang="en-US" dirty="0" smtClean="0"/>
              <a:t>million</a:t>
            </a:r>
          </a:p>
          <a:p>
            <a:r>
              <a:rPr lang="en-US" dirty="0" smtClean="0"/>
              <a:t>Traditional Economic Injury Disaster Loan (EIDL)</a:t>
            </a:r>
          </a:p>
          <a:p>
            <a:pPr lvl="1"/>
            <a:r>
              <a:rPr lang="en-US" dirty="0" smtClean="0"/>
              <a:t>Modified by the CARES Act to</a:t>
            </a:r>
          </a:p>
          <a:p>
            <a:pPr lvl="2"/>
            <a:r>
              <a:rPr lang="en-US" dirty="0" smtClean="0"/>
              <a:t>Accept applications from small businesses that don’t meet usual SBA requirements</a:t>
            </a:r>
          </a:p>
          <a:p>
            <a:pPr lvl="2"/>
            <a:r>
              <a:rPr lang="en-US" dirty="0" smtClean="0"/>
              <a:t>Provide grants to all applicants of up to $10,000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Paycheck Protection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Small businesses are allowed to apply for loans to maintain or rehire employees and maintain payroll, and to cover certain obligations such as mortgage interest, rent, and utilities.</a:t>
            </a:r>
          </a:p>
          <a:p>
            <a:pPr lvl="1"/>
            <a:r>
              <a:rPr lang="en-US" dirty="0" smtClean="0"/>
              <a:t>Used to cover costs incurred during the 24 weeks after loan origination or until December 31, 2020 (whichever is shorter). </a:t>
            </a:r>
          </a:p>
          <a:p>
            <a:pPr lvl="1"/>
            <a:r>
              <a:rPr lang="en-US" dirty="0" smtClean="0"/>
              <a:t>Funds used for qualified purposes are eligible for forgiveness:</a:t>
            </a:r>
          </a:p>
          <a:p>
            <a:pPr lvl="2"/>
            <a:r>
              <a:rPr lang="en-US" dirty="0" smtClean="0"/>
              <a:t>At least 60% has to be used for payroll costs.</a:t>
            </a:r>
          </a:p>
          <a:p>
            <a:pPr lvl="2"/>
            <a:r>
              <a:rPr lang="en-US" dirty="0" smtClean="0"/>
              <a:t>Must apply for forgiveness within 10 months of end of covered period.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97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PPP Forgiveness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Borrowers certified “that </a:t>
            </a:r>
            <a:r>
              <a:rPr lang="en-US" dirty="0"/>
              <a:t>the uncertainty of current economic conditions makes necessary the loan request to support the ongoing operations of the eligible </a:t>
            </a:r>
            <a:r>
              <a:rPr lang="en-US" dirty="0" smtClean="0"/>
              <a:t>recipient.”</a:t>
            </a:r>
          </a:p>
          <a:p>
            <a:pPr lvl="1"/>
            <a:r>
              <a:rPr lang="en-US" dirty="0" smtClean="0"/>
              <a:t>Now subject to whether borrower “[took] </a:t>
            </a:r>
            <a:r>
              <a:rPr lang="en-US" dirty="0"/>
              <a:t>into account their current business activity and their ability to access other sources of liquidity sufficient to support their ongoing operations in a manner that is not significantly detrimental to the </a:t>
            </a:r>
            <a:r>
              <a:rPr lang="en-US" dirty="0" smtClean="0"/>
              <a:t>business.”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2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PPP Forgiveness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Loans of $2 million or more will be reviewed for good faith basis of certification.</a:t>
            </a:r>
          </a:p>
          <a:p>
            <a:pPr lvl="1"/>
            <a:r>
              <a:rPr lang="en-US" dirty="0" smtClean="0"/>
              <a:t>For loans under $2 million, borrowers will be deemed to have made certifications in good faith.</a:t>
            </a:r>
          </a:p>
          <a:p>
            <a:r>
              <a:rPr lang="en-US" dirty="0" smtClean="0"/>
              <a:t>Borrowers will be given the chance to repay the loan in full if SBA finds no good faith basis for certification.</a:t>
            </a:r>
          </a:p>
          <a:p>
            <a:pPr lvl="1"/>
            <a:r>
              <a:rPr lang="en-US" dirty="0" smtClean="0"/>
              <a:t>Avoids further civil and criminal enforcement actions.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2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PPP Forgiveness Documentation - Mandatory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Documentation of covered payroll costs – bank statements, tax forms, receipts. </a:t>
            </a:r>
            <a:endParaRPr lang="en-US" dirty="0"/>
          </a:p>
          <a:p>
            <a:pPr lvl="0"/>
            <a:r>
              <a:rPr lang="en-US" dirty="0" smtClean="0"/>
              <a:t>Documentation of FTE levels.</a:t>
            </a:r>
            <a:endParaRPr lang="en-US" dirty="0"/>
          </a:p>
          <a:p>
            <a:pPr lvl="0"/>
            <a:r>
              <a:rPr lang="en-US" dirty="0" smtClean="0"/>
              <a:t>Documentation </a:t>
            </a:r>
            <a:r>
              <a:rPr lang="en-US" dirty="0"/>
              <a:t>of covered non-payroll costs</a:t>
            </a:r>
            <a:r>
              <a:rPr lang="en-US" dirty="0" smtClean="0"/>
              <a:t>.  </a:t>
            </a:r>
            <a:endParaRPr lang="en-US" dirty="0"/>
          </a:p>
          <a:p>
            <a:pPr lvl="0"/>
            <a:r>
              <a:rPr lang="en-US" dirty="0" smtClean="0"/>
              <a:t>Documentation of individual employees and pay rates. </a:t>
            </a:r>
            <a:endParaRPr lang="en-US" dirty="0"/>
          </a:p>
          <a:p>
            <a:pPr lvl="0"/>
            <a:r>
              <a:rPr lang="en-US" dirty="0" smtClean="0"/>
              <a:t>Documentation of job offers/refusals, firings, resignations,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8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PPP Forgiveness Documentation - Recommended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Document what actions you were considering to address COVID-19-related business concerns when the State of Emergency was declared, such as force or salary reductions. </a:t>
            </a:r>
          </a:p>
          <a:p>
            <a:pPr lvl="0"/>
            <a:r>
              <a:rPr lang="en-US" dirty="0"/>
              <a:t>Document what you discussed as a company regarding business operations in light of the uncertainties of and information available about COVID-19. </a:t>
            </a:r>
          </a:p>
          <a:p>
            <a:pPr lvl="0"/>
            <a:r>
              <a:rPr lang="en-US" dirty="0"/>
              <a:t>Document considerations for applying for the PPP loan when the CARES Act was passed.  </a:t>
            </a:r>
          </a:p>
          <a:p>
            <a:pPr lvl="0"/>
            <a:r>
              <a:rPr lang="en-US" dirty="0"/>
              <a:t>Document and show how you planned to use the funds, if approved for the loan. </a:t>
            </a:r>
          </a:p>
          <a:p>
            <a:pPr lvl="0"/>
            <a:r>
              <a:rPr lang="en-US" dirty="0"/>
              <a:t>Document how any PPP funds are ultimately used.</a:t>
            </a:r>
          </a:p>
        </p:txBody>
      </p:sp>
    </p:spTree>
    <p:extLst>
      <p:ext uri="{BB962C8B-B14F-4D97-AF65-F5344CB8AC3E}">
        <p14:creationId xmlns:p14="http://schemas.microsoft.com/office/powerpoint/2010/main" val="308364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Injury Disaster Loans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SBA 7(b)(2) loan</a:t>
            </a:r>
          </a:p>
          <a:p>
            <a:r>
              <a:rPr lang="en-US" dirty="0" smtClean="0"/>
              <a:t>Available to any </a:t>
            </a:r>
            <a:r>
              <a:rPr lang="en-US" dirty="0"/>
              <a:t>employer with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A) 500 </a:t>
            </a:r>
            <a:r>
              <a:rPr lang="en-US" dirty="0" smtClean="0"/>
              <a:t>or fewer employees; </a:t>
            </a:r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B) sole proprietorship, with or without employees, or as an independent contractor;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C) a cooperative with not more than 500 employees;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D) an ESOP (15 U.S.C. 632) with not more than 500 employees; or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E) a tribal small business concern with not more than 500 </a:t>
            </a:r>
            <a:r>
              <a:rPr lang="en-US" dirty="0" smtClean="0"/>
              <a:t>employees.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/>
              <a:t>The </a:t>
            </a:r>
            <a:r>
              <a:rPr lang="en-US" dirty="0" smtClean="0"/>
              <a:t>loans</a:t>
            </a:r>
            <a:r>
              <a:rPr lang="en-US" dirty="0"/>
              <a:t> are available from January 31, 2020 to December 31, 2020. </a:t>
            </a:r>
          </a:p>
          <a:p>
            <a:pPr fontAlgn="base"/>
            <a:r>
              <a:rPr lang="en-US" dirty="0"/>
              <a:t> </a:t>
            </a:r>
            <a:r>
              <a:rPr lang="en-US" dirty="0" smtClean="0"/>
              <a:t>No </a:t>
            </a:r>
            <a:r>
              <a:rPr lang="en-US" dirty="0"/>
              <a:t>personal guarantee is required for loans less than $200,000. </a:t>
            </a:r>
          </a:p>
          <a:p>
            <a:pPr lvl="0" fontAlgn="base"/>
            <a:r>
              <a:rPr lang="en-US" dirty="0"/>
              <a:t>The business must have been in existence by January 31, 2020.  </a:t>
            </a:r>
          </a:p>
          <a:p>
            <a:pPr lvl="0" fontAlgn="base"/>
            <a:r>
              <a:rPr lang="en-US" dirty="0"/>
              <a:t>The applicant does not have to show that it could not otherwise obtain credit. 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93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/>
              <a:t>The SBA may (1) approve an applicant based solely on </a:t>
            </a:r>
            <a:r>
              <a:rPr lang="en-US" dirty="0" smtClean="0"/>
              <a:t>its</a:t>
            </a:r>
            <a:r>
              <a:rPr lang="en-US" dirty="0"/>
              <a:t> credit score and </a:t>
            </a:r>
            <a:r>
              <a:rPr lang="en-US" dirty="0" smtClean="0"/>
              <a:t>without</a:t>
            </a:r>
            <a:r>
              <a:rPr lang="en-US" dirty="0"/>
              <a:t> a tax return or tax return transcript for such approval; or (2) use alternative appropriate methods to determine an applicant’s ability to pay.    </a:t>
            </a:r>
          </a:p>
          <a:p>
            <a:pPr fontAlgn="base"/>
            <a:r>
              <a:rPr lang="en-US" dirty="0"/>
              <a:t>These loans exist for federally declared disaster areas. Under the </a:t>
            </a:r>
            <a:r>
              <a:rPr lang="en-US" dirty="0" smtClean="0"/>
              <a:t>CARES</a:t>
            </a:r>
            <a:r>
              <a:rPr lang="en-US" dirty="0"/>
              <a:t> Act, all 50 States and U.S. territories are so declared and are eligible through December 31, 2020.    </a:t>
            </a:r>
          </a:p>
          <a:p>
            <a:pPr fontAlgn="base"/>
            <a:r>
              <a:rPr lang="en-US" dirty="0"/>
              <a:t>Eligible borrowers may obtain </a:t>
            </a:r>
            <a:r>
              <a:rPr lang="en-US" dirty="0" smtClean="0"/>
              <a:t>Working</a:t>
            </a:r>
            <a:r>
              <a:rPr lang="en-US" dirty="0"/>
              <a:t> Capital loans up to $</a:t>
            </a:r>
            <a:r>
              <a:rPr lang="en-US" dirty="0" smtClean="0"/>
              <a:t>2,000,0000 </a:t>
            </a:r>
            <a:r>
              <a:rPr lang="en-US" dirty="0"/>
              <a:t>over a thirty (30) year amortization period, with fixed interest rates of 3.75% for businesses. The </a:t>
            </a:r>
            <a:r>
              <a:rPr lang="en-US" dirty="0" smtClean="0"/>
              <a:t>loan</a:t>
            </a:r>
            <a:r>
              <a:rPr lang="en-US" dirty="0"/>
              <a:t> may be used for any expenses. 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8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Advances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en-US" sz="8000" dirty="0"/>
              <a:t>At the time of the application, the applicant may request an advance not to exceed $10,000.00, within 3 days after the SBA receives the application for the Emergency Economic Injury Disaster Loan. Before disbursement, the SBA is required to verify eligibility, which requires self-certification by the applicant under penalty of perjury under 28 U.S.C. § 1746.  </a:t>
            </a:r>
          </a:p>
          <a:p>
            <a:pPr fontAlgn="base"/>
            <a:r>
              <a:rPr lang="en-US" dirty="0"/>
              <a:t> 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86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fontAlgn="base"/>
            <a:r>
              <a:rPr lang="en-US" sz="8000" dirty="0"/>
              <a:t>An advance provided may be used for allowable purposes under 15 U.S.C. § 636(b)(2), including:   </a:t>
            </a:r>
          </a:p>
          <a:p>
            <a:pPr lvl="1" fontAlgn="base"/>
            <a:r>
              <a:rPr lang="en-US" sz="8000" dirty="0"/>
              <a:t>providing paid sick leave to employees due to COVID-19;   </a:t>
            </a:r>
          </a:p>
          <a:p>
            <a:pPr lvl="1" fontAlgn="base"/>
            <a:r>
              <a:rPr lang="en-US" sz="8000" dirty="0"/>
              <a:t>maintaining payroll to retain employees during business disruptions or substantial slowdowns;   </a:t>
            </a:r>
          </a:p>
          <a:p>
            <a:pPr lvl="1" fontAlgn="base"/>
            <a:r>
              <a:rPr lang="en-US" sz="8000" dirty="0"/>
              <a:t>meeting increased costs to obtain materials unavailable from the applicant’s original source due to interrupted supply chains;   </a:t>
            </a:r>
          </a:p>
          <a:p>
            <a:pPr lvl="1" fontAlgn="base"/>
            <a:r>
              <a:rPr lang="en-US" sz="8000" dirty="0"/>
              <a:t>making rent or mortgage payments; and   </a:t>
            </a:r>
          </a:p>
          <a:p>
            <a:pPr lvl="1" fontAlgn="base"/>
            <a:r>
              <a:rPr lang="en-US" sz="8000" dirty="0"/>
              <a:t>repaying obligations </a:t>
            </a:r>
            <a:r>
              <a:rPr lang="en-US" sz="8000" dirty="0" smtClean="0"/>
              <a:t>that </a:t>
            </a:r>
            <a:r>
              <a:rPr lang="en-US" sz="8000" dirty="0"/>
              <a:t>cannot be met due to revenue losses.  </a:t>
            </a:r>
          </a:p>
        </p:txBody>
      </p:sp>
    </p:spTree>
    <p:extLst>
      <p:ext uri="{BB962C8B-B14F-4D97-AF65-F5344CB8AC3E}">
        <p14:creationId xmlns:p14="http://schemas.microsoft.com/office/powerpoint/2010/main" val="1155249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Advances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 applicant is not required to repay any amounts of an advance provided under this subsection, even if the applicant is subsequently denied the loan</a:t>
            </a:r>
            <a:r>
              <a:rPr lang="en-US" dirty="0" smtClean="0"/>
              <a:t>.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EIDL Limitations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SBA is currently only accepting EIDL and EIDL Advance applications from agricultural businesses, due to limitations on appropriations and the large number of applications already submitted.  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should be a temporary situation, but SBA has given no indication of when the application process will be reopened to </a:t>
            </a:r>
            <a:r>
              <a:rPr lang="en-US" dirty="0" smtClean="0"/>
              <a:t>other </a:t>
            </a:r>
            <a:r>
              <a:rPr lang="en-US" dirty="0"/>
              <a:t>eligible small businesses.  </a:t>
            </a:r>
          </a:p>
        </p:txBody>
      </p:sp>
    </p:spTree>
    <p:extLst>
      <p:ext uri="{BB962C8B-B14F-4D97-AF65-F5344CB8AC3E}">
        <p14:creationId xmlns:p14="http://schemas.microsoft.com/office/powerpoint/2010/main" val="1568596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363668" y="4707138"/>
            <a:ext cx="4128480" cy="1523603"/>
          </a:xfrm>
        </p:spPr>
        <p:txBody>
          <a:bodyPr numCol="1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dirty="0" smtClean="0">
                <a:solidFill>
                  <a:srgbClr val="51B0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Matthew E. Cox</a:t>
            </a:r>
            <a:endParaRPr lang="en-US" b="1" dirty="0">
              <a:solidFill>
                <a:srgbClr val="51B0C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803.999.1273</a:t>
            </a:r>
          </a:p>
          <a:p>
            <a:pPr marL="0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mecox@smithcurrie.com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655705" y="4707139"/>
            <a:ext cx="4198444" cy="1523603"/>
          </a:xfrm>
          <a:prstGeom prst="rect">
            <a:avLst/>
          </a:prstGeom>
        </p:spPr>
        <p:txBody>
          <a:bodyPr vert="horz" lIns="91416" tIns="45708" rIns="91416" bIns="45708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51B0CC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A4A5A9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FC9A2D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59DFB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spcAft>
                <a:spcPts val="1200"/>
              </a:spcAft>
              <a:buClr>
                <a:srgbClr val="66707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799" b="1" dirty="0">
                <a:solidFill>
                  <a:srgbClr val="51B0C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Jacob W. Scott</a:t>
            </a:r>
          </a:p>
          <a:p>
            <a:pPr marL="0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202.452.2140</a:t>
            </a:r>
          </a:p>
          <a:p>
            <a:pPr marL="0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jwscott@smithcurrie.com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2" t="9596" r="30373" b="51670"/>
          <a:stretch/>
        </p:blipFill>
        <p:spPr>
          <a:xfrm>
            <a:off x="1868611" y="525691"/>
            <a:ext cx="3118595" cy="41228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9" t="9711" r="62694" b="45920"/>
          <a:stretch/>
        </p:blipFill>
        <p:spPr>
          <a:xfrm>
            <a:off x="7189641" y="525692"/>
            <a:ext cx="3130574" cy="412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511</Words>
  <Application>Microsoft Office PowerPoint</Application>
  <PresentationFormat>Custom</PresentationFormat>
  <Paragraphs>78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Franklin Gothic Book</vt:lpstr>
      <vt:lpstr>Segoe UI</vt:lpstr>
      <vt:lpstr>Segoe UI Semilight</vt:lpstr>
      <vt:lpstr>Wingdings</vt:lpstr>
      <vt:lpstr>Office Theme</vt:lpstr>
      <vt:lpstr>COVID-19 and Small Business Loan Programs</vt:lpstr>
      <vt:lpstr>Overview of SBA Loan Programs</vt:lpstr>
      <vt:lpstr>Paycheck Protection Program</vt:lpstr>
      <vt:lpstr>PPP Forgiveness Audit</vt:lpstr>
      <vt:lpstr>PPP Forgiveness Audit</vt:lpstr>
      <vt:lpstr>PPP Forgiveness Documentation - Mandatory</vt:lpstr>
      <vt:lpstr>PPP Forgiveness Documentation - Recommended</vt:lpstr>
      <vt:lpstr>Economic Injury Disaster Loans</vt:lpstr>
      <vt:lpstr>EIDL Basics</vt:lpstr>
      <vt:lpstr>EIDL Basics</vt:lpstr>
      <vt:lpstr>EIDL Advances</vt:lpstr>
      <vt:lpstr>EIDL Uses</vt:lpstr>
      <vt:lpstr>EIDL Advances</vt:lpstr>
      <vt:lpstr>EIDL Limitations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Kaplin, Connie</dc:creator>
  <cp:lastModifiedBy>GR</cp:lastModifiedBy>
  <cp:revision>47</cp:revision>
  <dcterms:created xsi:type="dcterms:W3CDTF">2017-01-20T16:15:15Z</dcterms:created>
  <dcterms:modified xsi:type="dcterms:W3CDTF">2020-06-08T13:23:11Z</dcterms:modified>
</cp:coreProperties>
</file>