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docProps/core.xml" Id="rId3" /><Relationship Type="http://schemas.openxmlformats.org/officeDocument/2006/relationships/officeDocument" Target="ppt/presentation.xml" Id="rId1" /><Relationship Type="http://schemas.openxmlformats.org/officeDocument/2006/relationships/custom-properties" Target="docProps/custom.xml" Id="rId5" /><Relationship Type="http://schemas.openxmlformats.org/officeDocument/2006/relationships/extended-properties" Target="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9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1503" autoAdjust="0"/>
  </p:normalViewPr>
  <p:slideViewPr>
    <p:cSldViewPr>
      <p:cViewPr varScale="1">
        <p:scale>
          <a:sx n="81" d="100"/>
          <a:sy n="81" d="100"/>
        </p:scale>
        <p:origin x="248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1B08E1-CEFE-4868-9927-868A0DEBCDCF}" type="datetimeFigureOut">
              <a:rPr lang="en-US" smtClean="0"/>
              <a:pPr/>
              <a:t>7/29/2022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0AE2FF-6BD5-4FB7-BC50-23A2096092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430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E15A6E-AC59-4F9B-BDE4-AEE7C610FD95}" type="datetimeFigureOut">
              <a:rPr lang="en-US" smtClean="0"/>
              <a:pPr/>
              <a:t>7/29/2022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C5501A-FA4E-4896-AE19-497D329092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478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5501A-FA4E-4896-AE19-497D32909269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C7332-287D-4AA2-B373-E0F491996FF0}" type="datetimeFigureOut">
              <a:rPr lang="en-US" smtClean="0"/>
              <a:pPr/>
              <a:t>7/29/2022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6D7F2-0C14-4C79-ACA4-F483CEE59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C7332-287D-4AA2-B373-E0F491996FF0}" type="datetimeFigureOut">
              <a:rPr lang="en-US" smtClean="0"/>
              <a:pPr/>
              <a:t>7/29/2022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6D7F2-0C14-4C79-ACA4-F483CEE59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C7332-287D-4AA2-B373-E0F491996FF0}" type="datetimeFigureOut">
              <a:rPr lang="en-US" smtClean="0"/>
              <a:pPr/>
              <a:t>7/29/2022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6D7F2-0C14-4C79-ACA4-F483CEE59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C7332-287D-4AA2-B373-E0F491996FF0}" type="datetimeFigureOut">
              <a:rPr lang="en-US" smtClean="0"/>
              <a:pPr/>
              <a:t>7/29/2022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6D7F2-0C14-4C79-ACA4-F483CEE59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C7332-287D-4AA2-B373-E0F491996FF0}" type="datetimeFigureOut">
              <a:rPr lang="en-US" smtClean="0"/>
              <a:pPr/>
              <a:t>7/29/2022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6D7F2-0C14-4C79-ACA4-F483CEE59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C7332-287D-4AA2-B373-E0F491996FF0}" type="datetimeFigureOut">
              <a:rPr lang="en-US" smtClean="0"/>
              <a:pPr/>
              <a:t>7/29/2022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6D7F2-0C14-4C79-ACA4-F483CEE59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C7332-287D-4AA2-B373-E0F491996FF0}" type="datetimeFigureOut">
              <a:rPr lang="en-US" smtClean="0"/>
              <a:pPr/>
              <a:t>7/29/2022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6D7F2-0C14-4C79-ACA4-F483CEE59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C7332-287D-4AA2-B373-E0F491996FF0}" type="datetimeFigureOut">
              <a:rPr lang="en-US" smtClean="0"/>
              <a:pPr/>
              <a:t>7/29/2022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6D7F2-0C14-4C79-ACA4-F483CEE59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C7332-287D-4AA2-B373-E0F491996FF0}" type="datetimeFigureOut">
              <a:rPr lang="en-US" smtClean="0"/>
              <a:pPr/>
              <a:t>7/29/2022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6D7F2-0C14-4C79-ACA4-F483CEE59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C7332-287D-4AA2-B373-E0F491996FF0}" type="datetimeFigureOut">
              <a:rPr lang="en-US" smtClean="0"/>
              <a:pPr/>
              <a:t>7/29/2022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6D7F2-0C14-4C79-ACA4-F483CEE59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C7332-287D-4AA2-B373-E0F491996FF0}" type="datetimeFigureOut">
              <a:rPr lang="en-US" smtClean="0"/>
              <a:pPr/>
              <a:t>7/29/2022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6D7F2-0C14-4C79-ACA4-F483CEE59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5C7332-287D-4AA2-B373-E0F491996FF0}" type="datetimeFigureOut">
              <a:rPr lang="en-US" smtClean="0"/>
              <a:pPr/>
              <a:t>7/29/2022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96D7F2-0C14-4C79-ACA4-F483CEE59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 descr="" title="">
            <a:extLst>
              <a:ext uri="{FF2B5EF4-FFF2-40B4-BE49-F238E27FC236}">
                <a16:creationId xmlns:a16="http://schemas.microsoft.com/office/drawing/2014/main" id="{A43B1F05-DF9C-3CA5-86E8-B53114A6A348}"/>
              </a:ext>
            </a:extLst>
          </p:cNvPr>
          <p:cNvSpPr txBox="1"/>
          <p:nvPr/>
        </p:nvSpPr>
        <p:spPr>
          <a:xfrm>
            <a:off x="1143000" y="1371600"/>
            <a:ext cx="678180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/>
              <a:t> THE FLORIDA BAR</a:t>
            </a:r>
          </a:p>
          <a:p>
            <a:pPr algn="ctr"/>
            <a:endParaRPr lang="en-US" sz="4400" dirty="0"/>
          </a:p>
          <a:p>
            <a:pPr algn="ctr"/>
            <a:r>
              <a:rPr lang="en-US" sz="3600" dirty="0"/>
              <a:t>RPPTL Construction Law Committee Meeting</a:t>
            </a:r>
          </a:p>
          <a:p>
            <a:pPr algn="ctr"/>
            <a:r>
              <a:rPr lang="en-US" sz="3600" dirty="0"/>
              <a:t>August 8, 2022</a:t>
            </a:r>
          </a:p>
          <a:p>
            <a:pPr algn="ctr"/>
            <a:endParaRPr lang="en-US" sz="3600" dirty="0"/>
          </a:p>
          <a:p>
            <a:pPr algn="ctr"/>
            <a:r>
              <a:rPr lang="en-US" sz="2800" dirty="0"/>
              <a:t>Judgment Enforcement and Collection </a:t>
            </a:r>
          </a:p>
        </p:txBody>
      </p:sp>
      <p:pic>
        <p:nvPicPr>
          <p:cNvPr id="1026" name="Picture 2" descr="" title="">
            <a:extLst>
              <a:ext uri="{FF2B5EF4-FFF2-40B4-BE49-F238E27FC236}">
                <a16:creationId xmlns:a16="http://schemas.microsoft.com/office/drawing/2014/main" id="{0CE43411-3422-4ACB-07A9-86FCBDF69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799" y="1371600"/>
            <a:ext cx="1008611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9886953"/>
      </p:ext>
    </p:extLst>
  </p:cSld>
  <p:clrMapOvr>
    <a:masterClrMapping/>
  </p:clrMapOvr>
</p:sld>
</file>

<file path=ppt/slides/slide2.xml><?xml version="1.0" encoding="utf-8"?>
<p:sld xmlns:a16="http://schemas.microsoft.com/office/drawing/2014/main" xmlns:a14="http://schemas.microsoft.com/office/drawing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ctrTitle"/>
          </p:nvPr>
        </p:nvSpPr>
        <p:spPr>
          <a:xfrm>
            <a:off x="685800" y="1371601"/>
            <a:ext cx="7772400" cy="1371600"/>
          </a:xfrm>
        </p:spPr>
        <p:txBody>
          <a:bodyPr>
            <a:normAutofit/>
          </a:bodyPr>
          <a:lstStyle/>
          <a:p>
            <a:r>
              <a:rPr lang="en-US" sz="3600" b="1" dirty="0"/>
              <a:t>Collection/Enforcement of Judgments</a:t>
            </a:r>
          </a:p>
        </p:txBody>
      </p:sp>
      <p:sp>
        <p:nvSpPr>
          <p:cNvPr id="3" name="Subtitle 2" descr="" title=""/>
          <p:cNvSpPr>
            <a:spLocks noGrp="1"/>
          </p:cNvSpPr>
          <p:nvPr>
            <p:ph type="subTitle" idx="1"/>
          </p:nvPr>
        </p:nvSpPr>
        <p:spPr>
          <a:xfrm>
            <a:off x="1371600" y="2590800"/>
            <a:ext cx="6705600" cy="16764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/>
                </a:solidFill>
              </a:rPr>
              <a:t>Matthew G. Davis, Esq.</a:t>
            </a:r>
          </a:p>
          <a:p>
            <a:r>
              <a:rPr lang="en-US" sz="3600" b="1" dirty="0">
                <a:solidFill>
                  <a:schemeClr val="tx1"/>
                </a:solidFill>
              </a:rPr>
              <a:t>Nathan F. Diehl, Esq.</a:t>
            </a:r>
          </a:p>
        </p:txBody>
      </p:sp>
      <p:pic>
        <p:nvPicPr>
          <p:cNvPr id="6" name="Picture 5" descr="" title="">
            <a:extLst>
              <a:ext uri="{FF2B5EF4-FFF2-40B4-BE49-F238E27FC236}">
                <a16:creationId xmlns:a16="http://schemas.microsoft.com/office/drawing/2014/main" id="{99C00E0A-8C87-B0FB-1668-AB3DD8C45A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517" y="4506685"/>
            <a:ext cx="2386965" cy="100901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06562"/>
          </a:xfrm>
        </p:spPr>
        <p:txBody>
          <a:bodyPr>
            <a:normAutofit/>
          </a:bodyPr>
          <a:lstStyle/>
          <a:p>
            <a:r>
              <a:rPr lang="en-US" sz="3200" b="1" u="sng" dirty="0"/>
              <a:t>Topics Discussed</a:t>
            </a:r>
            <a:endParaRPr lang="en-US" sz="3200" dirty="0"/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>
          <a:xfrm>
            <a:off x="762000" y="2209800"/>
            <a:ext cx="3581400" cy="2438400"/>
          </a:xfrm>
        </p:spPr>
        <p:txBody>
          <a:bodyPr>
            <a:normAutofit fontScale="25000" lnSpcReduction="20000"/>
          </a:bodyPr>
          <a:lstStyle/>
          <a:p>
            <a:r>
              <a:rPr lang="en-US" sz="7200" dirty="0"/>
              <a:t>Recording the Judgment :</a:t>
            </a:r>
          </a:p>
          <a:p>
            <a:pPr>
              <a:buNone/>
            </a:pPr>
            <a:r>
              <a:rPr lang="en-US" sz="7200" dirty="0"/>
              <a:t>	- Florida judgment </a:t>
            </a:r>
          </a:p>
          <a:p>
            <a:pPr>
              <a:buNone/>
            </a:pPr>
            <a:r>
              <a:rPr lang="en-US" sz="7200" dirty="0"/>
              <a:t>	- Foreign judgment </a:t>
            </a:r>
          </a:p>
          <a:p>
            <a:r>
              <a:rPr lang="en-US" sz="7200" dirty="0"/>
              <a:t>Discovery in Aid of Execution </a:t>
            </a:r>
          </a:p>
          <a:p>
            <a:r>
              <a:rPr lang="en-US" sz="7200" dirty="0"/>
              <a:t>Proceedings Supplementary </a:t>
            </a:r>
          </a:p>
          <a:p>
            <a:r>
              <a:rPr lang="en-US" sz="7200" dirty="0"/>
              <a:t>Execution </a:t>
            </a:r>
          </a:p>
          <a:p>
            <a:r>
              <a:rPr lang="en-US" sz="7200" dirty="0"/>
              <a:t>Garnishment </a:t>
            </a:r>
          </a:p>
          <a:p>
            <a:r>
              <a:rPr lang="en-US" sz="7200" dirty="0" err="1"/>
              <a:t>Replevin</a:t>
            </a:r>
            <a:r>
              <a:rPr lang="en-US" sz="7200" dirty="0"/>
              <a:t>   </a:t>
            </a:r>
          </a:p>
          <a:p>
            <a:pPr>
              <a:buNone/>
            </a:pPr>
            <a:r>
              <a:rPr lang="en-US" sz="6400" dirty="0"/>
              <a:t> 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1" descr="" title="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2209800"/>
            <a:ext cx="4038600" cy="2454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/>
              <a:t>Recording the Judgment:  </a:t>
            </a:r>
            <a:br>
              <a:rPr lang="en-US" sz="3200" b="1" u="sng" dirty="0"/>
            </a:br>
            <a:r>
              <a:rPr lang="en-US" sz="3200" b="1" u="sng" dirty="0"/>
              <a:t>Florida Judgment </a:t>
            </a:r>
            <a:endParaRPr lang="en-US" sz="3200" b="1" dirty="0"/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dirty="0"/>
              <a:t>Necessary to begin execution on the judgment (Fla. R. Civ. P. 1.550(a))</a:t>
            </a:r>
          </a:p>
          <a:p>
            <a:pPr algn="just">
              <a:buNone/>
            </a:pPr>
            <a:endParaRPr lang="en-US" dirty="0"/>
          </a:p>
          <a:p>
            <a:pPr algn="just"/>
            <a:r>
              <a:rPr lang="en-US" dirty="0"/>
              <a:t>Record in any county in which the judgment debtor owns real property</a:t>
            </a:r>
          </a:p>
          <a:p>
            <a:pPr algn="just">
              <a:buNone/>
            </a:pPr>
            <a:endParaRPr lang="en-US" dirty="0"/>
          </a:p>
          <a:p>
            <a:pPr algn="just"/>
            <a:r>
              <a:rPr lang="en-US" dirty="0"/>
              <a:t>Judgment becomes a lien on the real property for 10 years from date of entry of the judgment (Fla. Stat. § 55.10(1))</a:t>
            </a:r>
          </a:p>
          <a:p>
            <a:pPr algn="just">
              <a:buNone/>
            </a:pPr>
            <a:endParaRPr lang="en-US" dirty="0"/>
          </a:p>
          <a:p>
            <a:pPr algn="just"/>
            <a:r>
              <a:rPr lang="en-US" dirty="0"/>
              <a:t>Judgment must include address of the creditor and debtor (Fla. Stat. § 55.10(1)) </a:t>
            </a:r>
          </a:p>
          <a:p>
            <a:pPr algn="just">
              <a:buNone/>
            </a:pPr>
            <a:r>
              <a:rPr lang="en-US" dirty="0"/>
              <a:t>	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Autofit/>
          </a:bodyPr>
          <a:lstStyle/>
          <a:p>
            <a:br>
              <a:rPr lang="en-US" sz="4000" b="1" u="sng" dirty="0"/>
            </a:br>
            <a:r>
              <a:rPr lang="en-US" sz="3200" b="1" u="sng" dirty="0"/>
              <a:t>Recording the Judgment: File a Judgment Lien Certificate with the Department of State </a:t>
            </a:r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>
            <a:normAutofit/>
          </a:bodyPr>
          <a:lstStyle/>
          <a:p>
            <a:pPr algn="just"/>
            <a:r>
              <a:rPr lang="en-US" sz="2600" dirty="0"/>
              <a:t>File online at www.sunbiz.org </a:t>
            </a:r>
          </a:p>
          <a:p>
            <a:pPr algn="just">
              <a:buNone/>
            </a:pPr>
            <a:endParaRPr lang="en-US" sz="2600" dirty="0"/>
          </a:p>
          <a:p>
            <a:pPr algn="just"/>
            <a:r>
              <a:rPr lang="en-US" sz="2600" dirty="0"/>
              <a:t>Creates a judgment lien on judgment debtor’s personal property (Fla. Stat. § 55.202(2)) </a:t>
            </a:r>
          </a:p>
          <a:p>
            <a:pPr algn="just">
              <a:buNone/>
            </a:pPr>
            <a:endParaRPr lang="en-US" sz="2600" dirty="0"/>
          </a:p>
          <a:p>
            <a:pPr algn="just"/>
            <a:r>
              <a:rPr lang="en-US" sz="2600" dirty="0"/>
              <a:t>Generally, the priority of a judgment lien is established at the date and time the judgment line certificate is filed (Fla. Stat. § 55.202(3))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/>
              <a:t>Domesticating and Recording a Foreign Judgment (1 of 3)</a:t>
            </a:r>
            <a:endParaRPr lang="en-US" sz="3200" b="1" dirty="0"/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endParaRPr lang="en-US" dirty="0"/>
          </a:p>
          <a:p>
            <a:pPr algn="just"/>
            <a:r>
              <a:rPr lang="en-US" dirty="0"/>
              <a:t>Florida Enforcement of Foreign Judgments Act (Fla. Stat. §§ 55.501 – 55.509)</a:t>
            </a:r>
          </a:p>
          <a:p>
            <a:pPr algn="just">
              <a:buNone/>
            </a:pPr>
            <a:endParaRPr lang="en-US" dirty="0"/>
          </a:p>
          <a:p>
            <a:pPr algn="just"/>
            <a:r>
              <a:rPr lang="en-US" dirty="0"/>
              <a:t>Applies to judgments, decrees or orders of a court of any other state, territory, or commonwealth of the United States, or a federal district court located in another state.</a:t>
            </a:r>
          </a:p>
          <a:p>
            <a:pPr algn="just">
              <a:buNone/>
            </a:pPr>
            <a:endParaRPr lang="en-US" dirty="0"/>
          </a:p>
          <a:p>
            <a:pPr algn="just"/>
            <a:r>
              <a:rPr lang="en-US" dirty="0"/>
              <a:t>Does not apply to international judgments  </a:t>
            </a:r>
          </a:p>
          <a:p>
            <a:pPr algn="just">
              <a:buNone/>
            </a:pPr>
            <a:endParaRPr lang="en-US" dirty="0"/>
          </a:p>
          <a:p>
            <a:pPr algn="just"/>
            <a:r>
              <a:rPr lang="en-US" dirty="0"/>
              <a:t>Upon recording a foreign judgment in Florida, it is treated in the same manner as a judgment entered by a Florida circuit or county court (Fla. Stat. § 55.503(1))  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/>
              <a:t>Domesticating and Recording a Foreign Judgment (2 of 3)</a:t>
            </a:r>
            <a:endParaRPr lang="en-US" sz="3200" b="1" dirty="0"/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u="sng" dirty="0"/>
              <a:t> </a:t>
            </a:r>
            <a:endParaRPr lang="en-US" dirty="0"/>
          </a:p>
          <a:p>
            <a:pPr algn="just"/>
            <a:r>
              <a:rPr lang="en-US" dirty="0"/>
              <a:t>Send cover letter to clerk enclosing: </a:t>
            </a:r>
          </a:p>
          <a:p>
            <a:pPr algn="just">
              <a:buNone/>
            </a:pPr>
            <a:endParaRPr lang="en-US" dirty="0"/>
          </a:p>
          <a:p>
            <a:pPr marL="914400" lvl="1" indent="-514350" algn="just">
              <a:buFont typeface="+mj-lt"/>
              <a:buAutoNum type="alphaLcParenR"/>
            </a:pPr>
            <a:r>
              <a:rPr lang="en-US" dirty="0"/>
              <a:t>certified copy of the foreign judgment </a:t>
            </a:r>
          </a:p>
          <a:p>
            <a:pPr marL="914400" lvl="1" indent="-514350" algn="just">
              <a:buFont typeface="+mj-lt"/>
              <a:buAutoNum type="alphaLcParenR"/>
            </a:pPr>
            <a:endParaRPr lang="en-US" dirty="0"/>
          </a:p>
          <a:p>
            <a:pPr marL="914400" lvl="1" indent="-514350" algn="just">
              <a:buFont typeface="+mj-lt"/>
              <a:buAutoNum type="alphaLcParenR"/>
            </a:pPr>
            <a:r>
              <a:rPr lang="en-US" dirty="0"/>
              <a:t>affidavit from the judgment creditor setting forth the name, social security number, if known, and last address of both the judgment debtor and judgment creditor (Fla. Stat. § 55.505(1))</a:t>
            </a:r>
          </a:p>
          <a:p>
            <a:pPr marL="914400" lvl="1" indent="-514350" algn="just">
              <a:buFont typeface="+mj-lt"/>
              <a:buAutoNum type="alphaLcParenR"/>
            </a:pPr>
            <a:endParaRPr lang="en-US" dirty="0"/>
          </a:p>
          <a:p>
            <a:pPr marL="914400" lvl="1" indent="-514350" algn="just">
              <a:buFont typeface="+mj-lt"/>
              <a:buAutoNum type="alphaLcParenR"/>
            </a:pPr>
            <a:r>
              <a:rPr lang="en-US" dirty="0"/>
              <a:t>payment for recording fees (amount varies by county)</a:t>
            </a:r>
          </a:p>
          <a:p>
            <a:pPr algn="just">
              <a:buNone/>
            </a:pPr>
            <a:r>
              <a:rPr lang="en-US" dirty="0"/>
              <a:t>	</a:t>
            </a:r>
          </a:p>
          <a:p>
            <a:pPr algn="just"/>
            <a:r>
              <a:rPr lang="en-US" dirty="0"/>
              <a:t>The clerk should send a notice of recording foreign judgment to the debtor after recording (Fla. Stat. § 55.505(2))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/>
              <a:t>Domesticating and Recording a Foreign Judgment (3 of 3)</a:t>
            </a:r>
            <a:endParaRPr lang="en-US" sz="3200" b="1" dirty="0"/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u="sng" dirty="0"/>
              <a:t> </a:t>
            </a:r>
            <a:endParaRPr lang="en-US" dirty="0"/>
          </a:p>
          <a:p>
            <a:pPr algn="just"/>
            <a:r>
              <a:rPr lang="en-US" dirty="0"/>
              <a:t>Judgment creditor should also send the debtor a notice of recording foreign judgment by certified mail.</a:t>
            </a:r>
          </a:p>
          <a:p>
            <a:pPr algn="just">
              <a:buNone/>
            </a:pPr>
            <a:endParaRPr lang="en-US" dirty="0"/>
          </a:p>
          <a:p>
            <a:pPr algn="just"/>
            <a:r>
              <a:rPr lang="en-US" dirty="0"/>
              <a:t>Prevents the debtor from asserting that he/she never received notice of recording as a defense to enforcement (Fla. Stat. § 55.505(2))</a:t>
            </a:r>
          </a:p>
          <a:p>
            <a:pPr algn="just">
              <a:buNone/>
            </a:pPr>
            <a:endParaRPr lang="en-US" dirty="0"/>
          </a:p>
          <a:p>
            <a:pPr algn="just"/>
            <a:r>
              <a:rPr lang="en-US" dirty="0"/>
              <a:t>May begin execution on the judgment 30 days after the clerk and/or creditor mails the notice of recording foreign judgment (Fla. Stat. § 55.505(3))</a:t>
            </a:r>
          </a:p>
          <a:p>
            <a:pPr algn="just">
              <a:buNone/>
            </a:pPr>
            <a:endParaRPr lang="en-US" dirty="0"/>
          </a:p>
          <a:p>
            <a:pPr algn="just">
              <a:buNone/>
            </a:pPr>
            <a:r>
              <a:rPr lang="en-US" dirty="0"/>
              <a:t>	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u="sng" dirty="0"/>
            </a:br>
            <a:r>
              <a:rPr lang="en-US" sz="3600" b="1" u="sng" dirty="0"/>
              <a:t>Discovery in Aid of Execution (1 of 2)</a:t>
            </a:r>
            <a:br>
              <a:rPr lang="en-US" sz="3600" b="1" dirty="0"/>
            </a:br>
            <a:endParaRPr lang="en-US" sz="3600" b="1" dirty="0"/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n-US" dirty="0"/>
              <a:t>Governed by Rule 1.560, Fla. R. Civ. P. </a:t>
            </a:r>
          </a:p>
          <a:p>
            <a:pPr algn="just">
              <a:buNone/>
            </a:pPr>
            <a:endParaRPr lang="en-US" dirty="0"/>
          </a:p>
          <a:p>
            <a:pPr algn="just"/>
            <a:r>
              <a:rPr lang="en-US" dirty="0"/>
              <a:t>Fact Information Sheet (Form 1.977) </a:t>
            </a:r>
          </a:p>
          <a:p>
            <a:pPr algn="just">
              <a:buNone/>
            </a:pPr>
            <a:endParaRPr lang="en-US" dirty="0"/>
          </a:p>
          <a:p>
            <a:pPr lvl="1" algn="just"/>
            <a:r>
              <a:rPr lang="en-US" dirty="0"/>
              <a:t>Court must order debtor to complete within 45 days upon judgment creditor’s request (Fla. R. Civ. P. 1.560(b))</a:t>
            </a:r>
          </a:p>
          <a:p>
            <a:pPr algn="just">
              <a:buNone/>
            </a:pPr>
            <a:endParaRPr lang="en-US" dirty="0"/>
          </a:p>
          <a:p>
            <a:pPr lvl="1" algn="just"/>
            <a:r>
              <a:rPr lang="en-US" dirty="0"/>
              <a:t>Requires the debtor to provide information regarding income, expenses and assets (real estate, vehicles, accounts, etc.)</a:t>
            </a:r>
          </a:p>
          <a:p>
            <a:pPr algn="just">
              <a:buNone/>
            </a:pPr>
            <a:endParaRPr lang="en-US" dirty="0"/>
          </a:p>
          <a:p>
            <a:pPr lvl="1" algn="just"/>
            <a:r>
              <a:rPr lang="en-US" dirty="0"/>
              <a:t>Debtor’s failure to complete Form 1.977 may result in sanctions (Fla. R. Civ. P. 1.560(b))</a:t>
            </a:r>
          </a:p>
          <a:p>
            <a:pPr algn="just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>
            <a:noAutofit/>
          </a:bodyPr>
          <a:lstStyle/>
          <a:p>
            <a:r>
              <a:rPr lang="en-US" sz="3200" b="1" u="sng" dirty="0"/>
              <a:t>Discovery in Aid of Execution (2 of 2):</a:t>
            </a:r>
            <a:endParaRPr lang="en-US" sz="2400" dirty="0"/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95800"/>
          </a:xfrm>
        </p:spPr>
        <p:txBody>
          <a:bodyPr>
            <a:normAutofit fontScale="25000" lnSpcReduction="20000"/>
          </a:bodyPr>
          <a:lstStyle/>
          <a:p>
            <a:pPr lvl="0" algn="just"/>
            <a:r>
              <a:rPr lang="en-US" sz="6400" dirty="0">
                <a:solidFill>
                  <a:prstClr val="black"/>
                </a:solidFill>
              </a:rPr>
              <a:t>May obtain discovery from </a:t>
            </a:r>
            <a:r>
              <a:rPr lang="en-US" sz="6400" b="1" i="1" u="sng" dirty="0">
                <a:solidFill>
                  <a:prstClr val="black"/>
                </a:solidFill>
              </a:rPr>
              <a:t>any person</a:t>
            </a:r>
            <a:r>
              <a:rPr lang="en-US" sz="6400" dirty="0">
                <a:solidFill>
                  <a:prstClr val="black"/>
                </a:solidFill>
              </a:rPr>
              <a:t>, including the judgment debtor (Fla. R. Civ. P. 1.560(a))</a:t>
            </a:r>
          </a:p>
          <a:p>
            <a:pPr algn="just"/>
            <a:endParaRPr lang="en-US" sz="6400" dirty="0"/>
          </a:p>
          <a:p>
            <a:pPr algn="just"/>
            <a:r>
              <a:rPr lang="en-US" sz="6400" dirty="0"/>
              <a:t>Discovery sought in aid of execution must be relevant, but courts afford wide latitude:</a:t>
            </a:r>
          </a:p>
          <a:p>
            <a:pPr algn="just"/>
            <a:endParaRPr lang="en-US" sz="6400" dirty="0"/>
          </a:p>
          <a:p>
            <a:pPr lvl="1" algn="just"/>
            <a:r>
              <a:rPr lang="en-US" sz="6400" dirty="0"/>
              <a:t>“matters relevant for [post-judgment] discovery are those that will enable the judgment creditor to collect the debt.” </a:t>
            </a:r>
          </a:p>
          <a:p>
            <a:pPr lvl="1" algn="just"/>
            <a:endParaRPr lang="en-US" sz="6400" dirty="0"/>
          </a:p>
          <a:p>
            <a:pPr lvl="1" algn="just"/>
            <a:r>
              <a:rPr lang="en-US" sz="6400" dirty="0"/>
              <a:t>“creditor has the right to discover </a:t>
            </a:r>
            <a:r>
              <a:rPr lang="en-US" sz="6400" i="1" dirty="0"/>
              <a:t>any</a:t>
            </a:r>
            <a:r>
              <a:rPr lang="en-US" sz="6400" dirty="0"/>
              <a:t> assets the debtor might have that could be subject to levy or execution to satisfy the judgment, </a:t>
            </a:r>
            <a:r>
              <a:rPr lang="en-US" sz="6400" i="1" dirty="0"/>
              <a:t>or assets that the debtor might have recently transferred.</a:t>
            </a:r>
            <a:r>
              <a:rPr lang="en-US" sz="6400" dirty="0"/>
              <a:t>”  (emphasis in original)</a:t>
            </a:r>
          </a:p>
          <a:p>
            <a:pPr lvl="1" algn="just"/>
            <a:endParaRPr lang="en-US" sz="6400" dirty="0"/>
          </a:p>
          <a:p>
            <a:pPr lvl="1" algn="just"/>
            <a:r>
              <a:rPr lang="en-US" sz="6400" dirty="0"/>
              <a:t>Non-party may be subject to post-judgment discovery. Judgment creditor must establish a “good reason” for requesting the discovery and “close link” between the non-party and the debtor</a:t>
            </a:r>
          </a:p>
          <a:p>
            <a:pPr lvl="1" algn="just"/>
            <a:endParaRPr lang="en-US" sz="6400" dirty="0"/>
          </a:p>
          <a:p>
            <a:pPr lvl="1" algn="just"/>
            <a:r>
              <a:rPr lang="en-US" sz="6400" dirty="0"/>
              <a:t>Evidentiary hearing not necessary where the relevance of the requested non-party documents is “readily apparent”  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3200" b="1" u="sng" dirty="0"/>
            </a:br>
            <a:r>
              <a:rPr lang="en-US" sz="3600" b="1" u="sng" dirty="0"/>
              <a:t>Proceedings Supplementary (Fla. Stat. § 56.29)</a:t>
            </a:r>
            <a:br>
              <a:rPr lang="en-US" sz="3600" b="1" dirty="0"/>
            </a:br>
            <a:endParaRPr lang="en-US" sz="3600" b="1" dirty="0"/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en-US" dirty="0"/>
              <a:t>Alternative or supplement to discovery in aid of execution</a:t>
            </a:r>
          </a:p>
          <a:p>
            <a:pPr algn="just">
              <a:buNone/>
            </a:pPr>
            <a:endParaRPr lang="en-US" dirty="0"/>
          </a:p>
          <a:p>
            <a:pPr algn="just"/>
            <a:r>
              <a:rPr lang="en-US" dirty="0"/>
              <a:t>Brought in same court that rendered judgment </a:t>
            </a:r>
          </a:p>
          <a:p>
            <a:pPr algn="just">
              <a:buNone/>
            </a:pPr>
            <a:r>
              <a:rPr lang="en-US" dirty="0"/>
              <a:t>	</a:t>
            </a:r>
          </a:p>
          <a:p>
            <a:pPr algn="just"/>
            <a:r>
              <a:rPr lang="en-US" dirty="0"/>
              <a:t>Initiated by filing a motion and affidavit stating judgment remains unsatisfied </a:t>
            </a:r>
          </a:p>
          <a:p>
            <a:pPr algn="just">
              <a:buNone/>
            </a:pPr>
            <a:r>
              <a:rPr lang="en-US" dirty="0"/>
              <a:t>	</a:t>
            </a:r>
          </a:p>
          <a:p>
            <a:pPr algn="just"/>
            <a:r>
              <a:rPr lang="en-US" dirty="0"/>
              <a:t>Must be instituted AND completed while the judgment is valid.  </a:t>
            </a:r>
            <a:r>
              <a:rPr lang="en-US" i="1" dirty="0"/>
              <a:t>Marsh v. </a:t>
            </a:r>
            <a:r>
              <a:rPr lang="en-US" i="1" dirty="0" err="1"/>
              <a:t>Pathett</a:t>
            </a:r>
            <a:r>
              <a:rPr lang="en-US" dirty="0"/>
              <a:t>, 788 So. 2d 353 (Fla. 3d DCA 2001)</a:t>
            </a:r>
          </a:p>
          <a:p>
            <a:pPr algn="just">
              <a:buNone/>
            </a:pPr>
            <a:r>
              <a:rPr lang="en-US" dirty="0"/>
              <a:t>	</a:t>
            </a:r>
          </a:p>
          <a:p>
            <a:pPr algn="just"/>
            <a:r>
              <a:rPr lang="en-US" dirty="0"/>
              <a:t>Generally used to locate a debtor’s assets through examination of the debtor and other witnesses </a:t>
            </a:r>
          </a:p>
          <a:p>
            <a:pPr algn="just">
              <a:buNone/>
            </a:pPr>
            <a:r>
              <a:rPr lang="en-US" dirty="0"/>
              <a:t>	</a:t>
            </a:r>
          </a:p>
          <a:p>
            <a:pPr algn="just"/>
            <a:r>
              <a:rPr lang="en-US" dirty="0"/>
              <a:t>Fla. Stat. § 56.29 enables court to enter any orders required to carry out the purpose of this section to subject property or property rights of any defendant to execution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en-US" sz="3200" b="1" u="sng" dirty="0"/>
            </a:br>
            <a:r>
              <a:rPr lang="en-US" sz="3200" b="1" u="sng" dirty="0"/>
              <a:t>Discovery in Aid of Execution </a:t>
            </a:r>
            <a:br>
              <a:rPr lang="en-US" sz="3200" b="1" u="sng" dirty="0"/>
            </a:br>
            <a:r>
              <a:rPr lang="en-US" sz="3200" b="1" u="sng" dirty="0"/>
              <a:t>vs. </a:t>
            </a:r>
            <a:br>
              <a:rPr lang="en-US" sz="3200" b="1" u="sng" dirty="0"/>
            </a:br>
            <a:r>
              <a:rPr lang="en-US" sz="3200" b="1" u="sng" dirty="0"/>
              <a:t>Proceedings Supplementary</a:t>
            </a:r>
            <a:endParaRPr lang="en-US" sz="3200" b="1" dirty="0"/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 algn="just"/>
            <a:r>
              <a:rPr lang="en-US" sz="9600" dirty="0"/>
              <a:t>Generally discovery in aid of execution is cheaper and quicker because it does not involve the court</a:t>
            </a:r>
          </a:p>
          <a:p>
            <a:pPr algn="just">
              <a:buNone/>
            </a:pPr>
            <a:endParaRPr lang="en-US" sz="9600" dirty="0"/>
          </a:p>
          <a:p>
            <a:pPr algn="just"/>
            <a:r>
              <a:rPr lang="en-US" sz="9600" dirty="0"/>
              <a:t>Proceedings supplementary are useful if the court’s power is necessary </a:t>
            </a:r>
          </a:p>
          <a:p>
            <a:pPr algn="just">
              <a:buNone/>
            </a:pPr>
            <a:r>
              <a:rPr lang="en-US" sz="9600" dirty="0"/>
              <a:t>	</a:t>
            </a:r>
          </a:p>
          <a:p>
            <a:pPr algn="just"/>
            <a:r>
              <a:rPr lang="en-US" sz="9600" dirty="0"/>
              <a:t>Can be used in conjunction with one another </a:t>
            </a:r>
          </a:p>
          <a:p>
            <a:pPr algn="just">
              <a:buNone/>
            </a:pPr>
            <a:r>
              <a:rPr lang="en-US" sz="9600" dirty="0"/>
              <a:t>	</a:t>
            </a:r>
          </a:p>
          <a:p>
            <a:pPr algn="just"/>
            <a:r>
              <a:rPr lang="en-US" sz="9600" dirty="0"/>
              <a:t>Proceedings supplementary provide a mechanism for attorney’s fees (Fla. Stat. § 56.29(11)), while discovery in aid does not</a:t>
            </a:r>
          </a:p>
          <a:p>
            <a:pPr algn="just">
              <a:buNone/>
            </a:pPr>
            <a:r>
              <a:rPr lang="en-US" sz="9600" dirty="0"/>
              <a:t> </a:t>
            </a:r>
          </a:p>
          <a:p>
            <a:pPr algn="just">
              <a:buNone/>
            </a:pPr>
            <a:r>
              <a:rPr lang="en-US" sz="9600" dirty="0"/>
              <a:t>	</a:t>
            </a:r>
          </a:p>
          <a:p>
            <a:pPr algn="just">
              <a:buNone/>
            </a:pPr>
            <a:r>
              <a:rPr lang="en-US" sz="9600" dirty="0"/>
              <a:t>	 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b="1" u="sng" dirty="0"/>
            </a:br>
            <a:r>
              <a:rPr lang="en-US" sz="3600" b="1" u="sng" dirty="0"/>
              <a:t>Execution (Chapter 56)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/>
              <a:t>“[T]he act of carrying into effect the final judgment or decree of the court; the writ which directs and authorizes the officer to carry into effect such judgment.”</a:t>
            </a:r>
          </a:p>
          <a:p>
            <a:pPr algn="just">
              <a:buNone/>
            </a:pPr>
            <a:r>
              <a:rPr lang="en-US" dirty="0"/>
              <a:t>	</a:t>
            </a:r>
          </a:p>
          <a:p>
            <a:pPr algn="just"/>
            <a:r>
              <a:rPr lang="en-US" dirty="0"/>
              <a:t>Fla. Stat. § 56.061 provides that virtually all of the debtor’s property is subject to levy and sale under execution. This is of course subject to exemptions found in Chapter 222.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u="sng" dirty="0"/>
            </a:br>
            <a:r>
              <a:rPr lang="en-US" sz="3600" b="1" u="sng" dirty="0"/>
              <a:t>Execution – Content of Judgment 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en-US" sz="8000" dirty="0"/>
              <a:t>Writ of execution must be based on a final judgment in terms of money  </a:t>
            </a:r>
            <a:r>
              <a:rPr lang="en-US" sz="8000" i="1" dirty="0"/>
              <a:t>Perez v. Pearl</a:t>
            </a:r>
            <a:r>
              <a:rPr lang="en-US" sz="8000" dirty="0"/>
              <a:t>, 411 So. 2d 972 (Fla. 3d DCA 1982)</a:t>
            </a:r>
          </a:p>
          <a:p>
            <a:pPr algn="just">
              <a:buNone/>
            </a:pPr>
            <a:endParaRPr lang="en-US" sz="8000" dirty="0"/>
          </a:p>
          <a:p>
            <a:pPr algn="just"/>
            <a:r>
              <a:rPr lang="en-US" sz="8000" dirty="0"/>
              <a:t>Judgment generally considered final even if it does not liquidate interest, attorney’s fees and costs.</a:t>
            </a:r>
          </a:p>
          <a:p>
            <a:pPr algn="just">
              <a:buNone/>
            </a:pPr>
            <a:endParaRPr lang="en-US" sz="8000" dirty="0"/>
          </a:p>
          <a:p>
            <a:pPr marL="1828800" lvl="1" indent="-1371600" algn="just">
              <a:buFont typeface="+mj-lt"/>
              <a:buAutoNum type="alphaLcParenR"/>
            </a:pPr>
            <a:r>
              <a:rPr lang="en-US" sz="8000" i="1" dirty="0"/>
              <a:t>Westgate Miami Beach, LTD. v. Newport Operating Corp.,  55 So. 3d 567    (Fla. 2010) </a:t>
            </a:r>
            <a:r>
              <a:rPr lang="en-US" sz="8000" dirty="0"/>
              <a:t>(trial court’s judgment that authorizes execution but reserves jurisdiction to award prejudgment interest considered final); but see</a:t>
            </a:r>
          </a:p>
          <a:p>
            <a:pPr marL="1828800" lvl="1" indent="-1371600" algn="just">
              <a:buFont typeface="+mj-lt"/>
              <a:buAutoNum type="alphaLcParenR"/>
            </a:pPr>
            <a:endParaRPr lang="en-US" sz="8000" dirty="0"/>
          </a:p>
          <a:p>
            <a:pPr marL="1828800" lvl="1" indent="-1371600" algn="just">
              <a:buFont typeface="+mj-lt"/>
              <a:buAutoNum type="alphaLcParenR"/>
            </a:pPr>
            <a:r>
              <a:rPr lang="en-US" sz="8000" i="1" dirty="0"/>
              <a:t>Caribbean Fire &amp; Associates, Inc. v. Coastal Construction, 985 </a:t>
            </a:r>
            <a:r>
              <a:rPr lang="en-US" sz="8000" dirty="0"/>
              <a:t>So. 2d 1197 (Fla. 3d DCA 2008) (order not final when it did not adjudicate attorney’s fees, which were an element of the claim);</a:t>
            </a:r>
          </a:p>
          <a:p>
            <a:pPr marL="1828800" lvl="1" indent="-1371600" algn="just">
              <a:buFont typeface="+mj-lt"/>
              <a:buAutoNum type="alphaLcParenR"/>
            </a:pPr>
            <a:endParaRPr lang="en-US" sz="8000" dirty="0"/>
          </a:p>
          <a:p>
            <a:pPr algn="just"/>
            <a:r>
              <a:rPr lang="en-US" sz="8000" dirty="0"/>
              <a:t>“For which let execution issue”    </a:t>
            </a:r>
          </a:p>
          <a:p>
            <a:pPr algn="just">
              <a:buNone/>
            </a:pPr>
            <a:endParaRPr lang="en-US" sz="8000" dirty="0"/>
          </a:p>
          <a:p>
            <a:pPr algn="just">
              <a:buNone/>
            </a:pPr>
            <a:r>
              <a:rPr lang="en-US" sz="8000" dirty="0"/>
              <a:t> 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u="sng" dirty="0"/>
            </a:br>
            <a:r>
              <a:rPr lang="en-US" sz="3600" b="1" u="sng" dirty="0"/>
              <a:t>Execution – Content of Writ</a:t>
            </a:r>
            <a:br>
              <a:rPr lang="en-US" sz="3600" b="1" u="sng" dirty="0"/>
            </a:br>
            <a:endParaRPr lang="en-US" sz="3600" b="1" u="sng" dirty="0"/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en-US" dirty="0"/>
              <a:t>See Fla. R. Civ. P. 1.914 for example</a:t>
            </a:r>
          </a:p>
          <a:p>
            <a:pPr algn="just">
              <a:buNone/>
            </a:pPr>
            <a:r>
              <a:rPr lang="en-US" dirty="0"/>
              <a:t>	</a:t>
            </a:r>
          </a:p>
          <a:p>
            <a:pPr algn="just"/>
            <a:r>
              <a:rPr lang="en-US" dirty="0"/>
              <a:t>Not required to describe specific property to levy </a:t>
            </a:r>
          </a:p>
          <a:p>
            <a:pPr algn="just">
              <a:buNone/>
            </a:pPr>
            <a:r>
              <a:rPr lang="en-US" dirty="0"/>
              <a:t>	</a:t>
            </a:r>
          </a:p>
          <a:p>
            <a:pPr algn="just"/>
            <a:r>
              <a:rPr lang="en-US" dirty="0"/>
              <a:t>Can describe specific property, in which case the sheriff is required to levy upon (Fla. Stat. § 30.3(1)(b)) </a:t>
            </a:r>
          </a:p>
          <a:p>
            <a:pPr algn="just">
              <a:buNone/>
            </a:pPr>
            <a:r>
              <a:rPr lang="en-US" dirty="0"/>
              <a:t>	</a:t>
            </a:r>
          </a:p>
          <a:p>
            <a:pPr algn="just"/>
            <a:r>
              <a:rPr lang="en-US" dirty="0"/>
              <a:t>When describing property be mindful of prior encumbrances, Florida generally follows the first in time, first in right principal </a:t>
            </a:r>
          </a:p>
          <a:p>
            <a:pPr algn="just">
              <a:buNone/>
            </a:pPr>
            <a:r>
              <a:rPr lang="en-US" dirty="0"/>
              <a:t>	</a:t>
            </a:r>
          </a:p>
          <a:p>
            <a:pPr algn="just"/>
            <a:r>
              <a:rPr lang="en-US" dirty="0"/>
              <a:t>Additionally, note that Fla. Stat. § 678.1121 controls the manner in which corporate stock may be seized  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u="sng" dirty="0"/>
            </a:br>
            <a:r>
              <a:rPr lang="en-US" sz="3600" b="1" u="sng" dirty="0"/>
              <a:t>Execution – Process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Autofit/>
          </a:bodyPr>
          <a:lstStyle/>
          <a:p>
            <a:pPr algn="just"/>
            <a:r>
              <a:rPr lang="en-US" sz="1800" dirty="0"/>
              <a:t>Generally, court must wait until the expiration of the time for motion for a new trial to issue a writ of execution (Fla. R. Civ. P. 1.550(a)). </a:t>
            </a:r>
          </a:p>
          <a:p>
            <a:pPr algn="just">
              <a:buNone/>
            </a:pPr>
            <a:endParaRPr lang="en-US" sz="1800" dirty="0"/>
          </a:p>
          <a:p>
            <a:pPr algn="just"/>
            <a:r>
              <a:rPr lang="en-US" sz="1800" dirty="0"/>
              <a:t>Sheriff carries out the actual seizure of property (Fla. Stat. § 30.30 describes sheriff’s duties upon receipt of writ) </a:t>
            </a:r>
          </a:p>
          <a:p>
            <a:pPr algn="just">
              <a:buNone/>
            </a:pPr>
            <a:endParaRPr lang="en-US" sz="1800" dirty="0"/>
          </a:p>
          <a:p>
            <a:pPr algn="just"/>
            <a:r>
              <a:rPr lang="en-US" sz="1800" dirty="0"/>
              <a:t>Sheriff may require a bond from the creditor (Fla. Stat. § 30.30(3))</a:t>
            </a:r>
          </a:p>
          <a:p>
            <a:pPr algn="just">
              <a:buNone/>
            </a:pPr>
            <a:r>
              <a:rPr lang="en-US" sz="1800" dirty="0"/>
              <a:t>	</a:t>
            </a:r>
          </a:p>
          <a:p>
            <a:pPr algn="just"/>
            <a:r>
              <a:rPr lang="en-US" sz="1800" dirty="0"/>
              <a:t>Sheriff then required to levy sufficient and not excessive property to satisfy writ </a:t>
            </a:r>
          </a:p>
          <a:p>
            <a:pPr algn="just">
              <a:buNone/>
            </a:pPr>
            <a:r>
              <a:rPr lang="en-US" sz="1800" dirty="0"/>
              <a:t>	</a:t>
            </a:r>
          </a:p>
          <a:p>
            <a:pPr algn="just"/>
            <a:r>
              <a:rPr lang="en-US" sz="1800" dirty="0"/>
              <a:t>Sheriff will then sell the levied property to satisfy the writ (Fla. Stat. §§ 56.21 and 56.28)</a:t>
            </a:r>
          </a:p>
          <a:p>
            <a:pPr algn="just">
              <a:buNone/>
            </a:pPr>
            <a:endParaRPr lang="en-US" sz="1800" dirty="0"/>
          </a:p>
          <a:p>
            <a:pPr algn="just"/>
            <a:r>
              <a:rPr lang="en-US" sz="1800" dirty="0"/>
              <a:t>Fla. Stat. §§ 56.16 – 56.20  provide mechanism when third party claims property that has been seized under a writ of execution  </a:t>
            </a:r>
          </a:p>
          <a:p>
            <a:pPr algn="just">
              <a:buNone/>
            </a:pPr>
            <a:endParaRPr lang="en-US" sz="800" dirty="0"/>
          </a:p>
          <a:p>
            <a:pPr algn="just"/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u="sng" dirty="0"/>
            </a:br>
            <a:r>
              <a:rPr lang="en-US" sz="3600" b="1" u="sng" dirty="0"/>
              <a:t>Execution – Potential Liability  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/>
              <a:t>“Self-help” may render creditor liable for conversion as well as any torts committed while seizing the property</a:t>
            </a:r>
          </a:p>
          <a:p>
            <a:pPr algn="just">
              <a:buNone/>
            </a:pPr>
            <a:r>
              <a:rPr lang="en-US" dirty="0"/>
              <a:t>	</a:t>
            </a:r>
          </a:p>
          <a:p>
            <a:pPr algn="just"/>
            <a:r>
              <a:rPr lang="en-US" dirty="0"/>
              <a:t>Creditor may be liable for wrongful execution or sale of property covered by debtor’s homestead or personal property exemptions  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u="sng" dirty="0"/>
            </a:br>
            <a:r>
              <a:rPr lang="en-US" sz="3600" b="1" u="sng" dirty="0"/>
              <a:t>Execution – Attorney’s Fees</a:t>
            </a:r>
            <a:br>
              <a:rPr lang="en-US" sz="3600" b="1" dirty="0"/>
            </a:br>
            <a:endParaRPr lang="en-US" sz="3600" b="1" dirty="0"/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pPr algn="just"/>
            <a:r>
              <a:rPr lang="en-US" dirty="0"/>
              <a:t>Fla. Stat. § 57.115 provides for an award of attorney’s fees and costs in connection with execution on a judgment </a:t>
            </a:r>
          </a:p>
          <a:p>
            <a:pPr algn="just">
              <a:buNone/>
            </a:pPr>
            <a:r>
              <a:rPr lang="en-US" dirty="0"/>
              <a:t>	</a:t>
            </a:r>
          </a:p>
          <a:p>
            <a:pPr algn="just"/>
            <a:r>
              <a:rPr lang="en-US" dirty="0"/>
              <a:t>Not mandatory, may be awarded in Court’s discretion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/>
              <a:t>Garnishment Overview</a:t>
            </a:r>
            <a:endParaRPr lang="en-US" sz="3200" b="1" dirty="0"/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dirty="0"/>
              <a:t>Purpose: garnishment freezes and allows for recovery of debtor’s assets held by third parties</a:t>
            </a:r>
          </a:p>
          <a:p>
            <a:pPr algn="just">
              <a:buNone/>
            </a:pPr>
            <a:endParaRPr lang="en-US" dirty="0"/>
          </a:p>
          <a:p>
            <a:pPr algn="just"/>
            <a:r>
              <a:rPr lang="en-US" dirty="0"/>
              <a:t>Typically used to recover: </a:t>
            </a:r>
          </a:p>
          <a:p>
            <a:pPr algn="just">
              <a:buNone/>
            </a:pPr>
            <a:r>
              <a:rPr lang="en-US" dirty="0"/>
              <a:t>		</a:t>
            </a:r>
          </a:p>
          <a:p>
            <a:pPr algn="just">
              <a:buNone/>
            </a:pPr>
            <a:r>
              <a:rPr lang="en-US" dirty="0"/>
              <a:t>		1) money in debtor’s bank/investment accounts; </a:t>
            </a:r>
          </a:p>
          <a:p>
            <a:pPr algn="just">
              <a:buNone/>
            </a:pPr>
            <a:r>
              <a:rPr lang="en-US" dirty="0"/>
              <a:t>		</a:t>
            </a:r>
          </a:p>
          <a:p>
            <a:pPr algn="just">
              <a:buNone/>
            </a:pPr>
            <a:r>
              <a:rPr lang="en-US" dirty="0"/>
              <a:t>		2) a portion of debtor’s salary/wages</a:t>
            </a:r>
          </a:p>
          <a:p>
            <a:pPr algn="just">
              <a:buNone/>
            </a:pPr>
            <a:r>
              <a:rPr lang="en-US" dirty="0"/>
              <a:t>	</a:t>
            </a:r>
          </a:p>
          <a:p>
            <a:pPr algn="just"/>
            <a:r>
              <a:rPr lang="en-US" dirty="0"/>
              <a:t>Can also be used against personal property (Fla. Stat. § 77.14) </a:t>
            </a:r>
          </a:p>
          <a:p>
            <a:pPr algn="just">
              <a:buNone/>
            </a:pPr>
            <a:r>
              <a:rPr lang="en-US" dirty="0"/>
              <a:t>	</a:t>
            </a:r>
          </a:p>
          <a:p>
            <a:pPr algn="just"/>
            <a:r>
              <a:rPr lang="en-US" dirty="0"/>
              <a:t>Chapter 77 contains many procedural steps; be mindful of deadlines!  </a:t>
            </a:r>
          </a:p>
          <a:p>
            <a:pPr algn="just">
              <a:buNone/>
            </a:pPr>
            <a:r>
              <a:rPr lang="en-US" dirty="0"/>
              <a:t>	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/>
          </a:bodyPr>
          <a:lstStyle/>
          <a:p>
            <a:r>
              <a:rPr lang="en-US" sz="3600" b="1" u="sng" dirty="0"/>
              <a:t>Beginning the Process (Fla. Stat. § 77.03)</a:t>
            </a:r>
            <a:endParaRPr lang="en-US" sz="3600" b="1" dirty="0"/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algn="just">
              <a:buNone/>
            </a:pPr>
            <a:r>
              <a:rPr lang="en-US" u="sng" dirty="0"/>
              <a:t> </a:t>
            </a:r>
            <a:endParaRPr lang="en-US" dirty="0"/>
          </a:p>
          <a:p>
            <a:pPr algn="just"/>
            <a:r>
              <a:rPr lang="en-US" sz="5500" dirty="0"/>
              <a:t>Must file motion requesting issuance of the writ </a:t>
            </a:r>
          </a:p>
          <a:p>
            <a:pPr algn="just"/>
            <a:endParaRPr lang="en-US" sz="5500" dirty="0"/>
          </a:p>
          <a:p>
            <a:pPr lvl="1" algn="just"/>
            <a:r>
              <a:rPr lang="en-US" sz="5500" dirty="0"/>
              <a:t>Include debtor’s name and address </a:t>
            </a:r>
          </a:p>
          <a:p>
            <a:pPr lvl="1" algn="just">
              <a:buNone/>
            </a:pPr>
            <a:endParaRPr lang="en-US" sz="5500" dirty="0"/>
          </a:p>
          <a:p>
            <a:pPr lvl="1" algn="just"/>
            <a:r>
              <a:rPr lang="en-US" sz="5500" dirty="0"/>
              <a:t>State the amount of the judgment</a:t>
            </a:r>
          </a:p>
          <a:p>
            <a:pPr lvl="1" algn="just">
              <a:buNone/>
            </a:pPr>
            <a:endParaRPr lang="en-US" sz="5500" dirty="0"/>
          </a:p>
          <a:p>
            <a:pPr lvl="1" algn="just"/>
            <a:r>
              <a:rPr lang="en-US" sz="5500" dirty="0"/>
              <a:t>Identify the Garnishee by name (and address if possible) </a:t>
            </a:r>
          </a:p>
          <a:p>
            <a:pPr algn="just">
              <a:buNone/>
            </a:pPr>
            <a:endParaRPr lang="en-US" sz="5500" dirty="0"/>
          </a:p>
          <a:p>
            <a:pPr algn="just"/>
            <a:r>
              <a:rPr lang="en-US" sz="5500" dirty="0"/>
              <a:t>In Federal Court – do not file using CM/</a:t>
            </a:r>
            <a:r>
              <a:rPr lang="en-US" sz="5500" dirty="0" err="1"/>
              <a:t>ECF</a:t>
            </a:r>
            <a:endParaRPr lang="en-US" sz="5500" dirty="0"/>
          </a:p>
          <a:p>
            <a:pPr algn="just">
              <a:buNone/>
            </a:pPr>
            <a:r>
              <a:rPr lang="en-US" sz="5500" dirty="0"/>
              <a:t>	</a:t>
            </a:r>
          </a:p>
          <a:p>
            <a:pPr algn="just"/>
            <a:r>
              <a:rPr lang="en-US" sz="5500" dirty="0"/>
              <a:t>Used to have to pay $100 into court’s registry but the statute changed in 2014.  Now $100 paid directly to Garnishee upon Garnishee’s demand </a:t>
            </a:r>
          </a:p>
          <a:p>
            <a:pPr algn="just">
              <a:buNone/>
            </a:pPr>
            <a:r>
              <a:rPr lang="en-US" sz="5500" dirty="0"/>
              <a:t>	</a:t>
            </a:r>
          </a:p>
          <a:p>
            <a:pPr algn="just"/>
            <a:r>
              <a:rPr lang="en-US" sz="5500" dirty="0"/>
              <a:t>Clerk may have additional fees</a:t>
            </a:r>
          </a:p>
          <a:p>
            <a:pPr algn="just">
              <a:buNone/>
            </a:pPr>
            <a:r>
              <a:rPr lang="en-US" dirty="0"/>
              <a:t>	 </a:t>
            </a:r>
          </a:p>
          <a:p>
            <a:pPr algn="just">
              <a:buNone/>
            </a:pPr>
            <a:r>
              <a:rPr lang="en-US" dirty="0"/>
              <a:t>	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447800"/>
          </a:xfrm>
        </p:spPr>
        <p:txBody>
          <a:bodyPr>
            <a:noAutofit/>
          </a:bodyPr>
          <a:lstStyle/>
          <a:p>
            <a:br>
              <a:rPr lang="en-US" sz="3200" b="1" u="sng" dirty="0"/>
            </a:br>
            <a:r>
              <a:rPr lang="en-US" sz="3200" b="1" u="sng" dirty="0"/>
              <a:t>Continuing Writ of Garnishment (Fla. Stat. § 77.0305)</a:t>
            </a:r>
            <a:br>
              <a:rPr lang="en-US" sz="2800" b="1" dirty="0"/>
            </a:br>
            <a:endParaRPr lang="en-US" sz="2800" b="1" dirty="0"/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/>
          <a:p>
            <a:pPr algn="just"/>
            <a:r>
              <a:rPr lang="en-US" dirty="0"/>
              <a:t>Used to garnish debtor’s salary or wages on a continuing basis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Process is identical to 77.03 except garnishee is debtor’s employer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u="sng" dirty="0"/>
            </a:br>
            <a:r>
              <a:rPr lang="en-US" sz="3600" b="1" u="sng" dirty="0"/>
              <a:t>Service of Writ on Garnishee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algn="just"/>
            <a:r>
              <a:rPr lang="en-US" sz="7200" dirty="0"/>
              <a:t>Writ must be formally served on garnishee (financial institution, employer,  etc.)</a:t>
            </a:r>
          </a:p>
          <a:p>
            <a:pPr lvl="1" algn="just">
              <a:buNone/>
            </a:pPr>
            <a:endParaRPr lang="en-US" sz="7200" dirty="0"/>
          </a:p>
          <a:p>
            <a:pPr marL="342900" lvl="1" indent="-342900" algn="just">
              <a:buFont typeface="Arial" pitchFamily="34" charset="0"/>
              <a:buChar char="•"/>
            </a:pPr>
            <a:r>
              <a:rPr lang="en-US" sz="7200" dirty="0"/>
              <a:t>Garnishee then has 20 days to answer stating the amount in which it is indebted to the judgment debtor (Fla. Stat. § 77.04)</a:t>
            </a:r>
          </a:p>
          <a:p>
            <a:pPr marL="342900" lvl="1" indent="-342900" algn="just">
              <a:buFont typeface="Arial" pitchFamily="34" charset="0"/>
              <a:buChar char="•"/>
            </a:pPr>
            <a:endParaRPr lang="en-US" sz="7200" dirty="0"/>
          </a:p>
          <a:p>
            <a:pPr marL="342900" lvl="1" indent="-342900" algn="just">
              <a:buFont typeface="Arial" pitchFamily="34" charset="0"/>
              <a:buChar char="•"/>
            </a:pPr>
            <a:r>
              <a:rPr lang="en-US" sz="7200" dirty="0"/>
              <a:t>Garnishee’s answer must identify any third party’s having an interest, or potential interest, in debtor’s property (i.e. a spouse)</a:t>
            </a:r>
          </a:p>
          <a:p>
            <a:pPr algn="just">
              <a:buNone/>
            </a:pPr>
            <a:r>
              <a:rPr lang="en-US" sz="7200" dirty="0"/>
              <a:t>	</a:t>
            </a:r>
          </a:p>
          <a:p>
            <a:pPr algn="just"/>
            <a:r>
              <a:rPr lang="en-US" sz="7200" dirty="0"/>
              <a:t>Garnishee’s answer may also assert defenses to writ identical to those it would have to debtor (i.e. set off) </a:t>
            </a:r>
          </a:p>
          <a:p>
            <a:pPr algn="just"/>
            <a:endParaRPr lang="en-US" sz="7200" dirty="0"/>
          </a:p>
          <a:p>
            <a:pPr lvl="1" algn="just"/>
            <a:r>
              <a:rPr lang="en-US" sz="7200" i="1" dirty="0"/>
              <a:t>Duval County v. Charleston Lumber &amp; Mfg. Co</a:t>
            </a:r>
            <a:r>
              <a:rPr lang="en-US" sz="7200" dirty="0"/>
              <a:t>., 33 So. 531 (Fla. 1903)</a:t>
            </a:r>
          </a:p>
          <a:p>
            <a:pPr lvl="1" algn="just"/>
            <a:endParaRPr lang="en-US" sz="6800" dirty="0"/>
          </a:p>
          <a:p>
            <a:pPr lvl="1" algn="just"/>
            <a:r>
              <a:rPr lang="en-US" sz="7200" i="1" dirty="0"/>
              <a:t>Reeves v. Don L. </a:t>
            </a:r>
            <a:r>
              <a:rPr lang="en-US" sz="7200" i="1" dirty="0" err="1"/>
              <a:t>Tullis</a:t>
            </a:r>
            <a:r>
              <a:rPr lang="en-US" sz="7200" i="1" dirty="0"/>
              <a:t> &amp; Associates, Inc.</a:t>
            </a:r>
            <a:r>
              <a:rPr lang="en-US" sz="7200" dirty="0"/>
              <a:t>, 305 So. 2d 813 (Fla. 1st </a:t>
            </a:r>
            <a:r>
              <a:rPr lang="en-US" sz="7200" dirty="0" err="1"/>
              <a:t>DCA</a:t>
            </a:r>
            <a:r>
              <a:rPr lang="en-US" sz="7200" dirty="0"/>
              <a:t> 1975)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u="sng" dirty="0"/>
              <a:t>Effect of Service of Writ (Fla. Stat. § 77.06)</a:t>
            </a:r>
            <a:endParaRPr lang="en-US" sz="3600" dirty="0"/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/>
              <a:t>	</a:t>
            </a:r>
            <a:endParaRPr lang="en-US" b="1" dirty="0"/>
          </a:p>
          <a:p>
            <a:pPr algn="just"/>
            <a:r>
              <a:rPr lang="en-US" sz="3400" dirty="0"/>
              <a:t>Garnishee becomes liable to plaintiff for all debts garnishee would otherwise owe debtor at the time of service of the writ</a:t>
            </a:r>
          </a:p>
          <a:p>
            <a:pPr algn="just">
              <a:buNone/>
            </a:pPr>
            <a:r>
              <a:rPr lang="en-US" sz="3400" dirty="0"/>
              <a:t>	</a:t>
            </a:r>
          </a:p>
          <a:p>
            <a:pPr algn="just"/>
            <a:r>
              <a:rPr lang="en-US" sz="3400" dirty="0"/>
              <a:t>Service of the writ creates a lien on the funds/property in garnishee’s  possession  </a:t>
            </a:r>
          </a:p>
          <a:p>
            <a:pPr algn="just">
              <a:buNone/>
            </a:pPr>
            <a:r>
              <a:rPr lang="en-US" sz="3400" dirty="0"/>
              <a:t>	</a:t>
            </a:r>
          </a:p>
          <a:p>
            <a:pPr algn="just"/>
            <a:r>
              <a:rPr lang="en-US" sz="3400" dirty="0"/>
              <a:t>Fla. Stat. § 77.19 authorizes the garnishee to freeze  up to twice the amount of debtor’s account, or the amount of the judgment, upon service of the writ  </a:t>
            </a:r>
          </a:p>
          <a:p>
            <a:pPr algn="just">
              <a:buNone/>
            </a:pPr>
            <a:r>
              <a:rPr lang="en-US" dirty="0"/>
              <a:t>	</a:t>
            </a:r>
          </a:p>
          <a:p>
            <a:pPr algn="just">
              <a:buNone/>
            </a:pPr>
            <a:r>
              <a:rPr lang="en-US" dirty="0"/>
              <a:t>	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u="sng" dirty="0"/>
              <a:t>Notice of Garnishment to Debtor  (Fla. Stat. § 77.041)</a:t>
            </a:r>
            <a:endParaRPr lang="en-US" sz="3200" b="1" dirty="0"/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en-US" dirty="0"/>
          </a:p>
          <a:p>
            <a:pPr algn="just"/>
            <a:r>
              <a:rPr lang="en-US" sz="6400" dirty="0"/>
              <a:t>Notice must include: </a:t>
            </a:r>
          </a:p>
          <a:p>
            <a:pPr algn="just"/>
            <a:endParaRPr lang="en-US" sz="6400" dirty="0"/>
          </a:p>
          <a:p>
            <a:pPr algn="just">
              <a:buNone/>
            </a:pPr>
            <a:r>
              <a:rPr lang="en-US" sz="6400" dirty="0"/>
              <a:t>		1) copy of the writ</a:t>
            </a:r>
          </a:p>
          <a:p>
            <a:pPr algn="just">
              <a:buNone/>
            </a:pPr>
            <a:endParaRPr lang="en-US" sz="6400" dirty="0"/>
          </a:p>
          <a:p>
            <a:pPr algn="just">
              <a:buNone/>
            </a:pPr>
            <a:r>
              <a:rPr lang="en-US" sz="6400" dirty="0"/>
              <a:t>		2) copy of the motion for issuance of the writ</a:t>
            </a:r>
          </a:p>
          <a:p>
            <a:pPr algn="just">
              <a:buNone/>
            </a:pPr>
            <a:endParaRPr lang="en-US" sz="6400" dirty="0"/>
          </a:p>
          <a:p>
            <a:pPr algn="just">
              <a:buNone/>
            </a:pPr>
            <a:r>
              <a:rPr lang="en-US" sz="6400" dirty="0"/>
              <a:t>		3) if debtor is an individual, the “Notice to Defendant” found in Fla. Stat. § 77.041(1) </a:t>
            </a:r>
          </a:p>
          <a:p>
            <a:pPr algn="just">
              <a:buNone/>
            </a:pPr>
            <a:endParaRPr lang="en-US" sz="6400" dirty="0"/>
          </a:p>
          <a:p>
            <a:pPr algn="just"/>
            <a:r>
              <a:rPr lang="en-US" sz="6400" dirty="0"/>
              <a:t>Timeframe to serve  Notice of Garnishment on debtor:</a:t>
            </a:r>
          </a:p>
          <a:p>
            <a:pPr algn="just">
              <a:buNone/>
            </a:pPr>
            <a:r>
              <a:rPr lang="en-US" sz="6400" dirty="0"/>
              <a:t>		</a:t>
            </a:r>
          </a:p>
          <a:p>
            <a:pPr algn="just">
              <a:buNone/>
            </a:pPr>
            <a:r>
              <a:rPr lang="en-US" sz="6400" dirty="0"/>
              <a:t>		- 5 days after issuance of writ; or </a:t>
            </a:r>
          </a:p>
          <a:p>
            <a:pPr algn="just">
              <a:buNone/>
            </a:pPr>
            <a:r>
              <a:rPr lang="en-US" sz="6400" dirty="0"/>
              <a:t>		</a:t>
            </a:r>
          </a:p>
          <a:p>
            <a:pPr algn="just">
              <a:buNone/>
            </a:pPr>
            <a:r>
              <a:rPr lang="en-US" sz="6400" dirty="0"/>
              <a:t>		- 3 days after service of writ on garnishee (whichever is later) </a:t>
            </a:r>
          </a:p>
          <a:p>
            <a:pPr algn="just">
              <a:buNone/>
            </a:pPr>
            <a:endParaRPr lang="en-US" sz="6400" dirty="0"/>
          </a:p>
          <a:p>
            <a:pPr algn="just"/>
            <a:r>
              <a:rPr lang="en-US" sz="6400" dirty="0"/>
              <a:t>Plaintiff must file a certificate of serving the Notice of Garnishment  with the Court</a:t>
            </a:r>
          </a:p>
          <a:p>
            <a:pPr algn="just">
              <a:buNone/>
            </a:pPr>
            <a:endParaRPr lang="en-US" sz="6400" dirty="0"/>
          </a:p>
          <a:p>
            <a:pPr algn="just"/>
            <a:r>
              <a:rPr lang="en-US" sz="6400" dirty="0"/>
              <a:t>Failure to serve Notice of Garnishment may result in dissolution of writ </a:t>
            </a:r>
          </a:p>
          <a:p>
            <a:pPr algn="just">
              <a:buNone/>
            </a:pPr>
            <a:r>
              <a:rPr lang="en-US" sz="6400" dirty="0"/>
              <a:t>	 </a:t>
            </a:r>
          </a:p>
          <a:p>
            <a:pPr>
              <a:buNone/>
            </a:pPr>
            <a:endParaRPr lang="en-US" sz="6400" dirty="0"/>
          </a:p>
          <a:p>
            <a:endParaRPr lang="en-US" sz="6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/>
              <a:t>Notice to Defendant (Fla. Stat. § 77.041(1))</a:t>
            </a:r>
            <a:endParaRPr lang="en-US" sz="3200" b="1" dirty="0"/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  <a:p>
            <a:pPr algn="just"/>
            <a:r>
              <a:rPr lang="en-US" sz="8000" dirty="0"/>
              <a:t>The Notice to Defendant notifies the debtor of several exemptions to garnishment   </a:t>
            </a:r>
          </a:p>
          <a:p>
            <a:pPr algn="just">
              <a:buNone/>
            </a:pPr>
            <a:r>
              <a:rPr lang="en-US" sz="8000" dirty="0"/>
              <a:t>	</a:t>
            </a:r>
          </a:p>
          <a:p>
            <a:pPr algn="just"/>
            <a:r>
              <a:rPr lang="en-US" sz="8000" dirty="0"/>
              <a:t>If the debtor claims an exemption, Plaintiff must file a </a:t>
            </a:r>
            <a:r>
              <a:rPr lang="en-US" sz="8000" b="1" u="sng" dirty="0"/>
              <a:t>sworn</a:t>
            </a:r>
            <a:r>
              <a:rPr lang="en-US" sz="8000" dirty="0"/>
              <a:t> opposition: </a:t>
            </a:r>
          </a:p>
          <a:p>
            <a:pPr algn="just"/>
            <a:endParaRPr lang="en-US" sz="8000" dirty="0"/>
          </a:p>
          <a:p>
            <a:pPr lvl="1" algn="just"/>
            <a:r>
              <a:rPr lang="en-US" sz="8000" dirty="0"/>
              <a:t>within 3 business days of receipt of claim of exemption if debtor hand delivered  claim</a:t>
            </a:r>
          </a:p>
          <a:p>
            <a:pPr lvl="1" algn="just"/>
            <a:endParaRPr lang="en-US" sz="8000" dirty="0"/>
          </a:p>
          <a:p>
            <a:pPr lvl="1" algn="just"/>
            <a:r>
              <a:rPr lang="en-US" sz="8000" dirty="0"/>
              <a:t>within 8 business days of receipt of claim of exemption if debtor mails the claim </a:t>
            </a:r>
          </a:p>
          <a:p>
            <a:pPr algn="just">
              <a:buNone/>
            </a:pPr>
            <a:r>
              <a:rPr lang="en-US" sz="8000" dirty="0"/>
              <a:t>	</a:t>
            </a:r>
          </a:p>
          <a:p>
            <a:pPr algn="just"/>
            <a:r>
              <a:rPr lang="en-US" sz="8000" dirty="0"/>
              <a:t>Failure to timely respond will result in dissolution of writ </a:t>
            </a:r>
          </a:p>
          <a:p>
            <a:pPr algn="just">
              <a:buNone/>
            </a:pPr>
            <a:r>
              <a:rPr lang="en-US" sz="8000" dirty="0"/>
              <a:t>	</a:t>
            </a:r>
          </a:p>
          <a:p>
            <a:pPr algn="just"/>
            <a:r>
              <a:rPr lang="en-US" sz="8000" dirty="0"/>
              <a:t>Hearing will be held “as soon as is practicable”</a:t>
            </a:r>
          </a:p>
          <a:p>
            <a:pPr algn="just">
              <a:buNone/>
            </a:pPr>
            <a:r>
              <a:rPr lang="en-US" sz="8000" dirty="0"/>
              <a:t>	 </a:t>
            </a:r>
          </a:p>
          <a:p>
            <a:pPr>
              <a:buNone/>
            </a:pPr>
            <a:r>
              <a:rPr lang="en-US" sz="3800" dirty="0"/>
              <a:t>	 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/>
              <a:t>Notice of Garnishee’s Answer (Fla. Stat. § 77.055) (1 of 2)</a:t>
            </a:r>
            <a:endParaRPr lang="en-US" sz="3200" b="1" dirty="0"/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en-US" sz="2900" dirty="0"/>
              <a:t>Sent after receipt of garnishee’s answer</a:t>
            </a:r>
          </a:p>
          <a:p>
            <a:pPr algn="just">
              <a:buNone/>
            </a:pPr>
            <a:endParaRPr lang="en-US" sz="2900" dirty="0"/>
          </a:p>
          <a:p>
            <a:pPr algn="just"/>
            <a:r>
              <a:rPr lang="en-US" sz="2900" dirty="0"/>
              <a:t>Notice must include: </a:t>
            </a:r>
          </a:p>
          <a:p>
            <a:pPr algn="just">
              <a:buNone/>
            </a:pPr>
            <a:endParaRPr lang="en-US" sz="2900" dirty="0"/>
          </a:p>
          <a:p>
            <a:pPr lvl="1" algn="just"/>
            <a:r>
              <a:rPr lang="en-US" sz="2900" dirty="0"/>
              <a:t>Garnishee’s answer</a:t>
            </a:r>
          </a:p>
          <a:p>
            <a:pPr lvl="1" algn="just"/>
            <a:endParaRPr lang="en-US" sz="2900" dirty="0"/>
          </a:p>
          <a:p>
            <a:pPr lvl="1" algn="just"/>
            <a:r>
              <a:rPr lang="en-US" sz="2900" dirty="0"/>
              <a:t>Notice advising the debtor that he/she must move to dissolve  the writ within 20 days if any allegation in plaintiff’s motion is untrue</a:t>
            </a:r>
          </a:p>
          <a:p>
            <a:pPr lvl="1" algn="just"/>
            <a:endParaRPr lang="en-US" sz="2900" dirty="0"/>
          </a:p>
          <a:p>
            <a:pPr marL="342900" lvl="1" indent="-342900" algn="just">
              <a:buFont typeface="Arial" pitchFamily="34" charset="0"/>
              <a:buChar char="•"/>
            </a:pPr>
            <a:r>
              <a:rPr lang="en-US" sz="2900" dirty="0"/>
              <a:t>Timeframe for service: </a:t>
            </a:r>
          </a:p>
          <a:p>
            <a:pPr lvl="1" algn="just">
              <a:buNone/>
            </a:pPr>
            <a:endParaRPr lang="en-US" sz="2900" dirty="0"/>
          </a:p>
          <a:p>
            <a:pPr lvl="2" algn="just"/>
            <a:r>
              <a:rPr lang="en-US" sz="2900" dirty="0"/>
              <a:t>Within 5 days after service of Garnishee’s answer; or </a:t>
            </a:r>
          </a:p>
          <a:p>
            <a:pPr lvl="2" algn="just"/>
            <a:endParaRPr lang="en-US" sz="2900" dirty="0"/>
          </a:p>
          <a:p>
            <a:pPr lvl="2" algn="just"/>
            <a:r>
              <a:rPr lang="en-US" sz="2900" dirty="0"/>
              <a:t> Within 5 days after time period for Garnishee’s answer has expired  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3100" b="1" u="sng" dirty="0"/>
            </a:br>
            <a:r>
              <a:rPr lang="en-US" sz="3600" b="1" u="sng" dirty="0"/>
              <a:t>Notice of Garnishee’s Answer (Fla. Stat. § 77.055) (2 of 2)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en-US" dirty="0"/>
              <a:t>Served by mail on: </a:t>
            </a:r>
          </a:p>
          <a:p>
            <a:pPr lvl="1" algn="just">
              <a:buNone/>
            </a:pPr>
            <a:endParaRPr lang="en-US" dirty="0"/>
          </a:p>
          <a:p>
            <a:pPr lvl="1" algn="just"/>
            <a:r>
              <a:rPr lang="en-US" dirty="0"/>
              <a:t>debtor at last known address; and </a:t>
            </a:r>
          </a:p>
          <a:p>
            <a:pPr lvl="1" algn="just"/>
            <a:endParaRPr lang="en-US" dirty="0"/>
          </a:p>
          <a:p>
            <a:pPr lvl="1" algn="just"/>
            <a:r>
              <a:rPr lang="en-US" dirty="0"/>
              <a:t>any other address for debtor identified in garnishee’s answer; and </a:t>
            </a:r>
          </a:p>
          <a:p>
            <a:pPr lvl="1" algn="just"/>
            <a:endParaRPr lang="en-US" dirty="0"/>
          </a:p>
          <a:p>
            <a:pPr lvl="1" algn="just"/>
            <a:r>
              <a:rPr lang="en-US" dirty="0"/>
              <a:t>any other person  disclosed in garnishee’s answer as having an interest in debtor’s property controlled by garnishee</a:t>
            </a:r>
          </a:p>
          <a:p>
            <a:pPr algn="just">
              <a:buNone/>
            </a:pPr>
            <a:r>
              <a:rPr lang="en-US" dirty="0"/>
              <a:t>	</a:t>
            </a:r>
          </a:p>
          <a:p>
            <a:pPr algn="just"/>
            <a:r>
              <a:rPr lang="en-US" dirty="0"/>
              <a:t>Plaintiff must file a certificate of serving the Notice of Garnishee’s Answer </a:t>
            </a:r>
          </a:p>
          <a:p>
            <a:pPr algn="just">
              <a:buNone/>
            </a:pPr>
            <a:endParaRPr lang="en-US" dirty="0"/>
          </a:p>
          <a:p>
            <a:pPr algn="just"/>
            <a:r>
              <a:rPr lang="en-US" dirty="0"/>
              <a:t>Failure to serve Notice of Garnishee’s Answer may result in dissolution of writ  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u="sng" dirty="0"/>
            </a:br>
            <a:r>
              <a:rPr lang="en-US" sz="3600" b="1" u="sng" dirty="0"/>
              <a:t>Reply to Garnishee’s Answer (Fla. Stat. § 77.061)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dirty="0"/>
              <a:t>Plaintiff may file reply to garnishee’s answer within 20 days</a:t>
            </a:r>
          </a:p>
          <a:p>
            <a:pPr algn="just">
              <a:buNone/>
            </a:pPr>
            <a:endParaRPr lang="en-US" dirty="0"/>
          </a:p>
          <a:p>
            <a:pPr algn="just"/>
            <a:r>
              <a:rPr lang="en-US" dirty="0"/>
              <a:t>If no reply, answer taken as true</a:t>
            </a:r>
          </a:p>
          <a:p>
            <a:pPr algn="just">
              <a:buNone/>
            </a:pPr>
            <a:endParaRPr lang="en-US" dirty="0"/>
          </a:p>
          <a:p>
            <a:pPr algn="just"/>
            <a:r>
              <a:rPr lang="en-US" dirty="0"/>
              <a:t>Be cautious with denials.  Fla. Stat. § 77.28 provides for the garnishee’s attorneys fees and costs </a:t>
            </a:r>
          </a:p>
          <a:p>
            <a:pPr algn="just"/>
            <a:endParaRPr lang="en-US" dirty="0"/>
          </a:p>
          <a:p>
            <a:pPr algn="just">
              <a:buNone/>
            </a:pPr>
            <a:r>
              <a:rPr lang="en-US" dirty="0"/>
              <a:t>	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Autofit/>
          </a:bodyPr>
          <a:lstStyle/>
          <a:p>
            <a:br>
              <a:rPr lang="en-US" sz="3200" b="1" u="sng" dirty="0"/>
            </a:br>
            <a:r>
              <a:rPr lang="en-US" sz="3200" b="1" u="sng" dirty="0"/>
              <a:t>Garnishee Fails to Answer (Fla. Stat. § 77.081)</a:t>
            </a:r>
            <a:br>
              <a:rPr lang="en-US" sz="3200" b="1" dirty="0"/>
            </a:br>
            <a:endParaRPr lang="en-US" sz="3200" b="1" dirty="0"/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en-US" sz="7200" dirty="0"/>
              <a:t>Fla. Stat. § 77.081 provides, “on entry of judgment for plaintiff a final judgment shall be entered against the garnishee for the amount of plaintiff’s claim with interest and costs.”  </a:t>
            </a:r>
          </a:p>
          <a:p>
            <a:pPr algn="just">
              <a:buNone/>
            </a:pPr>
            <a:r>
              <a:rPr lang="en-US" sz="7200" dirty="0"/>
              <a:t>	</a:t>
            </a:r>
          </a:p>
          <a:p>
            <a:pPr algn="just"/>
            <a:r>
              <a:rPr lang="en-US" sz="7200" dirty="0"/>
              <a:t>Fla. Supreme Court held this only applies to </a:t>
            </a:r>
            <a:r>
              <a:rPr lang="en-US" sz="7200" b="1" u="sng" dirty="0"/>
              <a:t>prejudgment </a:t>
            </a:r>
            <a:r>
              <a:rPr lang="en-US" sz="7200" dirty="0"/>
              <a:t>writs of garnishment. </a:t>
            </a:r>
            <a:r>
              <a:rPr lang="en-US" sz="7200" i="1" dirty="0"/>
              <a:t>BellSouth </a:t>
            </a:r>
            <a:r>
              <a:rPr lang="en-US" sz="7200" i="1" dirty="0" err="1"/>
              <a:t>Adver</a:t>
            </a:r>
            <a:r>
              <a:rPr lang="en-US" sz="7200" i="1" dirty="0"/>
              <a:t>. &amp; Pub. Corp. v. Sec. Bank, N.A.,</a:t>
            </a:r>
            <a:r>
              <a:rPr lang="en-US" sz="7200" dirty="0"/>
              <a:t> 698 So. 2d 254, 256 (Fla.1997) (</a:t>
            </a:r>
            <a:r>
              <a:rPr lang="en-US" sz="7200" i="1" dirty="0"/>
              <a:t>per </a:t>
            </a:r>
            <a:r>
              <a:rPr lang="en-US" sz="7200" i="1" dirty="0" err="1"/>
              <a:t>curiam</a:t>
            </a:r>
            <a:r>
              <a:rPr lang="en-US" sz="7200" dirty="0"/>
              <a:t> ). </a:t>
            </a:r>
          </a:p>
          <a:p>
            <a:pPr algn="just">
              <a:buNone/>
            </a:pPr>
            <a:r>
              <a:rPr lang="en-US" sz="7200" dirty="0"/>
              <a:t>	</a:t>
            </a:r>
          </a:p>
          <a:p>
            <a:pPr algn="just"/>
            <a:r>
              <a:rPr lang="en-US" sz="7200" dirty="0"/>
              <a:t>For post judgment writs of garnishment: </a:t>
            </a:r>
          </a:p>
          <a:p>
            <a:pPr algn="just"/>
            <a:endParaRPr lang="en-US" sz="7200" dirty="0"/>
          </a:p>
          <a:p>
            <a:pPr lvl="1" algn="just"/>
            <a:r>
              <a:rPr lang="en-US" sz="7200" dirty="0"/>
              <a:t>Must first obtain Clerk’s default</a:t>
            </a:r>
          </a:p>
          <a:p>
            <a:pPr lvl="1" algn="just"/>
            <a:endParaRPr lang="en-US" sz="7200" dirty="0"/>
          </a:p>
          <a:p>
            <a:pPr lvl="1" algn="just"/>
            <a:r>
              <a:rPr lang="en-US" sz="7200" dirty="0"/>
              <a:t>Default judgment against garnishee cannot exceed garnishee’s liability to the debtor. </a:t>
            </a:r>
            <a:r>
              <a:rPr lang="en-US" sz="7200" i="1" dirty="0"/>
              <a:t>Carpenter v. Benson</a:t>
            </a:r>
            <a:r>
              <a:rPr lang="en-US" sz="7200" dirty="0"/>
              <a:t>, 478 So. 2d 353 (Fla. 5th DCA 1985)</a:t>
            </a:r>
          </a:p>
          <a:p>
            <a:pPr lvl="1" algn="just"/>
            <a:endParaRPr lang="en-US" sz="7200" dirty="0"/>
          </a:p>
          <a:p>
            <a:pPr lvl="1" algn="just"/>
            <a:r>
              <a:rPr lang="en-US" sz="7200" dirty="0"/>
              <a:t>Plaintiff must propound discovery or subpoena the garnishee to ascertain this amount before court can enter judgment.</a:t>
            </a:r>
          </a:p>
          <a:p>
            <a:pPr lvl="1" algn="just"/>
            <a:endParaRPr lang="en-US" sz="6400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3600" b="1" u="sng" dirty="0"/>
            </a:br>
            <a:r>
              <a:rPr lang="en-US" sz="3600" b="1" u="sng" dirty="0"/>
              <a:t>Dissolution of Writ  –  Fla. Stat. § 77.07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US" dirty="0"/>
              <a:t>Debtor (or other third party named in garnishee’s answer) has 20 days to move for dissolution of writ upon receipt of notice of garnishee’s answer.</a:t>
            </a:r>
          </a:p>
          <a:p>
            <a:pPr algn="just">
              <a:buNone/>
            </a:pPr>
            <a:r>
              <a:rPr lang="en-US" dirty="0"/>
              <a:t>	</a:t>
            </a:r>
          </a:p>
          <a:p>
            <a:pPr algn="just"/>
            <a:r>
              <a:rPr lang="en-US" dirty="0"/>
              <a:t>Debtor may contest any allegation in plaintiff’s motion for writ of garnishment or it may deny owing the debt</a:t>
            </a:r>
          </a:p>
          <a:p>
            <a:pPr algn="just">
              <a:buNone/>
            </a:pPr>
            <a:r>
              <a:rPr lang="en-US" dirty="0"/>
              <a:t>	</a:t>
            </a:r>
          </a:p>
          <a:p>
            <a:pPr algn="just"/>
            <a:r>
              <a:rPr lang="en-US" dirty="0"/>
              <a:t>Fla. Stat. § 77.07 also provides that the plaintiff must move for final judgment or extend the writs within 6 months of issuance of the writs or the writs will be dissolved.  </a:t>
            </a:r>
          </a:p>
          <a:p>
            <a:pPr algn="just"/>
            <a:endParaRPr lang="en-US" dirty="0"/>
          </a:p>
          <a:p>
            <a:pPr lvl="1" algn="just"/>
            <a:r>
              <a:rPr lang="en-US" i="1" dirty="0" err="1"/>
              <a:t>Akerman</a:t>
            </a:r>
            <a:r>
              <a:rPr lang="en-US" i="1" dirty="0"/>
              <a:t> </a:t>
            </a:r>
            <a:r>
              <a:rPr lang="en-US" i="1" dirty="0" err="1"/>
              <a:t>Senterfitt</a:t>
            </a:r>
            <a:r>
              <a:rPr lang="en-US" i="1" dirty="0"/>
              <a:t> &amp; </a:t>
            </a:r>
            <a:r>
              <a:rPr lang="en-US" i="1" dirty="0" err="1"/>
              <a:t>Eidson</a:t>
            </a:r>
            <a:r>
              <a:rPr lang="en-US" i="1" dirty="0"/>
              <a:t>, P.a. v. Value Seafood, Inc.</a:t>
            </a:r>
            <a:r>
              <a:rPr lang="en-US" dirty="0"/>
              <a:t>, 121 So. 3d 83 (Fla. 3d DCA 2013)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u="sng" dirty="0"/>
            </a:br>
            <a:r>
              <a:rPr lang="en-US" sz="3600" b="1" u="sng" dirty="0"/>
              <a:t>Trial</a:t>
            </a:r>
            <a:br>
              <a:rPr lang="en-US" sz="3600" b="1" dirty="0"/>
            </a:br>
            <a:endParaRPr lang="en-US" sz="3600" b="1" dirty="0"/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dirty="0"/>
              <a:t>Issues raised by debtor in the motion to dissolve writ (or contesting the debt), garnishee in its answer, and/or third party with interest in property held by garnishee will be tried (Fla. Stat. §§ 77.07(4), 77.08, 77.083, 77.16)</a:t>
            </a:r>
          </a:p>
          <a:p>
            <a:pPr algn="just">
              <a:buNone/>
            </a:pPr>
            <a:r>
              <a:rPr lang="en-US" dirty="0"/>
              <a:t>	</a:t>
            </a:r>
          </a:p>
          <a:p>
            <a:pPr algn="just"/>
            <a:r>
              <a:rPr lang="en-US" dirty="0"/>
              <a:t>Any party may demand a jury trial (Fla. Stat. § 77.08)</a:t>
            </a:r>
          </a:p>
          <a:p>
            <a:pPr algn="just">
              <a:buNone/>
            </a:pPr>
            <a:r>
              <a:rPr lang="en-US" dirty="0"/>
              <a:t>	</a:t>
            </a:r>
          </a:p>
          <a:p>
            <a:pPr algn="just"/>
            <a:r>
              <a:rPr lang="en-US" dirty="0"/>
              <a:t>Garnishee generally entitled to its attorney’s fees and costs</a:t>
            </a:r>
          </a:p>
          <a:p>
            <a:pPr algn="just">
              <a:buNone/>
            </a:pPr>
            <a:r>
              <a:rPr lang="en-US" dirty="0"/>
              <a:t>	</a:t>
            </a:r>
          </a:p>
          <a:p>
            <a:pPr algn="just"/>
            <a:r>
              <a:rPr lang="en-US" dirty="0"/>
              <a:t>If garnishee denies debt to protect its own self interest (i.e. setoff) it is not entitled to fees and costs.  </a:t>
            </a:r>
            <a:r>
              <a:rPr lang="en-US" i="1" dirty="0" err="1"/>
              <a:t>Ebsary</a:t>
            </a:r>
            <a:r>
              <a:rPr lang="en-US" i="1" dirty="0"/>
              <a:t> Foundation Co. v. Barnett Bank of South Florida, N.A.,</a:t>
            </a:r>
            <a:r>
              <a:rPr lang="en-US" dirty="0"/>
              <a:t> 569 So.2d 806 (Fla. 3d DCA 1990)</a:t>
            </a:r>
          </a:p>
          <a:p>
            <a:pPr algn="just">
              <a:buNone/>
            </a:pPr>
            <a:r>
              <a:rPr lang="en-US" dirty="0"/>
              <a:t>	</a:t>
            </a:r>
          </a:p>
          <a:p>
            <a:pPr algn="just"/>
            <a:r>
              <a:rPr lang="en-US" dirty="0"/>
              <a:t>Successful plaintiff (</a:t>
            </a:r>
            <a:r>
              <a:rPr lang="en-US" dirty="0" err="1"/>
              <a:t>garnishor</a:t>
            </a:r>
            <a:r>
              <a:rPr lang="en-US" dirty="0"/>
              <a:t>) not entitled to attorney’s fees.  </a:t>
            </a:r>
            <a:r>
              <a:rPr lang="en-US" i="1" dirty="0"/>
              <a:t>Paz v. Hernandez</a:t>
            </a:r>
            <a:r>
              <a:rPr lang="en-US" dirty="0"/>
              <a:t>, 654 So. 2d 1243 (Fla. 3d DCA 1995)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b="1" u="sng" dirty="0"/>
            </a:br>
            <a:r>
              <a:rPr lang="en-US" sz="4000" b="1" u="sng" dirty="0"/>
              <a:t>Garnishment Judgment </a:t>
            </a:r>
            <a:br>
              <a:rPr lang="en-US" sz="3600" b="1" dirty="0"/>
            </a:br>
            <a:endParaRPr lang="en-US" sz="3600" b="1" dirty="0"/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/>
              <a:t>Court will enter judgment, either after trial or on the pleadings if no dispute, terminating the writ and either: </a:t>
            </a:r>
          </a:p>
          <a:p>
            <a:pPr algn="just">
              <a:buNone/>
            </a:pPr>
            <a:r>
              <a:rPr lang="en-US" dirty="0"/>
              <a:t>		</a:t>
            </a:r>
          </a:p>
          <a:p>
            <a:pPr algn="just"/>
            <a:r>
              <a:rPr lang="en-US" dirty="0"/>
              <a:t>Discharging the garnishee from any liability under the writ; or </a:t>
            </a:r>
          </a:p>
          <a:p>
            <a:pPr algn="just">
              <a:buNone/>
            </a:pPr>
            <a:r>
              <a:rPr lang="en-US" dirty="0"/>
              <a:t>		</a:t>
            </a:r>
          </a:p>
          <a:p>
            <a:pPr algn="just"/>
            <a:r>
              <a:rPr lang="en-US" dirty="0"/>
              <a:t>Awarding judgment in favor of the plaintiff and against the garnishee</a:t>
            </a:r>
          </a:p>
          <a:p>
            <a:pPr algn="just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u="sng" dirty="0"/>
            </a:br>
            <a:r>
              <a:rPr lang="en-US" sz="3600" b="1" u="sng" dirty="0"/>
              <a:t>Exemptions to Garnishment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40000" lnSpcReduction="20000"/>
          </a:bodyPr>
          <a:lstStyle/>
          <a:p>
            <a:pPr algn="just"/>
            <a:r>
              <a:rPr lang="en-US" sz="5000" dirty="0"/>
              <a:t>Fla. Stat. § 77.041 authorizes debtor to claim exemptions to garnishment  </a:t>
            </a:r>
          </a:p>
          <a:p>
            <a:pPr algn="just">
              <a:buNone/>
            </a:pPr>
            <a:r>
              <a:rPr lang="en-US" sz="5000" dirty="0"/>
              <a:t>	</a:t>
            </a:r>
          </a:p>
          <a:p>
            <a:pPr algn="just"/>
            <a:r>
              <a:rPr lang="en-US" sz="5000" dirty="0"/>
              <a:t>Fla. Stat. § 77.041 implements the exemptions found in Chapter 222 .  </a:t>
            </a:r>
            <a:r>
              <a:rPr lang="en-US" sz="5000" i="1" dirty="0" err="1"/>
              <a:t>Cadle</a:t>
            </a:r>
            <a:r>
              <a:rPr lang="en-US" sz="5000" i="1" dirty="0"/>
              <a:t> Co. v. Pegasus Ranch, Inc. </a:t>
            </a:r>
            <a:r>
              <a:rPr lang="en-US" sz="5000" dirty="0"/>
              <a:t>920 So. 2d 1276 (Fla. 4th DCA 2006)  </a:t>
            </a:r>
          </a:p>
          <a:p>
            <a:pPr algn="just">
              <a:buNone/>
            </a:pPr>
            <a:r>
              <a:rPr lang="en-US" sz="5000" dirty="0"/>
              <a:t>	</a:t>
            </a:r>
          </a:p>
          <a:p>
            <a:pPr algn="just"/>
            <a:r>
              <a:rPr lang="en-US" sz="5000" dirty="0"/>
              <a:t>Debtor bears of proving entitlement to exemptions.   </a:t>
            </a:r>
            <a:r>
              <a:rPr lang="en-US" sz="5000" i="1" dirty="0"/>
              <a:t>In re Stevenson</a:t>
            </a:r>
            <a:r>
              <a:rPr lang="en-US" sz="5000" dirty="0"/>
              <a:t>, 374 B.R. 891 (M.D. Fla. </a:t>
            </a:r>
            <a:r>
              <a:rPr lang="en-US" sz="5000" dirty="0" err="1"/>
              <a:t>Bankr</a:t>
            </a:r>
            <a:r>
              <a:rPr lang="en-US" sz="5000" dirty="0"/>
              <a:t>. 2007)</a:t>
            </a:r>
          </a:p>
          <a:p>
            <a:pPr algn="just">
              <a:buNone/>
            </a:pPr>
            <a:r>
              <a:rPr lang="en-US" sz="5000" dirty="0"/>
              <a:t>	</a:t>
            </a:r>
          </a:p>
          <a:p>
            <a:pPr algn="just"/>
            <a:r>
              <a:rPr lang="en-US" sz="5000" dirty="0"/>
              <a:t>Debtor can waive the right to claim exemptions.  Fla. Stat. § 222.11(2)(b).</a:t>
            </a:r>
          </a:p>
          <a:p>
            <a:pPr algn="just"/>
            <a:endParaRPr lang="en-US" sz="5000" dirty="0"/>
          </a:p>
          <a:p>
            <a:pPr lvl="1" algn="just"/>
            <a:r>
              <a:rPr lang="en-US" sz="5000" dirty="0"/>
              <a:t>Waiver must be in writing, all caps, and 14 point font </a:t>
            </a:r>
          </a:p>
          <a:p>
            <a:pPr lvl="1" algn="just"/>
            <a:endParaRPr lang="en-US" sz="5000" dirty="0"/>
          </a:p>
          <a:p>
            <a:pPr lvl="1" algn="just"/>
            <a:r>
              <a:rPr lang="en-US" sz="5000" dirty="0"/>
              <a:t>Before October 1, 2010, waiver only had to be in writing. </a:t>
            </a:r>
            <a:r>
              <a:rPr lang="en-US" sz="5000" i="1" dirty="0" err="1"/>
              <a:t>USAmeriBank</a:t>
            </a:r>
            <a:r>
              <a:rPr lang="en-US" sz="5000" i="1" dirty="0"/>
              <a:t> v. </a:t>
            </a:r>
            <a:r>
              <a:rPr lang="en-US" sz="5000" i="1" dirty="0" err="1"/>
              <a:t>Klepal</a:t>
            </a:r>
            <a:r>
              <a:rPr lang="en-US" sz="5000" dirty="0"/>
              <a:t>, 100  So. 3d 56 (Fla. 2d DCA 2011)</a:t>
            </a:r>
          </a:p>
          <a:p>
            <a:pPr algn="just">
              <a:buNone/>
            </a:pPr>
            <a:endParaRPr lang="en-US" sz="50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/>
              <a:t>Garnishment &amp; Bankruptcy </a:t>
            </a:r>
            <a:endParaRPr lang="en-US" sz="3200" b="1" dirty="0"/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en-US" sz="8000" dirty="0"/>
              <a:t>Creditor has affirmative duty to stop the garnishment of wages, otherwise will be found in violation of the automatic stay.   </a:t>
            </a:r>
            <a:r>
              <a:rPr lang="en-US" sz="8000" i="1" dirty="0"/>
              <a:t>In re Hernandez</a:t>
            </a:r>
            <a:r>
              <a:rPr lang="en-US" sz="8000" dirty="0"/>
              <a:t>, 2009 WL 3378495 (S.D. Fla. </a:t>
            </a:r>
            <a:r>
              <a:rPr lang="en-US" sz="8000" dirty="0" err="1"/>
              <a:t>Bankr</a:t>
            </a:r>
            <a:r>
              <a:rPr lang="en-US" sz="8000" dirty="0"/>
              <a:t>. 2009)</a:t>
            </a:r>
          </a:p>
          <a:p>
            <a:pPr algn="just"/>
            <a:endParaRPr lang="en-US" sz="8000" dirty="0"/>
          </a:p>
          <a:p>
            <a:pPr lvl="1" algn="just"/>
            <a:r>
              <a:rPr lang="en-US" sz="8000" dirty="0"/>
              <a:t>Creditor must either dismiss the writ or request that its enforcement be stayed</a:t>
            </a:r>
          </a:p>
          <a:p>
            <a:pPr algn="just">
              <a:buNone/>
            </a:pPr>
            <a:r>
              <a:rPr lang="en-US" sz="8000" dirty="0"/>
              <a:t>	</a:t>
            </a:r>
          </a:p>
          <a:p>
            <a:pPr algn="just"/>
            <a:r>
              <a:rPr lang="en-US" sz="8000" dirty="0"/>
              <a:t>Do not have a duty to release funds frozen by a writ of garnishment.  </a:t>
            </a:r>
            <a:r>
              <a:rPr lang="en-US" sz="8000" i="1" dirty="0"/>
              <a:t>In re Giles</a:t>
            </a:r>
            <a:r>
              <a:rPr lang="en-US" sz="8000" dirty="0"/>
              <a:t>, 271 B.R. 903 (M.D. Fla. Bankr.2002)</a:t>
            </a:r>
          </a:p>
          <a:p>
            <a:pPr algn="just">
              <a:buNone/>
            </a:pPr>
            <a:r>
              <a:rPr lang="en-US" sz="8000" dirty="0"/>
              <a:t>	</a:t>
            </a:r>
          </a:p>
          <a:p>
            <a:pPr algn="just"/>
            <a:r>
              <a:rPr lang="en-US" sz="8000" dirty="0"/>
              <a:t>Conflicting authority regarding whether funds subject to pre-petition writ of garnishment are property of the bankruptcy estate or the plaintiff is entitled to relief from stay to pursue lien rights in garnished funds.</a:t>
            </a:r>
          </a:p>
          <a:p>
            <a:pPr lvl="1" algn="just">
              <a:buNone/>
            </a:pPr>
            <a:endParaRPr lang="en-US" sz="8000" dirty="0"/>
          </a:p>
          <a:p>
            <a:pPr lvl="1" algn="just"/>
            <a:r>
              <a:rPr lang="en-US" sz="8000" dirty="0"/>
              <a:t>Compare </a:t>
            </a:r>
            <a:r>
              <a:rPr lang="en-US" sz="8000" i="1" dirty="0"/>
              <a:t>In re Giles</a:t>
            </a:r>
            <a:r>
              <a:rPr lang="en-US" sz="8000" dirty="0"/>
              <a:t>, 271 B.R. 903 (M.D. Fla. </a:t>
            </a:r>
            <a:r>
              <a:rPr lang="en-US" sz="8000" dirty="0" err="1"/>
              <a:t>Bankr</a:t>
            </a:r>
            <a:r>
              <a:rPr lang="en-US" sz="8000" dirty="0"/>
              <a:t>. 2002) with </a:t>
            </a:r>
            <a:r>
              <a:rPr lang="en-US" sz="8000" i="1" dirty="0"/>
              <a:t>In re </a:t>
            </a:r>
            <a:r>
              <a:rPr lang="en-US" sz="8000" i="1" dirty="0" err="1"/>
              <a:t>Engler</a:t>
            </a:r>
            <a:r>
              <a:rPr lang="en-US" sz="8000" dirty="0"/>
              <a:t>, 394 B.R. 598 (M.D. Fla. </a:t>
            </a:r>
            <a:r>
              <a:rPr lang="en-US" sz="8000" dirty="0" err="1"/>
              <a:t>Bankr</a:t>
            </a:r>
            <a:r>
              <a:rPr lang="en-US" sz="8000" dirty="0"/>
              <a:t>. 2008) </a:t>
            </a:r>
          </a:p>
          <a:p>
            <a:pPr algn="just">
              <a:buNone/>
            </a:pPr>
            <a:r>
              <a:rPr lang="en-US" sz="7200" dirty="0"/>
              <a:t> </a:t>
            </a:r>
          </a:p>
          <a:p>
            <a:pPr algn="just">
              <a:buNone/>
            </a:pPr>
            <a:r>
              <a:rPr lang="en-US" sz="7200" dirty="0"/>
              <a:t>		 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 err="1"/>
              <a:t>Replevin</a:t>
            </a:r>
            <a:r>
              <a:rPr lang="en-US" sz="3200" b="1" u="sng" dirty="0"/>
              <a:t> – Chapter 78</a:t>
            </a:r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dirty="0"/>
              <a:t>Unlike execution or garnishment, </a:t>
            </a:r>
            <a:r>
              <a:rPr lang="en-US" dirty="0" err="1"/>
              <a:t>replevin</a:t>
            </a:r>
            <a:r>
              <a:rPr lang="en-US" dirty="0"/>
              <a:t> permits a person to recover his/her personal property wrongfully detained by another person</a:t>
            </a:r>
          </a:p>
          <a:p>
            <a:pPr algn="just">
              <a:buNone/>
            </a:pPr>
            <a:endParaRPr lang="en-US" dirty="0"/>
          </a:p>
          <a:p>
            <a:pPr algn="just"/>
            <a:r>
              <a:rPr lang="en-US" dirty="0"/>
              <a:t>In addition to Ch. 78, Fla. Stat. § 713.15 also confers the right to </a:t>
            </a:r>
            <a:r>
              <a:rPr lang="en-US" dirty="0" err="1"/>
              <a:t>replevy</a:t>
            </a:r>
            <a:r>
              <a:rPr lang="en-US" dirty="0"/>
              <a:t> unused materials at a construction site </a:t>
            </a:r>
          </a:p>
          <a:p>
            <a:pPr algn="just">
              <a:buNone/>
            </a:pPr>
            <a:endParaRPr lang="en-US" dirty="0"/>
          </a:p>
          <a:p>
            <a:pPr algn="just"/>
            <a:r>
              <a:rPr lang="en-US" dirty="0"/>
              <a:t>Alternative to “self help” because it reduces the creditor’s potential liability in making seizure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>
            <a:normAutofit/>
          </a:bodyPr>
          <a:lstStyle/>
          <a:p>
            <a:r>
              <a:rPr lang="en-US" sz="3200" b="1" u="sng" dirty="0" err="1"/>
              <a:t>Replevin</a:t>
            </a:r>
            <a:r>
              <a:rPr lang="en-US" sz="3200" b="1" u="sng" dirty="0"/>
              <a:t> - Process</a:t>
            </a:r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dirty="0"/>
              <a:t>File complaint meeting the requirements of Fla. Stat. § 78.055. </a:t>
            </a:r>
          </a:p>
          <a:p>
            <a:pPr algn="just">
              <a:buNone/>
            </a:pPr>
            <a:endParaRPr lang="en-US" dirty="0"/>
          </a:p>
          <a:p>
            <a:pPr algn="just"/>
            <a:r>
              <a:rPr lang="en-US" dirty="0"/>
              <a:t>Court will enter order to show cause and schedule a hearing on the order. Fla. Stat. § 78.065</a:t>
            </a:r>
          </a:p>
          <a:p>
            <a:pPr algn="just">
              <a:buNone/>
            </a:pPr>
            <a:endParaRPr lang="en-US" dirty="0"/>
          </a:p>
          <a:p>
            <a:pPr algn="just"/>
            <a:r>
              <a:rPr lang="en-US" dirty="0"/>
              <a:t>At the hearing on the order to show cause, court will consider evidence to determine who is entitled to possession of the property. Fla. Stat. § 78.067(2)</a:t>
            </a:r>
          </a:p>
          <a:p>
            <a:pPr algn="just">
              <a:buNone/>
            </a:pPr>
            <a:endParaRPr lang="en-US" dirty="0"/>
          </a:p>
          <a:p>
            <a:pPr algn="just"/>
            <a:r>
              <a:rPr lang="en-US" dirty="0"/>
              <a:t>Court will then enter order directing clerk to issue writ of </a:t>
            </a:r>
            <a:r>
              <a:rPr lang="en-US" dirty="0" err="1"/>
              <a:t>replevin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3200" b="1" u="sng" dirty="0" err="1"/>
              <a:t>Replevin</a:t>
            </a:r>
            <a:r>
              <a:rPr lang="en-US" sz="3200" b="1" u="sng" dirty="0"/>
              <a:t> - Complaint</a:t>
            </a:r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Autofit/>
          </a:bodyPr>
          <a:lstStyle/>
          <a:p>
            <a:r>
              <a:rPr lang="en-US" sz="1500" dirty="0"/>
              <a:t>Per Fla. Stat. § 78.055, the Complaint must contain: </a:t>
            </a:r>
          </a:p>
          <a:p>
            <a:endParaRPr lang="en-US" sz="1500" dirty="0"/>
          </a:p>
          <a:p>
            <a:pPr lvl="1" algn="just"/>
            <a:r>
              <a:rPr lang="en-US" sz="1500" dirty="0"/>
              <a:t>Description of the property that is sufficient to identify the property</a:t>
            </a:r>
          </a:p>
          <a:p>
            <a:pPr lvl="1" algn="just">
              <a:buNone/>
            </a:pPr>
            <a:r>
              <a:rPr lang="en-US" sz="1500" dirty="0"/>
              <a:t> </a:t>
            </a:r>
          </a:p>
          <a:p>
            <a:pPr lvl="1" algn="just"/>
            <a:r>
              <a:rPr lang="en-US" sz="1500" dirty="0"/>
              <a:t>Statement of the value of the property and its location </a:t>
            </a:r>
          </a:p>
          <a:p>
            <a:pPr lvl="1" algn="just">
              <a:buNone/>
            </a:pPr>
            <a:endParaRPr lang="en-US" sz="1500" dirty="0"/>
          </a:p>
          <a:p>
            <a:pPr lvl="1" algn="just"/>
            <a:r>
              <a:rPr lang="en-US" sz="1500" dirty="0"/>
              <a:t>Statement of ownership of the property or that plaintiff is entitled to possession; must describe the source of the title or right</a:t>
            </a:r>
          </a:p>
          <a:p>
            <a:pPr lvl="1" algn="just">
              <a:buNone/>
            </a:pPr>
            <a:endParaRPr lang="en-US" sz="1500" dirty="0"/>
          </a:p>
          <a:p>
            <a:pPr lvl="1" algn="just"/>
            <a:r>
              <a:rPr lang="en-US" sz="1500" dirty="0"/>
              <a:t>Statement that the property is wrongfully detained and the means by which defendant came into possession of the property </a:t>
            </a:r>
          </a:p>
          <a:p>
            <a:pPr lvl="1" algn="just">
              <a:buNone/>
            </a:pPr>
            <a:endParaRPr lang="en-US" sz="1500" dirty="0"/>
          </a:p>
          <a:p>
            <a:pPr lvl="1" algn="just"/>
            <a:r>
              <a:rPr lang="en-US" sz="1500" dirty="0"/>
              <a:t>Statement that the property has not been taken for tax, assessment of fine pursuant to law</a:t>
            </a:r>
          </a:p>
          <a:p>
            <a:pPr lvl="1" algn="just">
              <a:buNone/>
            </a:pPr>
            <a:endParaRPr lang="en-US" sz="1500" dirty="0"/>
          </a:p>
          <a:p>
            <a:pPr lvl="1" algn="just"/>
            <a:r>
              <a:rPr lang="en-US" sz="1500" dirty="0"/>
              <a:t>Statement that the property has not been taken under an execution or attachment against the property of the plaintiff </a:t>
            </a:r>
          </a:p>
          <a:p>
            <a:pPr lvl="1" algn="just">
              <a:buNone/>
            </a:pPr>
            <a:endParaRPr lang="en-US" sz="1500" dirty="0"/>
          </a:p>
          <a:p>
            <a:pPr lvl="1" algn="just"/>
            <a:r>
              <a:rPr lang="en-US" sz="1500" dirty="0"/>
              <a:t>May also include an allegation for damages  (i.e. loss of use, etc.)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 err="1"/>
              <a:t>Replevin</a:t>
            </a:r>
            <a:r>
              <a:rPr lang="en-US" sz="3200" b="1" u="sng" dirty="0"/>
              <a:t> – Prejudgment Writ </a:t>
            </a:r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dirty="0"/>
              <a:t>Fla. Stat. § 78.068</a:t>
            </a:r>
          </a:p>
          <a:p>
            <a:pPr algn="just">
              <a:buNone/>
            </a:pPr>
            <a:endParaRPr lang="en-US" dirty="0"/>
          </a:p>
          <a:p>
            <a:pPr algn="just"/>
            <a:r>
              <a:rPr lang="en-US" dirty="0"/>
              <a:t>Requires verified complaint or affidavit attached to complaint </a:t>
            </a:r>
          </a:p>
          <a:p>
            <a:pPr algn="just">
              <a:buNone/>
            </a:pPr>
            <a:endParaRPr lang="en-US" dirty="0"/>
          </a:p>
          <a:p>
            <a:pPr algn="just"/>
            <a:r>
              <a:rPr lang="en-US" dirty="0"/>
              <a:t>Must show that defendant:</a:t>
            </a:r>
          </a:p>
          <a:p>
            <a:pPr algn="just">
              <a:buNone/>
            </a:pPr>
            <a:endParaRPr lang="en-US" dirty="0"/>
          </a:p>
          <a:p>
            <a:pPr lvl="1" algn="just"/>
            <a:r>
              <a:rPr lang="en-US" dirty="0"/>
              <a:t> placing property in danger; </a:t>
            </a:r>
          </a:p>
          <a:p>
            <a:pPr lvl="1" algn="just">
              <a:buNone/>
            </a:pPr>
            <a:endParaRPr lang="en-US" dirty="0"/>
          </a:p>
          <a:p>
            <a:pPr lvl="1" algn="just"/>
            <a:r>
              <a:rPr lang="en-US" dirty="0"/>
              <a:t>seeking to remove property from jurisdiction; or</a:t>
            </a:r>
          </a:p>
          <a:p>
            <a:pPr lvl="1" algn="just">
              <a:buNone/>
            </a:pPr>
            <a:endParaRPr lang="en-US" dirty="0"/>
          </a:p>
          <a:p>
            <a:pPr lvl="1" algn="just"/>
            <a:r>
              <a:rPr lang="en-US" dirty="0"/>
              <a:t> transferring/selling to an innocent purchaser </a:t>
            </a:r>
          </a:p>
          <a:p>
            <a:pPr lvl="1" algn="just">
              <a:buNone/>
            </a:pPr>
            <a:endParaRPr lang="en-US" dirty="0"/>
          </a:p>
          <a:p>
            <a:pPr algn="just"/>
            <a:r>
              <a:rPr lang="en-US" dirty="0"/>
              <a:t>Plaintiff must post bond in amount of twice the value of the property</a:t>
            </a:r>
          </a:p>
          <a:p>
            <a:pPr lvl="1" algn="just"/>
            <a:endParaRPr lang="en-US" dirty="0"/>
          </a:p>
          <a:p>
            <a:pPr lvl="1" algn="just"/>
            <a:endParaRPr lang="en-US" dirty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 err="1"/>
              <a:t>Replevin</a:t>
            </a:r>
            <a:r>
              <a:rPr lang="en-US" sz="3200" b="1" u="sng" dirty="0"/>
              <a:t> – Writ</a:t>
            </a:r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US" dirty="0"/>
              <a:t>Court will issue:</a:t>
            </a:r>
          </a:p>
          <a:p>
            <a:pPr algn="just"/>
            <a:endParaRPr lang="en-US" dirty="0"/>
          </a:p>
          <a:p>
            <a:pPr marL="914400" lvl="1" indent="-514350" algn="just">
              <a:buFont typeface="+mj-lt"/>
              <a:buAutoNum type="arabicParenR"/>
            </a:pPr>
            <a:r>
              <a:rPr lang="en-US" dirty="0"/>
              <a:t>after hearing on order to show cause;</a:t>
            </a:r>
          </a:p>
          <a:p>
            <a:pPr marL="971550" lvl="1" indent="-514350" algn="just">
              <a:buFont typeface="+mj-lt"/>
              <a:buAutoNum type="arabicParenR"/>
            </a:pPr>
            <a:endParaRPr lang="en-US" dirty="0"/>
          </a:p>
          <a:p>
            <a:pPr marL="971550" lvl="1" indent="-514350" algn="just">
              <a:buFont typeface="+mj-lt"/>
              <a:buAutoNum type="arabicParenR"/>
            </a:pPr>
            <a:r>
              <a:rPr lang="en-US" dirty="0"/>
              <a:t>after defendant defaults, or </a:t>
            </a:r>
          </a:p>
          <a:p>
            <a:pPr marL="971550" lvl="1" indent="-514350" algn="just">
              <a:buFont typeface="+mj-lt"/>
              <a:buAutoNum type="arabicParenR"/>
            </a:pPr>
            <a:endParaRPr lang="en-US" dirty="0"/>
          </a:p>
          <a:p>
            <a:pPr marL="971550" lvl="1" indent="-514350" algn="just">
              <a:buFont typeface="+mj-lt"/>
              <a:buAutoNum type="arabicParenR"/>
            </a:pPr>
            <a:r>
              <a:rPr lang="en-US" dirty="0"/>
              <a:t>after it grants request for prejudgment writ and plaintiff posts bond.</a:t>
            </a:r>
          </a:p>
          <a:p>
            <a:pPr marL="971550" lvl="1" indent="-514350" algn="just">
              <a:buNone/>
            </a:pPr>
            <a:endParaRPr lang="en-US" dirty="0"/>
          </a:p>
          <a:p>
            <a:pPr algn="just"/>
            <a:r>
              <a:rPr lang="en-US" dirty="0"/>
              <a:t>Must contain description of the property and command the sheriff to </a:t>
            </a:r>
            <a:r>
              <a:rPr lang="en-US" dirty="0" err="1"/>
              <a:t>replevy</a:t>
            </a:r>
            <a:r>
              <a:rPr lang="en-US" dirty="0"/>
              <a:t> the property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Deliver writ to Sherriff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 err="1"/>
              <a:t>Replevin</a:t>
            </a:r>
            <a:r>
              <a:rPr lang="en-US" sz="3200" b="1" u="sng" dirty="0"/>
              <a:t> – Execution on Writ</a:t>
            </a:r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300" dirty="0"/>
              <a:t>Fla. Stat. § 78.10: sheriff has authority to enter home or enclosure to </a:t>
            </a:r>
            <a:r>
              <a:rPr lang="en-US" sz="2300" dirty="0" err="1"/>
              <a:t>replevy</a:t>
            </a:r>
            <a:r>
              <a:rPr lang="en-US" sz="2300" dirty="0"/>
              <a:t> property if sheriff has “reasonable grounds” to believe property is located in the home or behind a fence</a:t>
            </a:r>
          </a:p>
          <a:p>
            <a:pPr algn="just">
              <a:buNone/>
            </a:pPr>
            <a:endParaRPr lang="en-US" sz="2300" dirty="0"/>
          </a:p>
          <a:p>
            <a:pPr algn="just"/>
            <a:r>
              <a:rPr lang="en-US" sz="2300" dirty="0"/>
              <a:t>Fla. Stat. § 78.11 authorizes sheriff to execute on third parties in possession of property to be </a:t>
            </a:r>
            <a:r>
              <a:rPr lang="en-US" sz="2300" dirty="0" err="1"/>
              <a:t>replevied</a:t>
            </a:r>
            <a:r>
              <a:rPr lang="en-US" sz="2300" dirty="0"/>
              <a:t> if defendant transferred possession after issuance of the writ but before execution on the writ</a:t>
            </a:r>
          </a:p>
          <a:p>
            <a:pPr algn="just">
              <a:buNone/>
            </a:pPr>
            <a:endParaRPr lang="en-US" sz="2300" dirty="0"/>
          </a:p>
          <a:p>
            <a:pPr algn="just"/>
            <a:r>
              <a:rPr lang="en-US" sz="2300" dirty="0"/>
              <a:t>Fla. Stat. § 78.18 authorizes court to enter judgment in plaintiff’s favor for costs incurred as a result of wrongful detention (i.e. loss of use, interest on value of property) but not attorneys fees</a:t>
            </a:r>
          </a:p>
          <a:p>
            <a:pPr>
              <a:buNone/>
            </a:pPr>
            <a:r>
              <a:rPr lang="en-US" sz="2300" dirty="0"/>
              <a:t>	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/>
              <a:t>Questions? </a:t>
            </a:r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dirty="0"/>
          </a:p>
          <a:p>
            <a:pPr algn="ctr">
              <a:buNone/>
            </a:pPr>
            <a:endParaRPr lang="en-US" dirty="0"/>
          </a:p>
          <a:p>
            <a:pPr algn="ctr">
              <a:buNone/>
            </a:pPr>
            <a:r>
              <a:rPr lang="en-US" dirty="0"/>
              <a:t>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terms:created xsi:type="dcterms:W3CDTF">1900-01-01T05:00:00.0000000Z</dcterms:created>
  <dcterms:modified xsi:type="dcterms:W3CDTF">1900-01-01T05:00:00.0000000Z</dcterms:modified>
</coreProperties>
</file>

<file path=docProps/custom.xml><?xml version="1.0" encoding="utf-8"?>
<op:Properties xmlns:vt="http://schemas.openxmlformats.org/officeDocument/2006/docPropsVTypes" xmlns:op="http://schemas.openxmlformats.org/officeDocument/2006/custom-properties"/>
</file>