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officeDocument/2006/relationships/officeDocument" Target="ppt/presentation.xml" Id="rId1" /><Relationship Type="http://schemas.openxmlformats.org/officeDocument/2006/relationships/extended-properties" Target="docProps/app.xml" Id="rId4"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57" r:id="rId4"/>
    <p:sldId id="258" r:id="rId5"/>
    <p:sldId id="260" r:id="rId6"/>
    <p:sldId id="259" r:id="rId7"/>
    <p:sldId id="264" r:id="rId8"/>
    <p:sldId id="265" r:id="rId9"/>
    <p:sldId id="271" r:id="rId10"/>
    <p:sldId id="272" r:id="rId11"/>
    <p:sldId id="273" r:id="rId12"/>
    <p:sldId id="275" r:id="rId13"/>
    <p:sldId id="276" r:id="rId14"/>
    <p:sldId id="277" r:id="rId15"/>
    <p:sldId id="280" r:id="rId16"/>
    <p:sldId id="281" r:id="rId17"/>
    <p:sldId id="278" r:id="rId18"/>
    <p:sldId id="270" r:id="rId19"/>
    <p:sldId id="266" r:id="rId20"/>
    <p:sldId id="267" r:id="rId21"/>
    <p:sldId id="282" r:id="rId22"/>
    <p:sldId id="28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8" d="100"/>
          <a:sy n="88" d="100"/>
        </p:scale>
        <p:origin x="246"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FD576-6503-8B57-993D-8FB55FAF30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9504B32-0997-0BEF-4346-8F0E68F6C0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1B2630A-140D-4349-6AC1-8C76AF5BAFE3}"/>
              </a:ext>
            </a:extLst>
          </p:cNvPr>
          <p:cNvSpPr>
            <a:spLocks noGrp="1"/>
          </p:cNvSpPr>
          <p:nvPr>
            <p:ph type="dt" sz="half" idx="10"/>
          </p:nvPr>
        </p:nvSpPr>
        <p:spPr/>
        <p:txBody>
          <a:bodyPr/>
          <a:lstStyle/>
          <a:p>
            <a:fld id="{E054A71A-699C-4A93-BFC5-36E2C78086D4}" type="datetimeFigureOut">
              <a:rPr lang="en-US" smtClean="0"/>
              <a:t>1/7/2023</a:t>
            </a:fld>
            <a:endParaRPr lang="en-US"/>
          </a:p>
        </p:txBody>
      </p:sp>
      <p:sp>
        <p:nvSpPr>
          <p:cNvPr id="5" name="Footer Placeholder 4">
            <a:extLst>
              <a:ext uri="{FF2B5EF4-FFF2-40B4-BE49-F238E27FC236}">
                <a16:creationId xmlns:a16="http://schemas.microsoft.com/office/drawing/2014/main" id="{E86B63C0-FC69-D353-0306-3361A26C5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744F77-530F-3199-2A78-72D5ABC90628}"/>
              </a:ext>
            </a:extLst>
          </p:cNvPr>
          <p:cNvSpPr>
            <a:spLocks noGrp="1"/>
          </p:cNvSpPr>
          <p:nvPr>
            <p:ph type="sldNum" sz="quarter" idx="12"/>
          </p:nvPr>
        </p:nvSpPr>
        <p:spPr/>
        <p:txBody>
          <a:bodyPr/>
          <a:lstStyle/>
          <a:p>
            <a:fld id="{4114DCCC-274E-471D-A463-E8FB9CA6BA90}" type="slidenum">
              <a:rPr lang="en-US" smtClean="0"/>
              <a:t>‹#›</a:t>
            </a:fld>
            <a:endParaRPr lang="en-US"/>
          </a:p>
        </p:txBody>
      </p:sp>
    </p:spTree>
    <p:extLst>
      <p:ext uri="{BB962C8B-B14F-4D97-AF65-F5344CB8AC3E}">
        <p14:creationId xmlns:p14="http://schemas.microsoft.com/office/powerpoint/2010/main" val="1327213122"/>
      </p:ext>
    </p:extLst>
  </p:cSld>
  <p:clrMapOvr>
    <a:masterClrMapping/>
  </p:clrMapOvr>
</p:sldLayout>
</file>

<file path=ppt/slideLayouts/slideLayout2.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CD894-9ADF-1486-1152-86208EA913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501133-BA4F-C849-A8E4-2EBF56F89F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D769EE-0934-EB3B-C344-66CD6C7B2B30}"/>
              </a:ext>
            </a:extLst>
          </p:cNvPr>
          <p:cNvSpPr>
            <a:spLocks noGrp="1"/>
          </p:cNvSpPr>
          <p:nvPr>
            <p:ph type="dt" sz="half" idx="10"/>
          </p:nvPr>
        </p:nvSpPr>
        <p:spPr/>
        <p:txBody>
          <a:bodyPr/>
          <a:lstStyle/>
          <a:p>
            <a:fld id="{E054A71A-699C-4A93-BFC5-36E2C78086D4}" type="datetimeFigureOut">
              <a:rPr lang="en-US" smtClean="0"/>
              <a:t>1/7/2023</a:t>
            </a:fld>
            <a:endParaRPr lang="en-US"/>
          </a:p>
        </p:txBody>
      </p:sp>
      <p:sp>
        <p:nvSpPr>
          <p:cNvPr id="5" name="Footer Placeholder 4">
            <a:extLst>
              <a:ext uri="{FF2B5EF4-FFF2-40B4-BE49-F238E27FC236}">
                <a16:creationId xmlns:a16="http://schemas.microsoft.com/office/drawing/2014/main" id="{2F851A06-A3F3-D3CC-A616-09213CA6B8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111375-18B5-421F-52BC-10A4D3B3202C}"/>
              </a:ext>
            </a:extLst>
          </p:cNvPr>
          <p:cNvSpPr>
            <a:spLocks noGrp="1"/>
          </p:cNvSpPr>
          <p:nvPr>
            <p:ph type="sldNum" sz="quarter" idx="12"/>
          </p:nvPr>
        </p:nvSpPr>
        <p:spPr/>
        <p:txBody>
          <a:bodyPr/>
          <a:lstStyle/>
          <a:p>
            <a:fld id="{4114DCCC-274E-471D-A463-E8FB9CA6BA90}" type="slidenum">
              <a:rPr lang="en-US" smtClean="0"/>
              <a:t>‹#›</a:t>
            </a:fld>
            <a:endParaRPr lang="en-US"/>
          </a:p>
        </p:txBody>
      </p:sp>
    </p:spTree>
    <p:extLst>
      <p:ext uri="{BB962C8B-B14F-4D97-AF65-F5344CB8AC3E}">
        <p14:creationId xmlns:p14="http://schemas.microsoft.com/office/powerpoint/2010/main" val="128927147"/>
      </p:ext>
    </p:extLst>
  </p:cSld>
  <p:clrMapOvr>
    <a:masterClrMapping/>
  </p:clrMapOvr>
</p:sldLayout>
</file>

<file path=ppt/slideLayouts/slideLayout3.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33222-5A73-E4D7-585E-9246A553F3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AEA3CDD-6BC2-3E6E-18BE-FE451AB279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E9089B6-4667-3C40-A077-B6A85663B3FC}"/>
              </a:ext>
            </a:extLst>
          </p:cNvPr>
          <p:cNvSpPr>
            <a:spLocks noGrp="1"/>
          </p:cNvSpPr>
          <p:nvPr>
            <p:ph type="dt" sz="half" idx="10"/>
          </p:nvPr>
        </p:nvSpPr>
        <p:spPr/>
        <p:txBody>
          <a:bodyPr/>
          <a:lstStyle/>
          <a:p>
            <a:fld id="{E054A71A-699C-4A93-BFC5-36E2C78086D4}" type="datetimeFigureOut">
              <a:rPr lang="en-US" smtClean="0"/>
              <a:t>1/7/2023</a:t>
            </a:fld>
            <a:endParaRPr lang="en-US"/>
          </a:p>
        </p:txBody>
      </p:sp>
      <p:sp>
        <p:nvSpPr>
          <p:cNvPr id="5" name="Footer Placeholder 4">
            <a:extLst>
              <a:ext uri="{FF2B5EF4-FFF2-40B4-BE49-F238E27FC236}">
                <a16:creationId xmlns:a16="http://schemas.microsoft.com/office/drawing/2014/main" id="{EDA144AE-2454-D4D3-5FBB-8F8097A1EC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E06E1C-4474-FB10-678A-19D05EA84990}"/>
              </a:ext>
            </a:extLst>
          </p:cNvPr>
          <p:cNvSpPr>
            <a:spLocks noGrp="1"/>
          </p:cNvSpPr>
          <p:nvPr>
            <p:ph type="sldNum" sz="quarter" idx="12"/>
          </p:nvPr>
        </p:nvSpPr>
        <p:spPr/>
        <p:txBody>
          <a:bodyPr/>
          <a:lstStyle/>
          <a:p>
            <a:fld id="{4114DCCC-274E-471D-A463-E8FB9CA6BA90}" type="slidenum">
              <a:rPr lang="en-US" smtClean="0"/>
              <a:t>‹#›</a:t>
            </a:fld>
            <a:endParaRPr lang="en-US"/>
          </a:p>
        </p:txBody>
      </p:sp>
    </p:spTree>
    <p:extLst>
      <p:ext uri="{BB962C8B-B14F-4D97-AF65-F5344CB8AC3E}">
        <p14:creationId xmlns:p14="http://schemas.microsoft.com/office/powerpoint/2010/main" val="2130281728"/>
      </p:ext>
    </p:extLst>
  </p:cSld>
  <p:clrMapOvr>
    <a:masterClrMapping/>
  </p:clrMapOvr>
</p:sldLayout>
</file>

<file path=ppt/slideLayouts/slideLayout4.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7ED13-787D-DAC4-96A4-508FA836FA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C9150E-8DD2-8A33-23C6-381C59A1F30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2C44F6-3847-4D7A-BC88-BF990E3DC40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BB2840-45E1-6D36-23B0-D7A45ADC76F6}"/>
              </a:ext>
            </a:extLst>
          </p:cNvPr>
          <p:cNvSpPr>
            <a:spLocks noGrp="1"/>
          </p:cNvSpPr>
          <p:nvPr>
            <p:ph type="dt" sz="half" idx="10"/>
          </p:nvPr>
        </p:nvSpPr>
        <p:spPr/>
        <p:txBody>
          <a:bodyPr/>
          <a:lstStyle/>
          <a:p>
            <a:fld id="{E054A71A-699C-4A93-BFC5-36E2C78086D4}" type="datetimeFigureOut">
              <a:rPr lang="en-US" smtClean="0"/>
              <a:t>1/7/2023</a:t>
            </a:fld>
            <a:endParaRPr lang="en-US"/>
          </a:p>
        </p:txBody>
      </p:sp>
      <p:sp>
        <p:nvSpPr>
          <p:cNvPr id="6" name="Footer Placeholder 5">
            <a:extLst>
              <a:ext uri="{FF2B5EF4-FFF2-40B4-BE49-F238E27FC236}">
                <a16:creationId xmlns:a16="http://schemas.microsoft.com/office/drawing/2014/main" id="{003A5120-F68C-0805-B834-C4A87810BA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ABE384-784B-7512-15D4-FAFC3E65CE53}"/>
              </a:ext>
            </a:extLst>
          </p:cNvPr>
          <p:cNvSpPr>
            <a:spLocks noGrp="1"/>
          </p:cNvSpPr>
          <p:nvPr>
            <p:ph type="sldNum" sz="quarter" idx="12"/>
          </p:nvPr>
        </p:nvSpPr>
        <p:spPr/>
        <p:txBody>
          <a:bodyPr/>
          <a:lstStyle/>
          <a:p>
            <a:fld id="{4114DCCC-274E-471D-A463-E8FB9CA6BA90}" type="slidenum">
              <a:rPr lang="en-US" smtClean="0"/>
              <a:t>‹#›</a:t>
            </a:fld>
            <a:endParaRPr lang="en-US"/>
          </a:p>
        </p:txBody>
      </p:sp>
    </p:spTree>
    <p:extLst>
      <p:ext uri="{BB962C8B-B14F-4D97-AF65-F5344CB8AC3E}">
        <p14:creationId xmlns:p14="http://schemas.microsoft.com/office/powerpoint/2010/main" val="1902989781"/>
      </p:ext>
    </p:extLst>
  </p:cSld>
  <p:clrMapOvr>
    <a:masterClrMapping/>
  </p:clrMapOvr>
</p:sldLayout>
</file>

<file path=ppt/slideLayouts/slideLayout5.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66E4C-58E9-7D04-34E0-D1C45F15FC2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80CA4A-3C35-130B-9A1B-BEABFBEB03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9F41FF4-FDBE-BE13-B938-7A9AF23C74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508421-6841-A95C-7275-9E31F7C8A5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3D0871-AEE5-B52B-06F9-E12EBD7DC2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5AAF49D-35DC-FAD0-66CD-FDC5407DCAEB}"/>
              </a:ext>
            </a:extLst>
          </p:cNvPr>
          <p:cNvSpPr>
            <a:spLocks noGrp="1"/>
          </p:cNvSpPr>
          <p:nvPr>
            <p:ph type="dt" sz="half" idx="10"/>
          </p:nvPr>
        </p:nvSpPr>
        <p:spPr/>
        <p:txBody>
          <a:bodyPr/>
          <a:lstStyle/>
          <a:p>
            <a:fld id="{E054A71A-699C-4A93-BFC5-36E2C78086D4}" type="datetimeFigureOut">
              <a:rPr lang="en-US" smtClean="0"/>
              <a:t>1/7/2023</a:t>
            </a:fld>
            <a:endParaRPr lang="en-US"/>
          </a:p>
        </p:txBody>
      </p:sp>
      <p:sp>
        <p:nvSpPr>
          <p:cNvPr id="8" name="Footer Placeholder 7">
            <a:extLst>
              <a:ext uri="{FF2B5EF4-FFF2-40B4-BE49-F238E27FC236}">
                <a16:creationId xmlns:a16="http://schemas.microsoft.com/office/drawing/2014/main" id="{3A3834CC-BDD0-391B-D138-C7FDA09CD6F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D90A03A-DB23-AE9F-D239-C58DF370AD1C}"/>
              </a:ext>
            </a:extLst>
          </p:cNvPr>
          <p:cNvSpPr>
            <a:spLocks noGrp="1"/>
          </p:cNvSpPr>
          <p:nvPr>
            <p:ph type="sldNum" sz="quarter" idx="12"/>
          </p:nvPr>
        </p:nvSpPr>
        <p:spPr/>
        <p:txBody>
          <a:bodyPr/>
          <a:lstStyle/>
          <a:p>
            <a:fld id="{4114DCCC-274E-471D-A463-E8FB9CA6BA90}" type="slidenum">
              <a:rPr lang="en-US" smtClean="0"/>
              <a:t>‹#›</a:t>
            </a:fld>
            <a:endParaRPr lang="en-US"/>
          </a:p>
        </p:txBody>
      </p:sp>
    </p:spTree>
    <p:extLst>
      <p:ext uri="{BB962C8B-B14F-4D97-AF65-F5344CB8AC3E}">
        <p14:creationId xmlns:p14="http://schemas.microsoft.com/office/powerpoint/2010/main" val="3819172333"/>
      </p:ext>
    </p:extLst>
  </p:cSld>
  <p:clrMapOvr>
    <a:masterClrMapping/>
  </p:clrMapOvr>
</p:sldLayout>
</file>

<file path=ppt/slideLayouts/slideLayout6.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85B9D-4338-856E-39E2-899F4AF75B4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55AEB34-3BCE-9ABA-BB2F-FA34AA00BD45}"/>
              </a:ext>
            </a:extLst>
          </p:cNvPr>
          <p:cNvSpPr>
            <a:spLocks noGrp="1"/>
          </p:cNvSpPr>
          <p:nvPr>
            <p:ph type="dt" sz="half" idx="10"/>
          </p:nvPr>
        </p:nvSpPr>
        <p:spPr/>
        <p:txBody>
          <a:bodyPr/>
          <a:lstStyle/>
          <a:p>
            <a:fld id="{E054A71A-699C-4A93-BFC5-36E2C78086D4}" type="datetimeFigureOut">
              <a:rPr lang="en-US" smtClean="0"/>
              <a:t>1/7/2023</a:t>
            </a:fld>
            <a:endParaRPr lang="en-US"/>
          </a:p>
        </p:txBody>
      </p:sp>
      <p:sp>
        <p:nvSpPr>
          <p:cNvPr id="4" name="Footer Placeholder 3">
            <a:extLst>
              <a:ext uri="{FF2B5EF4-FFF2-40B4-BE49-F238E27FC236}">
                <a16:creationId xmlns:a16="http://schemas.microsoft.com/office/drawing/2014/main" id="{E3251CA5-D286-DE84-A560-53B75A78FC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762494-8770-A523-1489-5534BB92A6C0}"/>
              </a:ext>
            </a:extLst>
          </p:cNvPr>
          <p:cNvSpPr>
            <a:spLocks noGrp="1"/>
          </p:cNvSpPr>
          <p:nvPr>
            <p:ph type="sldNum" sz="quarter" idx="12"/>
          </p:nvPr>
        </p:nvSpPr>
        <p:spPr/>
        <p:txBody>
          <a:bodyPr/>
          <a:lstStyle/>
          <a:p>
            <a:fld id="{4114DCCC-274E-471D-A463-E8FB9CA6BA90}" type="slidenum">
              <a:rPr lang="en-US" smtClean="0"/>
              <a:t>‹#›</a:t>
            </a:fld>
            <a:endParaRPr lang="en-US"/>
          </a:p>
        </p:txBody>
      </p:sp>
    </p:spTree>
    <p:extLst>
      <p:ext uri="{BB962C8B-B14F-4D97-AF65-F5344CB8AC3E}">
        <p14:creationId xmlns:p14="http://schemas.microsoft.com/office/powerpoint/2010/main" val="1604439515"/>
      </p:ext>
    </p:extLst>
  </p:cSld>
  <p:clrMapOvr>
    <a:masterClrMapping/>
  </p:clrMapOvr>
</p:sldLayout>
</file>

<file path=ppt/slideLayouts/slideLayout7.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313E77-1B4E-0FCB-BD34-3C1137A14E1A}"/>
              </a:ext>
            </a:extLst>
          </p:cNvPr>
          <p:cNvSpPr>
            <a:spLocks noGrp="1"/>
          </p:cNvSpPr>
          <p:nvPr>
            <p:ph type="dt" sz="half" idx="10"/>
          </p:nvPr>
        </p:nvSpPr>
        <p:spPr/>
        <p:txBody>
          <a:bodyPr/>
          <a:lstStyle/>
          <a:p>
            <a:fld id="{E054A71A-699C-4A93-BFC5-36E2C78086D4}" type="datetimeFigureOut">
              <a:rPr lang="en-US" smtClean="0"/>
              <a:t>1/7/2023</a:t>
            </a:fld>
            <a:endParaRPr lang="en-US"/>
          </a:p>
        </p:txBody>
      </p:sp>
      <p:sp>
        <p:nvSpPr>
          <p:cNvPr id="3" name="Footer Placeholder 2">
            <a:extLst>
              <a:ext uri="{FF2B5EF4-FFF2-40B4-BE49-F238E27FC236}">
                <a16:creationId xmlns:a16="http://schemas.microsoft.com/office/drawing/2014/main" id="{540E0C59-73CA-2825-2550-42E90027B5E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4E88D96-706C-EA00-BA07-8D52B3F3B15B}"/>
              </a:ext>
            </a:extLst>
          </p:cNvPr>
          <p:cNvSpPr>
            <a:spLocks noGrp="1"/>
          </p:cNvSpPr>
          <p:nvPr>
            <p:ph type="sldNum" sz="quarter" idx="12"/>
          </p:nvPr>
        </p:nvSpPr>
        <p:spPr/>
        <p:txBody>
          <a:bodyPr/>
          <a:lstStyle/>
          <a:p>
            <a:fld id="{4114DCCC-274E-471D-A463-E8FB9CA6BA90}" type="slidenum">
              <a:rPr lang="en-US" smtClean="0"/>
              <a:t>‹#›</a:t>
            </a:fld>
            <a:endParaRPr lang="en-US"/>
          </a:p>
        </p:txBody>
      </p:sp>
    </p:spTree>
    <p:extLst>
      <p:ext uri="{BB962C8B-B14F-4D97-AF65-F5344CB8AC3E}">
        <p14:creationId xmlns:p14="http://schemas.microsoft.com/office/powerpoint/2010/main" val="4061597044"/>
      </p:ext>
    </p:extLst>
  </p:cSld>
  <p:clrMapOvr>
    <a:masterClrMapping/>
  </p:clrMapOvr>
</p:sldLayout>
</file>

<file path=ppt/slideLayouts/slideLayout8.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BFC89-15BA-A80E-089E-E8BB5ECBD4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697E31-EC30-57C6-3377-1DD8B2478F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003AE39-A854-5DC8-D099-BF617ABF8E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051D6A-BEC0-F754-848F-E94B46D8A581}"/>
              </a:ext>
            </a:extLst>
          </p:cNvPr>
          <p:cNvSpPr>
            <a:spLocks noGrp="1"/>
          </p:cNvSpPr>
          <p:nvPr>
            <p:ph type="dt" sz="half" idx="10"/>
          </p:nvPr>
        </p:nvSpPr>
        <p:spPr/>
        <p:txBody>
          <a:bodyPr/>
          <a:lstStyle/>
          <a:p>
            <a:fld id="{E054A71A-699C-4A93-BFC5-36E2C78086D4}" type="datetimeFigureOut">
              <a:rPr lang="en-US" smtClean="0"/>
              <a:t>1/7/2023</a:t>
            </a:fld>
            <a:endParaRPr lang="en-US"/>
          </a:p>
        </p:txBody>
      </p:sp>
      <p:sp>
        <p:nvSpPr>
          <p:cNvPr id="6" name="Footer Placeholder 5">
            <a:extLst>
              <a:ext uri="{FF2B5EF4-FFF2-40B4-BE49-F238E27FC236}">
                <a16:creationId xmlns:a16="http://schemas.microsoft.com/office/drawing/2014/main" id="{A67297E4-FC17-118A-8F39-279DEF80F6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BA4BF1-C164-3B28-AF10-F9664F5CFC36}"/>
              </a:ext>
            </a:extLst>
          </p:cNvPr>
          <p:cNvSpPr>
            <a:spLocks noGrp="1"/>
          </p:cNvSpPr>
          <p:nvPr>
            <p:ph type="sldNum" sz="quarter" idx="12"/>
          </p:nvPr>
        </p:nvSpPr>
        <p:spPr/>
        <p:txBody>
          <a:bodyPr/>
          <a:lstStyle/>
          <a:p>
            <a:fld id="{4114DCCC-274E-471D-A463-E8FB9CA6BA90}" type="slidenum">
              <a:rPr lang="en-US" smtClean="0"/>
              <a:t>‹#›</a:t>
            </a:fld>
            <a:endParaRPr lang="en-US"/>
          </a:p>
        </p:txBody>
      </p:sp>
    </p:spTree>
    <p:extLst>
      <p:ext uri="{BB962C8B-B14F-4D97-AF65-F5344CB8AC3E}">
        <p14:creationId xmlns:p14="http://schemas.microsoft.com/office/powerpoint/2010/main" val="942177798"/>
      </p:ext>
    </p:extLst>
  </p:cSld>
  <p:clrMapOvr>
    <a:masterClrMapping/>
  </p:clrMapOvr>
</p:sldLayout>
</file>

<file path=ppt/slideLayouts/slideLayout9.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78D68-280F-E19C-49FE-E0F74E9006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5CB7B04-238C-2AEF-0624-6355BAB3C1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8F3787-DFB9-A9E4-4903-5254C95FFF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21BE24-F63D-947E-DC7A-1F867433451C}"/>
              </a:ext>
            </a:extLst>
          </p:cNvPr>
          <p:cNvSpPr>
            <a:spLocks noGrp="1"/>
          </p:cNvSpPr>
          <p:nvPr>
            <p:ph type="dt" sz="half" idx="10"/>
          </p:nvPr>
        </p:nvSpPr>
        <p:spPr/>
        <p:txBody>
          <a:bodyPr/>
          <a:lstStyle/>
          <a:p>
            <a:fld id="{E054A71A-699C-4A93-BFC5-36E2C78086D4}" type="datetimeFigureOut">
              <a:rPr lang="en-US" smtClean="0"/>
              <a:t>1/7/2023</a:t>
            </a:fld>
            <a:endParaRPr lang="en-US"/>
          </a:p>
        </p:txBody>
      </p:sp>
      <p:sp>
        <p:nvSpPr>
          <p:cNvPr id="6" name="Footer Placeholder 5">
            <a:extLst>
              <a:ext uri="{FF2B5EF4-FFF2-40B4-BE49-F238E27FC236}">
                <a16:creationId xmlns:a16="http://schemas.microsoft.com/office/drawing/2014/main" id="{1FD25DAA-6537-6840-62B8-E214CB4B5E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CB2C2F-D6B7-A327-FB48-8DDF1DC48147}"/>
              </a:ext>
            </a:extLst>
          </p:cNvPr>
          <p:cNvSpPr>
            <a:spLocks noGrp="1"/>
          </p:cNvSpPr>
          <p:nvPr>
            <p:ph type="sldNum" sz="quarter" idx="12"/>
          </p:nvPr>
        </p:nvSpPr>
        <p:spPr/>
        <p:txBody>
          <a:bodyPr/>
          <a:lstStyle/>
          <a:p>
            <a:fld id="{4114DCCC-274E-471D-A463-E8FB9CA6BA90}" type="slidenum">
              <a:rPr lang="en-US" smtClean="0"/>
              <a:t>‹#›</a:t>
            </a:fld>
            <a:endParaRPr lang="en-US"/>
          </a:p>
        </p:txBody>
      </p:sp>
    </p:spTree>
    <p:extLst>
      <p:ext uri="{BB962C8B-B14F-4D97-AF65-F5344CB8AC3E}">
        <p14:creationId xmlns:p14="http://schemas.microsoft.com/office/powerpoint/2010/main" val="376401610"/>
      </p:ext>
    </p:extLst>
  </p:cSld>
  <p:clrMapOvr>
    <a:masterClrMapping/>
  </p:clrMapOvr>
</p:sldLayout>
</file>

<file path=ppt/slideLayouts/slideLayout10.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1180A-A344-4B62-84F8-49D7133386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2E356FB-3315-13C3-7C25-D4FE792A4F5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77E083-867C-49E3-E0F9-7B0F8F0720CF}"/>
              </a:ext>
            </a:extLst>
          </p:cNvPr>
          <p:cNvSpPr>
            <a:spLocks noGrp="1"/>
          </p:cNvSpPr>
          <p:nvPr>
            <p:ph type="dt" sz="half" idx="10"/>
          </p:nvPr>
        </p:nvSpPr>
        <p:spPr/>
        <p:txBody>
          <a:bodyPr/>
          <a:lstStyle/>
          <a:p>
            <a:fld id="{E054A71A-699C-4A93-BFC5-36E2C78086D4}" type="datetimeFigureOut">
              <a:rPr lang="en-US" smtClean="0"/>
              <a:t>1/7/2023</a:t>
            </a:fld>
            <a:endParaRPr lang="en-US"/>
          </a:p>
        </p:txBody>
      </p:sp>
      <p:sp>
        <p:nvSpPr>
          <p:cNvPr id="5" name="Footer Placeholder 4">
            <a:extLst>
              <a:ext uri="{FF2B5EF4-FFF2-40B4-BE49-F238E27FC236}">
                <a16:creationId xmlns:a16="http://schemas.microsoft.com/office/drawing/2014/main" id="{17389BE4-6346-530D-0AA2-804000E1B4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BBDCA7-E68C-6CE5-CC7B-06B3F04A180F}"/>
              </a:ext>
            </a:extLst>
          </p:cNvPr>
          <p:cNvSpPr>
            <a:spLocks noGrp="1"/>
          </p:cNvSpPr>
          <p:nvPr>
            <p:ph type="sldNum" sz="quarter" idx="12"/>
          </p:nvPr>
        </p:nvSpPr>
        <p:spPr/>
        <p:txBody>
          <a:bodyPr/>
          <a:lstStyle/>
          <a:p>
            <a:fld id="{4114DCCC-274E-471D-A463-E8FB9CA6BA90}" type="slidenum">
              <a:rPr lang="en-US" smtClean="0"/>
              <a:t>‹#›</a:t>
            </a:fld>
            <a:endParaRPr lang="en-US"/>
          </a:p>
        </p:txBody>
      </p:sp>
    </p:spTree>
    <p:extLst>
      <p:ext uri="{BB962C8B-B14F-4D97-AF65-F5344CB8AC3E}">
        <p14:creationId xmlns:p14="http://schemas.microsoft.com/office/powerpoint/2010/main" val="1900539899"/>
      </p:ext>
    </p:extLst>
  </p:cSld>
  <p:clrMapOvr>
    <a:masterClrMapping/>
  </p:clrMapOvr>
</p:sldLayout>
</file>

<file path=ppt/slideLayouts/slideLayout11.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09EA86-0AD1-9E74-3661-937CD0A90F7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4240E2-2D8F-7012-55F0-18071CFEB0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F502C8-79C6-D64B-AE53-B3FE64635072}"/>
              </a:ext>
            </a:extLst>
          </p:cNvPr>
          <p:cNvSpPr>
            <a:spLocks noGrp="1"/>
          </p:cNvSpPr>
          <p:nvPr>
            <p:ph type="dt" sz="half" idx="10"/>
          </p:nvPr>
        </p:nvSpPr>
        <p:spPr/>
        <p:txBody>
          <a:bodyPr/>
          <a:lstStyle/>
          <a:p>
            <a:fld id="{E054A71A-699C-4A93-BFC5-36E2C78086D4}" type="datetimeFigureOut">
              <a:rPr lang="en-US" smtClean="0"/>
              <a:t>1/7/2023</a:t>
            </a:fld>
            <a:endParaRPr lang="en-US"/>
          </a:p>
        </p:txBody>
      </p:sp>
      <p:sp>
        <p:nvSpPr>
          <p:cNvPr id="5" name="Footer Placeholder 4">
            <a:extLst>
              <a:ext uri="{FF2B5EF4-FFF2-40B4-BE49-F238E27FC236}">
                <a16:creationId xmlns:a16="http://schemas.microsoft.com/office/drawing/2014/main" id="{AF732EE4-AC68-249E-E737-4EFD7A7881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03BDBE-9F5D-1861-9539-58CD84749D04}"/>
              </a:ext>
            </a:extLst>
          </p:cNvPr>
          <p:cNvSpPr>
            <a:spLocks noGrp="1"/>
          </p:cNvSpPr>
          <p:nvPr>
            <p:ph type="sldNum" sz="quarter" idx="12"/>
          </p:nvPr>
        </p:nvSpPr>
        <p:spPr/>
        <p:txBody>
          <a:bodyPr/>
          <a:lstStyle/>
          <a:p>
            <a:fld id="{4114DCCC-274E-471D-A463-E8FB9CA6BA90}" type="slidenum">
              <a:rPr lang="en-US" smtClean="0"/>
              <a:t>‹#›</a:t>
            </a:fld>
            <a:endParaRPr lang="en-US"/>
          </a:p>
        </p:txBody>
      </p:sp>
    </p:spTree>
    <p:extLst>
      <p:ext uri="{BB962C8B-B14F-4D97-AF65-F5344CB8AC3E}">
        <p14:creationId xmlns:p14="http://schemas.microsoft.com/office/powerpoint/2010/main" val="1612745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9B8198-9666-FE8D-496D-FB2A5530C4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B7180F8-4065-2D3F-50B2-607D3351F0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E3F477-2AD8-897B-8B15-61F794A64D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54A71A-699C-4A93-BFC5-36E2C78086D4}" type="datetimeFigureOut">
              <a:rPr lang="en-US" smtClean="0"/>
              <a:t>1/7/2023</a:t>
            </a:fld>
            <a:endParaRPr lang="en-US"/>
          </a:p>
        </p:txBody>
      </p:sp>
      <p:sp>
        <p:nvSpPr>
          <p:cNvPr id="5" name="Footer Placeholder 4">
            <a:extLst>
              <a:ext uri="{FF2B5EF4-FFF2-40B4-BE49-F238E27FC236}">
                <a16:creationId xmlns:a16="http://schemas.microsoft.com/office/drawing/2014/main" id="{1813E92F-7CFD-0347-6E63-95EC3EB5A9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0319657-E1B6-0066-7036-46681CE6BF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14DCCC-274E-471D-A463-E8FB9CA6BA90}" type="slidenum">
              <a:rPr lang="en-US" smtClean="0"/>
              <a:t>‹#›</a:t>
            </a:fld>
            <a:endParaRPr lang="en-US"/>
          </a:p>
        </p:txBody>
      </p:sp>
    </p:spTree>
    <p:extLst>
      <p:ext uri="{BB962C8B-B14F-4D97-AF65-F5344CB8AC3E}">
        <p14:creationId xmlns:p14="http://schemas.microsoft.com/office/powerpoint/2010/main" val="4348196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dma@kirwinnorris.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1.next.westlaw.com/Document/I4a4fe8a60c7811d9bc18e8274af85244/View/FullText.html?transitionType=UniqueDocItem&amp;contextData=(sc.UserEnteredCitation)&amp;userEnteredCitation=414+so.2d+1037#co_footnote_B00111982126195"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8" name="Rectangle 7" descr="" title="">
            <a:extLst>
              <a:ext uri="{FF2B5EF4-FFF2-40B4-BE49-F238E27FC236}">
                <a16:creationId xmlns:a16="http://schemas.microsoft.com/office/drawing/2014/main" id="{C6D09588-9668-4D38-8AD4-C27CF2B2D4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descr="" title="">
            <a:extLst>
              <a:ext uri="{FF2B5EF4-FFF2-40B4-BE49-F238E27FC236}">
                <a16:creationId xmlns:a16="http://schemas.microsoft.com/office/drawing/2014/main" id="{9C16BBDB-95C0-B404-7265-7A51C3E4DA57}"/>
              </a:ext>
            </a:extLst>
          </p:cNvPr>
          <p:cNvSpPr>
            <a:spLocks noGrp="1"/>
          </p:cNvSpPr>
          <p:nvPr>
            <p:ph type="ctrTitle"/>
          </p:nvPr>
        </p:nvSpPr>
        <p:spPr>
          <a:xfrm>
            <a:off x="409575" y="751113"/>
            <a:ext cx="11412311" cy="2070837"/>
          </a:xfrm>
        </p:spPr>
        <p:txBody>
          <a:bodyPr vert="horz" lIns="91440" tIns="45720" rIns="91440" bIns="45720" rtlCol="0" anchor="t">
            <a:normAutofit/>
          </a:bodyPr>
          <a:lstStyle/>
          <a:p>
            <a:r>
              <a:rPr lang="en-US" sz="4400" b="1" i="1" kern="1200" dirty="0">
                <a:solidFill>
                  <a:schemeClr val="accent5"/>
                </a:solidFill>
                <a:latin typeface="+mj-lt"/>
                <a:ea typeface="+mj-ea"/>
                <a:cs typeface="+mj-cs"/>
              </a:rPr>
              <a:t>Economic Waste &amp; Defective/Nonconforming Work</a:t>
            </a:r>
            <a:br>
              <a:rPr lang="en-US" sz="3600" b="1" i="1" kern="1200" dirty="0">
                <a:solidFill>
                  <a:schemeClr val="accent5"/>
                </a:solidFill>
                <a:latin typeface="+mj-lt"/>
                <a:ea typeface="+mj-ea"/>
                <a:cs typeface="+mj-cs"/>
              </a:rPr>
            </a:br>
            <a:br>
              <a:rPr lang="en-US" sz="3600" b="1" i="1" kern="1200" dirty="0">
                <a:solidFill>
                  <a:schemeClr val="accent5"/>
                </a:solidFill>
                <a:latin typeface="+mj-lt"/>
                <a:ea typeface="+mj-ea"/>
                <a:cs typeface="+mj-cs"/>
              </a:rPr>
            </a:br>
            <a:r>
              <a:rPr lang="en-US" sz="2400" b="1" i="1" kern="1200" dirty="0">
                <a:latin typeface="+mj-lt"/>
                <a:ea typeface="+mj-ea"/>
                <a:cs typeface="+mj-cs"/>
              </a:rPr>
              <a:t>Arguing it, and meaning it</a:t>
            </a:r>
          </a:p>
        </p:txBody>
      </p:sp>
      <p:sp>
        <p:nvSpPr>
          <p:cNvPr id="3" name="Subtitle 2" descr="" title="">
            <a:extLst>
              <a:ext uri="{FF2B5EF4-FFF2-40B4-BE49-F238E27FC236}">
                <a16:creationId xmlns:a16="http://schemas.microsoft.com/office/drawing/2014/main" id="{E8B2CDAD-F7E8-3AD2-C21F-51A603D8696D}"/>
              </a:ext>
            </a:extLst>
          </p:cNvPr>
          <p:cNvSpPr>
            <a:spLocks noGrp="1"/>
          </p:cNvSpPr>
          <p:nvPr>
            <p:ph type="subTitle" idx="1"/>
          </p:nvPr>
        </p:nvSpPr>
        <p:spPr>
          <a:xfrm>
            <a:off x="409575" y="4036050"/>
            <a:ext cx="9169399" cy="1421410"/>
          </a:xfrm>
        </p:spPr>
        <p:txBody>
          <a:bodyPr vert="horz" lIns="91440" tIns="45720" rIns="91440" bIns="45720" rtlCol="0">
            <a:normAutofit fontScale="85000" lnSpcReduction="20000"/>
          </a:bodyPr>
          <a:lstStyle/>
          <a:p>
            <a:pPr algn="l"/>
            <a:r>
              <a:rPr lang="en-US" dirty="0">
                <a:solidFill>
                  <a:schemeClr val="tx1">
                    <a:alpha val="80000"/>
                  </a:schemeClr>
                </a:solidFill>
              </a:rPr>
              <a:t>David Adelstein</a:t>
            </a:r>
          </a:p>
          <a:p>
            <a:pPr algn="l"/>
            <a:r>
              <a:rPr lang="en-US" dirty="0">
                <a:solidFill>
                  <a:schemeClr val="tx1">
                    <a:alpha val="80000"/>
                  </a:schemeClr>
                </a:solidFill>
              </a:rPr>
              <a:t>Kirwin Norris, P.A.</a:t>
            </a:r>
          </a:p>
          <a:p>
            <a:pPr algn="l"/>
            <a:r>
              <a:rPr lang="en-US" dirty="0">
                <a:solidFill>
                  <a:schemeClr val="tx1">
                    <a:alpha val="80000"/>
                  </a:schemeClr>
                </a:solidFill>
                <a:hlinkClick r:id="rId2"/>
              </a:rPr>
              <a:t>dma@kirwinnorris.com</a:t>
            </a:r>
            <a:endParaRPr lang="en-US" dirty="0">
              <a:solidFill>
                <a:schemeClr val="tx1">
                  <a:alpha val="80000"/>
                </a:schemeClr>
              </a:solidFill>
            </a:endParaRPr>
          </a:p>
          <a:p>
            <a:pPr algn="l"/>
            <a:r>
              <a:rPr lang="en-US" dirty="0">
                <a:solidFill>
                  <a:schemeClr val="tx1">
                    <a:alpha val="80000"/>
                  </a:schemeClr>
                </a:solidFill>
              </a:rPr>
              <a:t>954-295-6117</a:t>
            </a:r>
          </a:p>
        </p:txBody>
      </p:sp>
      <p:grpSp>
        <p:nvGrpSpPr>
          <p:cNvPr id="10" name="Group 9" descr="" title="">
            <a:extLst>
              <a:ext uri="{FF2B5EF4-FFF2-40B4-BE49-F238E27FC236}">
                <a16:creationId xmlns:a16="http://schemas.microsoft.com/office/drawing/2014/main" id="{95A28492-272D-4814-AE2C-61575C989E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6142518"/>
            <a:ext cx="10455568" cy="715482"/>
            <a:chOff x="0" y="6142518"/>
            <a:chExt cx="10455568" cy="715482"/>
          </a:xfrm>
          <a:effectLst>
            <a:outerShdw blurRad="381000" dist="152400" dir="16200000" algn="ctr" rotWithShape="0">
              <a:srgbClr val="000000">
                <a:alpha val="10000"/>
              </a:srgbClr>
            </a:outerShdw>
          </a:effectLst>
        </p:grpSpPr>
        <p:sp>
          <p:nvSpPr>
            <p:cNvPr id="28" name="Freeform: Shape 10" descr="" title="">
              <a:extLst>
                <a:ext uri="{FF2B5EF4-FFF2-40B4-BE49-F238E27FC236}">
                  <a16:creationId xmlns:a16="http://schemas.microsoft.com/office/drawing/2014/main" id="{4F778866-9933-4309-8E11-F83DDDBB10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17789" y="6848400"/>
              <a:ext cx="153399" cy="9600"/>
            </a:xfrm>
            <a:custGeom>
              <a:avLst/>
              <a:gdLst>
                <a:gd name="connsiteX0" fmla="*/ 92746 w 153399"/>
                <a:gd name="connsiteY0" fmla="*/ 43 h 9600"/>
                <a:gd name="connsiteX1" fmla="*/ 144918 w 153399"/>
                <a:gd name="connsiteY1" fmla="*/ 6433 h 9600"/>
                <a:gd name="connsiteX2" fmla="*/ 153399 w 153399"/>
                <a:gd name="connsiteY2" fmla="*/ 9600 h 9600"/>
                <a:gd name="connsiteX3" fmla="*/ 0 w 153399"/>
                <a:gd name="connsiteY3" fmla="*/ 9600 h 9600"/>
                <a:gd name="connsiteX4" fmla="*/ 26678 w 153399"/>
                <a:gd name="connsiteY4" fmla="*/ 6286 h 9600"/>
                <a:gd name="connsiteX5" fmla="*/ 92746 w 153399"/>
                <a:gd name="connsiteY5" fmla="*/ 43 h 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3399" h="9600">
                  <a:moveTo>
                    <a:pt x="92746" y="43"/>
                  </a:moveTo>
                  <a:cubicBezTo>
                    <a:pt x="111004" y="-358"/>
                    <a:pt x="128295" y="2072"/>
                    <a:pt x="144918" y="6433"/>
                  </a:cubicBezTo>
                  <a:lnTo>
                    <a:pt x="153399" y="9600"/>
                  </a:lnTo>
                  <a:lnTo>
                    <a:pt x="0" y="9600"/>
                  </a:lnTo>
                  <a:lnTo>
                    <a:pt x="26678" y="6286"/>
                  </a:lnTo>
                  <a:cubicBezTo>
                    <a:pt x="48667" y="3255"/>
                    <a:pt x="70647" y="552"/>
                    <a:pt x="92746" y="43"/>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 name="Group 11" descr="" title="">
              <a:extLst>
                <a:ext uri="{FF2B5EF4-FFF2-40B4-BE49-F238E27FC236}">
                  <a16:creationId xmlns:a16="http://schemas.microsoft.com/office/drawing/2014/main" id="{6D21D106-ABCB-4A50-84B3-D35C3B2B67B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flipH="1">
              <a:off x="0" y="6142518"/>
              <a:ext cx="10455568" cy="715481"/>
              <a:chOff x="0" y="0"/>
              <a:chExt cx="10455568" cy="715481"/>
            </a:xfrm>
          </p:grpSpPr>
          <p:sp>
            <p:nvSpPr>
              <p:cNvPr id="13" name="Freeform: Shape 12" descr="" title="">
                <a:extLst>
                  <a:ext uri="{FF2B5EF4-FFF2-40B4-BE49-F238E27FC236}">
                    <a16:creationId xmlns:a16="http://schemas.microsoft.com/office/drawing/2014/main" id="{65E4ED97-1207-4104-A25F-8791916BF2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
                <a:ext cx="10455568" cy="715479"/>
              </a:xfrm>
              <a:custGeom>
                <a:avLst/>
                <a:gdLst>
                  <a:gd name="connsiteX0" fmla="*/ 0 w 10455568"/>
                  <a:gd name="connsiteY0" fmla="*/ 0 h 715479"/>
                  <a:gd name="connsiteX1" fmla="*/ 10455568 w 10455568"/>
                  <a:gd name="connsiteY1" fmla="*/ 0 h 715479"/>
                  <a:gd name="connsiteX2" fmla="*/ 10434629 w 10455568"/>
                  <a:gd name="connsiteY2" fmla="*/ 8947 h 715479"/>
                  <a:gd name="connsiteX3" fmla="*/ 10249341 w 10455568"/>
                  <a:gd name="connsiteY3" fmla="*/ 73146 h 715479"/>
                  <a:gd name="connsiteX4" fmla="*/ 10172148 w 10455568"/>
                  <a:gd name="connsiteY4" fmla="*/ 103170 h 715479"/>
                  <a:gd name="connsiteX5" fmla="*/ 9994576 w 10455568"/>
                  <a:gd name="connsiteY5" fmla="*/ 156647 h 715479"/>
                  <a:gd name="connsiteX6" fmla="*/ 9894474 w 10455568"/>
                  <a:gd name="connsiteY6" fmla="*/ 192604 h 715479"/>
                  <a:gd name="connsiteX7" fmla="*/ 9647603 w 10455568"/>
                  <a:gd name="connsiteY7" fmla="*/ 242354 h 715479"/>
                  <a:gd name="connsiteX8" fmla="*/ 9392533 w 10455568"/>
                  <a:gd name="connsiteY8" fmla="*/ 291498 h 715479"/>
                  <a:gd name="connsiteX9" fmla="*/ 9252019 w 10455568"/>
                  <a:gd name="connsiteY9" fmla="*/ 311564 h 715479"/>
                  <a:gd name="connsiteX10" fmla="*/ 9129899 w 10455568"/>
                  <a:gd name="connsiteY10" fmla="*/ 336497 h 715479"/>
                  <a:gd name="connsiteX11" fmla="*/ 9023312 w 10455568"/>
                  <a:gd name="connsiteY11" fmla="*/ 354253 h 715479"/>
                  <a:gd name="connsiteX12" fmla="*/ 8853949 w 10455568"/>
                  <a:gd name="connsiteY12" fmla="*/ 387064 h 715479"/>
                  <a:gd name="connsiteX13" fmla="*/ 8783278 w 10455568"/>
                  <a:gd name="connsiteY13" fmla="*/ 397418 h 715479"/>
                  <a:gd name="connsiteX14" fmla="*/ 8615640 w 10455568"/>
                  <a:gd name="connsiteY14" fmla="*/ 408552 h 715479"/>
                  <a:gd name="connsiteX15" fmla="*/ 8557154 w 10455568"/>
                  <a:gd name="connsiteY15" fmla="*/ 409627 h 715479"/>
                  <a:gd name="connsiteX16" fmla="*/ 8442474 w 10455568"/>
                  <a:gd name="connsiteY16" fmla="*/ 381318 h 715479"/>
                  <a:gd name="connsiteX17" fmla="*/ 8428959 w 10455568"/>
                  <a:gd name="connsiteY17" fmla="*/ 379618 h 715479"/>
                  <a:gd name="connsiteX18" fmla="*/ 8354329 w 10455568"/>
                  <a:gd name="connsiteY18" fmla="*/ 370428 h 715479"/>
                  <a:gd name="connsiteX19" fmla="*/ 8313705 w 10455568"/>
                  <a:gd name="connsiteY19" fmla="*/ 368535 h 715479"/>
                  <a:gd name="connsiteX20" fmla="*/ 8158571 w 10455568"/>
                  <a:gd name="connsiteY20" fmla="*/ 349396 h 715479"/>
                  <a:gd name="connsiteX21" fmla="*/ 8069467 w 10455568"/>
                  <a:gd name="connsiteY21" fmla="*/ 341485 h 715479"/>
                  <a:gd name="connsiteX22" fmla="*/ 7998265 w 10455568"/>
                  <a:gd name="connsiteY22" fmla="*/ 348379 h 715479"/>
                  <a:gd name="connsiteX23" fmla="*/ 7873167 w 10455568"/>
                  <a:gd name="connsiteY23" fmla="*/ 359529 h 715479"/>
                  <a:gd name="connsiteX24" fmla="*/ 7833600 w 10455568"/>
                  <a:gd name="connsiteY24" fmla="*/ 368926 h 715479"/>
                  <a:gd name="connsiteX25" fmla="*/ 7651338 w 10455568"/>
                  <a:gd name="connsiteY25" fmla="*/ 362121 h 715479"/>
                  <a:gd name="connsiteX26" fmla="*/ 7548003 w 10455568"/>
                  <a:gd name="connsiteY26" fmla="*/ 367710 h 715479"/>
                  <a:gd name="connsiteX27" fmla="*/ 7430093 w 10455568"/>
                  <a:gd name="connsiteY27" fmla="*/ 351855 h 715479"/>
                  <a:gd name="connsiteX28" fmla="*/ 7396245 w 10455568"/>
                  <a:gd name="connsiteY28" fmla="*/ 355328 h 715479"/>
                  <a:gd name="connsiteX29" fmla="*/ 7358394 w 10455568"/>
                  <a:gd name="connsiteY29" fmla="*/ 359950 h 715479"/>
                  <a:gd name="connsiteX30" fmla="*/ 7241933 w 10455568"/>
                  <a:gd name="connsiteY30" fmla="*/ 369637 h 715479"/>
                  <a:gd name="connsiteX31" fmla="*/ 7171767 w 10455568"/>
                  <a:gd name="connsiteY31" fmla="*/ 383160 h 715479"/>
                  <a:gd name="connsiteX32" fmla="*/ 7036569 w 10455568"/>
                  <a:gd name="connsiteY32" fmla="*/ 387132 h 715479"/>
                  <a:gd name="connsiteX33" fmla="*/ 6987200 w 10455568"/>
                  <a:gd name="connsiteY33" fmla="*/ 398073 h 715479"/>
                  <a:gd name="connsiteX34" fmla="*/ 6861115 w 10455568"/>
                  <a:gd name="connsiteY34" fmla="*/ 407542 h 715479"/>
                  <a:gd name="connsiteX35" fmla="*/ 6747718 w 10455568"/>
                  <a:gd name="connsiteY35" fmla="*/ 410900 h 715479"/>
                  <a:gd name="connsiteX36" fmla="*/ 6638839 w 10455568"/>
                  <a:gd name="connsiteY36" fmla="*/ 420654 h 715479"/>
                  <a:gd name="connsiteX37" fmla="*/ 6561486 w 10455568"/>
                  <a:gd name="connsiteY37" fmla="*/ 435540 h 715479"/>
                  <a:gd name="connsiteX38" fmla="*/ 6477200 w 10455568"/>
                  <a:gd name="connsiteY38" fmla="*/ 447113 h 715479"/>
                  <a:gd name="connsiteX39" fmla="*/ 6246111 w 10455568"/>
                  <a:gd name="connsiteY39" fmla="*/ 497537 h 715479"/>
                  <a:gd name="connsiteX40" fmla="*/ 6202328 w 10455568"/>
                  <a:gd name="connsiteY40" fmla="*/ 492074 h 715479"/>
                  <a:gd name="connsiteX41" fmla="*/ 5956458 w 10455568"/>
                  <a:gd name="connsiteY41" fmla="*/ 500965 h 715479"/>
                  <a:gd name="connsiteX42" fmla="*/ 5903139 w 10455568"/>
                  <a:gd name="connsiteY42" fmla="*/ 505186 h 715479"/>
                  <a:gd name="connsiteX43" fmla="*/ 5757547 w 10455568"/>
                  <a:gd name="connsiteY43" fmla="*/ 480730 h 715479"/>
                  <a:gd name="connsiteX44" fmla="*/ 5540270 w 10455568"/>
                  <a:gd name="connsiteY44" fmla="*/ 550023 h 715479"/>
                  <a:gd name="connsiteX45" fmla="*/ 5338128 w 10455568"/>
                  <a:gd name="connsiteY45" fmla="*/ 631974 h 715479"/>
                  <a:gd name="connsiteX46" fmla="*/ 5312622 w 10455568"/>
                  <a:gd name="connsiteY46" fmla="*/ 642454 h 715479"/>
                  <a:gd name="connsiteX47" fmla="*/ 5239393 w 10455568"/>
                  <a:gd name="connsiteY47" fmla="*/ 662307 h 715479"/>
                  <a:gd name="connsiteX48" fmla="*/ 5147821 w 10455568"/>
                  <a:gd name="connsiteY48" fmla="*/ 673791 h 715479"/>
                  <a:gd name="connsiteX49" fmla="*/ 5032111 w 10455568"/>
                  <a:gd name="connsiteY49" fmla="*/ 694497 h 715479"/>
                  <a:gd name="connsiteX50" fmla="*/ 4937648 w 10455568"/>
                  <a:gd name="connsiteY50" fmla="*/ 684913 h 715479"/>
                  <a:gd name="connsiteX51" fmla="*/ 4805529 w 10455568"/>
                  <a:gd name="connsiteY51" fmla="*/ 670032 h 715479"/>
                  <a:gd name="connsiteX52" fmla="*/ 4681029 w 10455568"/>
                  <a:gd name="connsiteY52" fmla="*/ 655792 h 715479"/>
                  <a:gd name="connsiteX53" fmla="*/ 4643990 w 10455568"/>
                  <a:gd name="connsiteY53" fmla="*/ 685120 h 715479"/>
                  <a:gd name="connsiteX54" fmla="*/ 4585542 w 10455568"/>
                  <a:gd name="connsiteY54" fmla="*/ 712411 h 715479"/>
                  <a:gd name="connsiteX55" fmla="*/ 4516947 w 10455568"/>
                  <a:gd name="connsiteY55" fmla="*/ 689117 h 715479"/>
                  <a:gd name="connsiteX56" fmla="*/ 4356995 w 10455568"/>
                  <a:gd name="connsiteY56" fmla="*/ 642048 h 715479"/>
                  <a:gd name="connsiteX57" fmla="*/ 4258219 w 10455568"/>
                  <a:gd name="connsiteY57" fmla="*/ 646156 h 715479"/>
                  <a:gd name="connsiteX58" fmla="*/ 4042233 w 10455568"/>
                  <a:gd name="connsiteY58" fmla="*/ 636117 h 715479"/>
                  <a:gd name="connsiteX59" fmla="*/ 3899777 w 10455568"/>
                  <a:gd name="connsiteY59" fmla="*/ 610576 h 715479"/>
                  <a:gd name="connsiteX60" fmla="*/ 3796441 w 10455568"/>
                  <a:gd name="connsiteY60" fmla="*/ 577707 h 715479"/>
                  <a:gd name="connsiteX61" fmla="*/ 3648774 w 10455568"/>
                  <a:gd name="connsiteY61" fmla="*/ 535623 h 715479"/>
                  <a:gd name="connsiteX62" fmla="*/ 3502227 w 10455568"/>
                  <a:gd name="connsiteY62" fmla="*/ 518518 h 715479"/>
                  <a:gd name="connsiteX63" fmla="*/ 3395228 w 10455568"/>
                  <a:gd name="connsiteY63" fmla="*/ 491723 h 715479"/>
                  <a:gd name="connsiteX64" fmla="*/ 3265757 w 10455568"/>
                  <a:gd name="connsiteY64" fmla="*/ 477242 h 715479"/>
                  <a:gd name="connsiteX65" fmla="*/ 3158404 w 10455568"/>
                  <a:gd name="connsiteY65" fmla="*/ 483689 h 715479"/>
                  <a:gd name="connsiteX66" fmla="*/ 2990483 w 10455568"/>
                  <a:gd name="connsiteY66" fmla="*/ 499212 h 715479"/>
                  <a:gd name="connsiteX67" fmla="*/ 2779802 w 10455568"/>
                  <a:gd name="connsiteY67" fmla="*/ 443069 h 715479"/>
                  <a:gd name="connsiteX68" fmla="*/ 2695508 w 10455568"/>
                  <a:gd name="connsiteY68" fmla="*/ 433082 h 715479"/>
                  <a:gd name="connsiteX69" fmla="*/ 2616713 w 10455568"/>
                  <a:gd name="connsiteY69" fmla="*/ 431172 h 715479"/>
                  <a:gd name="connsiteX70" fmla="*/ 2447364 w 10455568"/>
                  <a:gd name="connsiteY70" fmla="*/ 395810 h 715479"/>
                  <a:gd name="connsiteX71" fmla="*/ 2378751 w 10455568"/>
                  <a:gd name="connsiteY71" fmla="*/ 385044 h 715479"/>
                  <a:gd name="connsiteX72" fmla="*/ 2284230 w 10455568"/>
                  <a:gd name="connsiteY72" fmla="*/ 391782 h 715479"/>
                  <a:gd name="connsiteX73" fmla="*/ 2110801 w 10455568"/>
                  <a:gd name="connsiteY73" fmla="*/ 382042 h 715479"/>
                  <a:gd name="connsiteX74" fmla="*/ 1934854 w 10455568"/>
                  <a:gd name="connsiteY74" fmla="*/ 331108 h 715479"/>
                  <a:gd name="connsiteX75" fmla="*/ 1862479 w 10455568"/>
                  <a:gd name="connsiteY75" fmla="*/ 342158 h 715479"/>
                  <a:gd name="connsiteX76" fmla="*/ 1836283 w 10455568"/>
                  <a:gd name="connsiteY76" fmla="*/ 342488 h 715479"/>
                  <a:gd name="connsiteX77" fmla="*/ 1599327 w 10455568"/>
                  <a:gd name="connsiteY77" fmla="*/ 323970 h 715479"/>
                  <a:gd name="connsiteX78" fmla="*/ 1575578 w 10455568"/>
                  <a:gd name="connsiteY78" fmla="*/ 321802 h 715479"/>
                  <a:gd name="connsiteX79" fmla="*/ 1463288 w 10455568"/>
                  <a:gd name="connsiteY79" fmla="*/ 298576 h 715479"/>
                  <a:gd name="connsiteX80" fmla="*/ 1184165 w 10455568"/>
                  <a:gd name="connsiteY80" fmla="*/ 298373 h 715479"/>
                  <a:gd name="connsiteX81" fmla="*/ 1166899 w 10455568"/>
                  <a:gd name="connsiteY81" fmla="*/ 297220 h 715479"/>
                  <a:gd name="connsiteX82" fmla="*/ 1074855 w 10455568"/>
                  <a:gd name="connsiteY82" fmla="*/ 318934 h 715479"/>
                  <a:gd name="connsiteX83" fmla="*/ 1030232 w 10455568"/>
                  <a:gd name="connsiteY83" fmla="*/ 343829 h 715479"/>
                  <a:gd name="connsiteX84" fmla="*/ 959854 w 10455568"/>
                  <a:gd name="connsiteY84" fmla="*/ 371351 h 715479"/>
                  <a:gd name="connsiteX85" fmla="*/ 887350 w 10455568"/>
                  <a:gd name="connsiteY85" fmla="*/ 384742 h 715479"/>
                  <a:gd name="connsiteX86" fmla="*/ 762349 w 10455568"/>
                  <a:gd name="connsiteY86" fmla="*/ 358882 h 715479"/>
                  <a:gd name="connsiteX87" fmla="*/ 717454 w 10455568"/>
                  <a:gd name="connsiteY87" fmla="*/ 358448 h 715479"/>
                  <a:gd name="connsiteX88" fmla="*/ 616859 w 10455568"/>
                  <a:gd name="connsiteY88" fmla="*/ 348700 h 715479"/>
                  <a:gd name="connsiteX89" fmla="*/ 529939 w 10455568"/>
                  <a:gd name="connsiteY89" fmla="*/ 355789 h 715479"/>
                  <a:gd name="connsiteX90" fmla="*/ 461851 w 10455568"/>
                  <a:gd name="connsiteY90" fmla="*/ 386945 h 715479"/>
                  <a:gd name="connsiteX91" fmla="*/ 360707 w 10455568"/>
                  <a:gd name="connsiteY91" fmla="*/ 399082 h 715479"/>
                  <a:gd name="connsiteX92" fmla="*/ 293863 w 10455568"/>
                  <a:gd name="connsiteY92" fmla="*/ 384410 h 715479"/>
                  <a:gd name="connsiteX93" fmla="*/ 280347 w 10455568"/>
                  <a:gd name="connsiteY93" fmla="*/ 382711 h 715479"/>
                  <a:gd name="connsiteX94" fmla="*/ 108881 w 10455568"/>
                  <a:gd name="connsiteY94" fmla="*/ 393231 h 715479"/>
                  <a:gd name="connsiteX95" fmla="*/ 53435 w 10455568"/>
                  <a:gd name="connsiteY95" fmla="*/ 397222 h 715479"/>
                  <a:gd name="connsiteX96" fmla="*/ 0 w 10455568"/>
                  <a:gd name="connsiteY96" fmla="*/ 409348 h 71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10455568" h="715479">
                    <a:moveTo>
                      <a:pt x="0" y="0"/>
                    </a:moveTo>
                    <a:lnTo>
                      <a:pt x="10455568" y="0"/>
                    </a:lnTo>
                    <a:lnTo>
                      <a:pt x="10434629" y="8947"/>
                    </a:lnTo>
                    <a:cubicBezTo>
                      <a:pt x="10373917" y="32898"/>
                      <a:pt x="10311087" y="51455"/>
                      <a:pt x="10249341" y="73146"/>
                    </a:cubicBezTo>
                    <a:cubicBezTo>
                      <a:pt x="10223176" y="82504"/>
                      <a:pt x="10198388" y="94974"/>
                      <a:pt x="10172148" y="103170"/>
                    </a:cubicBezTo>
                    <a:cubicBezTo>
                      <a:pt x="10113395" y="121743"/>
                      <a:pt x="10053617" y="138053"/>
                      <a:pt x="9994576" y="156647"/>
                    </a:cubicBezTo>
                    <a:cubicBezTo>
                      <a:pt x="9960929" y="167389"/>
                      <a:pt x="9928899" y="184724"/>
                      <a:pt x="9894474" y="192604"/>
                    </a:cubicBezTo>
                    <a:cubicBezTo>
                      <a:pt x="9812718" y="211289"/>
                      <a:pt x="9730121" y="226242"/>
                      <a:pt x="9647603" y="242354"/>
                    </a:cubicBezTo>
                    <a:cubicBezTo>
                      <a:pt x="9562500" y="258935"/>
                      <a:pt x="9477721" y="276078"/>
                      <a:pt x="9392533" y="291498"/>
                    </a:cubicBezTo>
                    <a:cubicBezTo>
                      <a:pt x="9345891" y="299632"/>
                      <a:pt x="9298681" y="303723"/>
                      <a:pt x="9252019" y="311564"/>
                    </a:cubicBezTo>
                    <a:cubicBezTo>
                      <a:pt x="9211115" y="318433"/>
                      <a:pt x="9170740" y="328758"/>
                      <a:pt x="9129899" y="336497"/>
                    </a:cubicBezTo>
                    <a:cubicBezTo>
                      <a:pt x="9094507" y="342987"/>
                      <a:pt x="9058706" y="347759"/>
                      <a:pt x="9023312" y="354253"/>
                    </a:cubicBezTo>
                    <a:cubicBezTo>
                      <a:pt x="8966639" y="364814"/>
                      <a:pt x="8910315" y="376230"/>
                      <a:pt x="8853949" y="387064"/>
                    </a:cubicBezTo>
                    <a:cubicBezTo>
                      <a:pt x="8830350" y="391295"/>
                      <a:pt x="8805902" y="400245"/>
                      <a:pt x="8783278" y="397418"/>
                    </a:cubicBezTo>
                    <a:cubicBezTo>
                      <a:pt x="8726267" y="390232"/>
                      <a:pt x="8671093" y="397198"/>
                      <a:pt x="8615640" y="408552"/>
                    </a:cubicBezTo>
                    <a:cubicBezTo>
                      <a:pt x="8596680" y="412471"/>
                      <a:pt x="8576049" y="413291"/>
                      <a:pt x="8557154" y="409627"/>
                    </a:cubicBezTo>
                    <a:cubicBezTo>
                      <a:pt x="8518491" y="402356"/>
                      <a:pt x="8480716" y="390947"/>
                      <a:pt x="8442474" y="381318"/>
                    </a:cubicBezTo>
                    <a:cubicBezTo>
                      <a:pt x="8438313" y="380145"/>
                      <a:pt x="8433365" y="380189"/>
                      <a:pt x="8428959" y="379618"/>
                    </a:cubicBezTo>
                    <a:cubicBezTo>
                      <a:pt x="8403970" y="376366"/>
                      <a:pt x="8379279" y="373098"/>
                      <a:pt x="8354329" y="370428"/>
                    </a:cubicBezTo>
                    <a:cubicBezTo>
                      <a:pt x="8340833" y="369017"/>
                      <a:pt x="8327184" y="369657"/>
                      <a:pt x="8313705" y="368535"/>
                    </a:cubicBezTo>
                    <a:cubicBezTo>
                      <a:pt x="8261532" y="363935"/>
                      <a:pt x="8205623" y="381441"/>
                      <a:pt x="8158571" y="349396"/>
                    </a:cubicBezTo>
                    <a:cubicBezTo>
                      <a:pt x="8128030" y="328752"/>
                      <a:pt x="8100257" y="335890"/>
                      <a:pt x="8069467" y="341485"/>
                    </a:cubicBezTo>
                    <a:cubicBezTo>
                      <a:pt x="8046153" y="345696"/>
                      <a:pt x="8022024" y="346466"/>
                      <a:pt x="7998265" y="348379"/>
                    </a:cubicBezTo>
                    <a:cubicBezTo>
                      <a:pt x="7956565" y="352093"/>
                      <a:pt x="7914826" y="355232"/>
                      <a:pt x="7873167" y="359529"/>
                    </a:cubicBezTo>
                    <a:cubicBezTo>
                      <a:pt x="7859864" y="361016"/>
                      <a:pt x="7846730" y="369197"/>
                      <a:pt x="7833600" y="368926"/>
                    </a:cubicBezTo>
                    <a:cubicBezTo>
                      <a:pt x="7772906" y="367528"/>
                      <a:pt x="7711993" y="362939"/>
                      <a:pt x="7651338" y="362121"/>
                    </a:cubicBezTo>
                    <a:cubicBezTo>
                      <a:pt x="7616924" y="361556"/>
                      <a:pt x="7582209" y="369456"/>
                      <a:pt x="7548003" y="367710"/>
                    </a:cubicBezTo>
                    <a:cubicBezTo>
                      <a:pt x="7508539" y="365739"/>
                      <a:pt x="7469448" y="356458"/>
                      <a:pt x="7430093" y="351855"/>
                    </a:cubicBezTo>
                    <a:cubicBezTo>
                      <a:pt x="7419227" y="350559"/>
                      <a:pt x="7407516" y="353979"/>
                      <a:pt x="7396245" y="355328"/>
                    </a:cubicBezTo>
                    <a:cubicBezTo>
                      <a:pt x="7383524" y="356781"/>
                      <a:pt x="7371134" y="358791"/>
                      <a:pt x="7358394" y="359950"/>
                    </a:cubicBezTo>
                    <a:cubicBezTo>
                      <a:pt x="7319573" y="363179"/>
                      <a:pt x="7280655" y="364958"/>
                      <a:pt x="7241933" y="369637"/>
                    </a:cubicBezTo>
                    <a:cubicBezTo>
                      <a:pt x="7218235" y="372418"/>
                      <a:pt x="7194108" y="386008"/>
                      <a:pt x="7171767" y="383160"/>
                    </a:cubicBezTo>
                    <a:cubicBezTo>
                      <a:pt x="7126248" y="377813"/>
                      <a:pt x="7082583" y="399728"/>
                      <a:pt x="7036569" y="387132"/>
                    </a:cubicBezTo>
                    <a:cubicBezTo>
                      <a:pt x="7022328" y="383442"/>
                      <a:pt x="7003983" y="396347"/>
                      <a:pt x="6987200" y="398073"/>
                    </a:cubicBezTo>
                    <a:cubicBezTo>
                      <a:pt x="6945251" y="402388"/>
                      <a:pt x="6903183" y="404965"/>
                      <a:pt x="6861115" y="407542"/>
                    </a:cubicBezTo>
                    <a:cubicBezTo>
                      <a:pt x="6823394" y="409822"/>
                      <a:pt x="6784520" y="416550"/>
                      <a:pt x="6747718" y="410900"/>
                    </a:cubicBezTo>
                    <a:cubicBezTo>
                      <a:pt x="6709137" y="404791"/>
                      <a:pt x="6674999" y="408284"/>
                      <a:pt x="6638839" y="420654"/>
                    </a:cubicBezTo>
                    <a:cubicBezTo>
                      <a:pt x="6614066" y="429044"/>
                      <a:pt x="6587444" y="431733"/>
                      <a:pt x="6561486" y="435540"/>
                    </a:cubicBezTo>
                    <a:cubicBezTo>
                      <a:pt x="6533513" y="439778"/>
                      <a:pt x="6502069" y="435804"/>
                      <a:pt x="6477200" y="447113"/>
                    </a:cubicBezTo>
                    <a:cubicBezTo>
                      <a:pt x="6403159" y="480713"/>
                      <a:pt x="6325566" y="492119"/>
                      <a:pt x="6246111" y="497537"/>
                    </a:cubicBezTo>
                    <a:cubicBezTo>
                      <a:pt x="6231608" y="498524"/>
                      <a:pt x="6216540" y="495475"/>
                      <a:pt x="6202328" y="492074"/>
                    </a:cubicBezTo>
                    <a:cubicBezTo>
                      <a:pt x="6119346" y="471508"/>
                      <a:pt x="6038018" y="479381"/>
                      <a:pt x="5956458" y="500965"/>
                    </a:cubicBezTo>
                    <a:cubicBezTo>
                      <a:pt x="5939584" y="505613"/>
                      <a:pt x="5920486" y="507499"/>
                      <a:pt x="5903139" y="505186"/>
                    </a:cubicBezTo>
                    <a:cubicBezTo>
                      <a:pt x="5854306" y="498315"/>
                      <a:pt x="5806470" y="484677"/>
                      <a:pt x="5757547" y="480730"/>
                    </a:cubicBezTo>
                    <a:cubicBezTo>
                      <a:pt x="5676701" y="474297"/>
                      <a:pt x="5610121" y="519038"/>
                      <a:pt x="5540270" y="550023"/>
                    </a:cubicBezTo>
                    <a:cubicBezTo>
                      <a:pt x="5473801" y="579316"/>
                      <a:pt x="5419599" y="638949"/>
                      <a:pt x="5338128" y="631974"/>
                    </a:cubicBezTo>
                    <a:cubicBezTo>
                      <a:pt x="5329931" y="631367"/>
                      <a:pt x="5321476" y="639812"/>
                      <a:pt x="5312622" y="642454"/>
                    </a:cubicBezTo>
                    <a:cubicBezTo>
                      <a:pt x="5288350" y="649647"/>
                      <a:pt x="5264155" y="657994"/>
                      <a:pt x="5239393" y="662307"/>
                    </a:cubicBezTo>
                    <a:cubicBezTo>
                      <a:pt x="5209181" y="667862"/>
                      <a:pt x="5178072" y="668817"/>
                      <a:pt x="5147821" y="673791"/>
                    </a:cubicBezTo>
                    <a:cubicBezTo>
                      <a:pt x="5108908" y="679940"/>
                      <a:pt x="5070972" y="691848"/>
                      <a:pt x="5032111" y="694497"/>
                    </a:cubicBezTo>
                    <a:cubicBezTo>
                      <a:pt x="5000793" y="696632"/>
                      <a:pt x="4969032" y="688019"/>
                      <a:pt x="4937648" y="684913"/>
                    </a:cubicBezTo>
                    <a:cubicBezTo>
                      <a:pt x="4893363" y="680649"/>
                      <a:pt x="4845361" y="685962"/>
                      <a:pt x="4805529" y="670032"/>
                    </a:cubicBezTo>
                    <a:cubicBezTo>
                      <a:pt x="4763006" y="653119"/>
                      <a:pt x="4723244" y="646796"/>
                      <a:pt x="4681029" y="655792"/>
                    </a:cubicBezTo>
                    <a:cubicBezTo>
                      <a:pt x="4666957" y="658791"/>
                      <a:pt x="4649519" y="672217"/>
                      <a:pt x="4643990" y="685120"/>
                    </a:cubicBezTo>
                    <a:cubicBezTo>
                      <a:pt x="4631676" y="713928"/>
                      <a:pt x="4612585" y="720184"/>
                      <a:pt x="4585542" y="712411"/>
                    </a:cubicBezTo>
                    <a:cubicBezTo>
                      <a:pt x="4562077" y="705853"/>
                      <a:pt x="4533672" y="703713"/>
                      <a:pt x="4516947" y="689117"/>
                    </a:cubicBezTo>
                    <a:cubicBezTo>
                      <a:pt x="4469552" y="647774"/>
                      <a:pt x="4412904" y="650180"/>
                      <a:pt x="4356995" y="642048"/>
                    </a:cubicBezTo>
                    <a:cubicBezTo>
                      <a:pt x="4322867" y="637088"/>
                      <a:pt x="4291523" y="638934"/>
                      <a:pt x="4258219" y="646156"/>
                    </a:cubicBezTo>
                    <a:cubicBezTo>
                      <a:pt x="4185895" y="662159"/>
                      <a:pt x="4113776" y="651342"/>
                      <a:pt x="4042233" y="636117"/>
                    </a:cubicBezTo>
                    <a:cubicBezTo>
                      <a:pt x="3994923" y="625941"/>
                      <a:pt x="3946812" y="621063"/>
                      <a:pt x="3899777" y="610576"/>
                    </a:cubicBezTo>
                    <a:cubicBezTo>
                      <a:pt x="3864554" y="602488"/>
                      <a:pt x="3829196" y="592371"/>
                      <a:pt x="3796441" y="577707"/>
                    </a:cubicBezTo>
                    <a:cubicBezTo>
                      <a:pt x="3748937" y="556178"/>
                      <a:pt x="3706395" y="521788"/>
                      <a:pt x="3648774" y="535623"/>
                    </a:cubicBezTo>
                    <a:cubicBezTo>
                      <a:pt x="3598036" y="547820"/>
                      <a:pt x="3550396" y="532716"/>
                      <a:pt x="3502227" y="518518"/>
                    </a:cubicBezTo>
                    <a:cubicBezTo>
                      <a:pt x="3466848" y="508111"/>
                      <a:pt x="3431455" y="497410"/>
                      <a:pt x="3395228" y="491723"/>
                    </a:cubicBezTo>
                    <a:cubicBezTo>
                      <a:pt x="3352235" y="485040"/>
                      <a:pt x="3304663" y="492363"/>
                      <a:pt x="3265757" y="477242"/>
                    </a:cubicBezTo>
                    <a:cubicBezTo>
                      <a:pt x="3225052" y="461369"/>
                      <a:pt x="3193136" y="476075"/>
                      <a:pt x="3158404" y="483689"/>
                    </a:cubicBezTo>
                    <a:cubicBezTo>
                      <a:pt x="3102986" y="495623"/>
                      <a:pt x="3048333" y="514498"/>
                      <a:pt x="2990483" y="499212"/>
                    </a:cubicBezTo>
                    <a:cubicBezTo>
                      <a:pt x="2920173" y="480697"/>
                      <a:pt x="2850324" y="460405"/>
                      <a:pt x="2779802" y="443069"/>
                    </a:cubicBezTo>
                    <a:cubicBezTo>
                      <a:pt x="2752548" y="436477"/>
                      <a:pt x="2723606" y="434954"/>
                      <a:pt x="2695508" y="433082"/>
                    </a:cubicBezTo>
                    <a:cubicBezTo>
                      <a:pt x="2668903" y="431690"/>
                      <a:pt x="2637847" y="441965"/>
                      <a:pt x="2616713" y="431172"/>
                    </a:cubicBezTo>
                    <a:cubicBezTo>
                      <a:pt x="2562378" y="403411"/>
                      <a:pt x="2507687" y="391698"/>
                      <a:pt x="2447364" y="395810"/>
                    </a:cubicBezTo>
                    <a:cubicBezTo>
                      <a:pt x="2424744" y="397352"/>
                      <a:pt x="2401814" y="385802"/>
                      <a:pt x="2378751" y="385044"/>
                    </a:cubicBezTo>
                    <a:cubicBezTo>
                      <a:pt x="2347229" y="384281"/>
                      <a:pt x="2310735" y="378901"/>
                      <a:pt x="2284230" y="391782"/>
                    </a:cubicBezTo>
                    <a:cubicBezTo>
                      <a:pt x="2221919" y="422248"/>
                      <a:pt x="2168532" y="404037"/>
                      <a:pt x="2110801" y="382042"/>
                    </a:cubicBezTo>
                    <a:cubicBezTo>
                      <a:pt x="2053961" y="360279"/>
                      <a:pt x="1994577" y="343935"/>
                      <a:pt x="1934854" y="331108"/>
                    </a:cubicBezTo>
                    <a:cubicBezTo>
                      <a:pt x="1912400" y="326519"/>
                      <a:pt x="1886705" y="338470"/>
                      <a:pt x="1862479" y="342158"/>
                    </a:cubicBezTo>
                    <a:cubicBezTo>
                      <a:pt x="1853818" y="343333"/>
                      <a:pt x="1844309" y="344855"/>
                      <a:pt x="1836283" y="342488"/>
                    </a:cubicBezTo>
                    <a:cubicBezTo>
                      <a:pt x="1758698" y="319808"/>
                      <a:pt x="1680403" y="303878"/>
                      <a:pt x="1599327" y="323970"/>
                    </a:cubicBezTo>
                    <a:cubicBezTo>
                      <a:pt x="1591888" y="325937"/>
                      <a:pt x="1583257" y="323319"/>
                      <a:pt x="1575578" y="321802"/>
                    </a:cubicBezTo>
                    <a:cubicBezTo>
                      <a:pt x="1538035" y="313873"/>
                      <a:pt x="1500950" y="299795"/>
                      <a:pt x="1463288" y="298576"/>
                    </a:cubicBezTo>
                    <a:cubicBezTo>
                      <a:pt x="1370438" y="295582"/>
                      <a:pt x="1277384" y="298137"/>
                      <a:pt x="1184165" y="298373"/>
                    </a:cubicBezTo>
                    <a:cubicBezTo>
                      <a:pt x="1178344" y="298480"/>
                      <a:pt x="1172255" y="298896"/>
                      <a:pt x="1166899" y="297220"/>
                    </a:cubicBezTo>
                    <a:cubicBezTo>
                      <a:pt x="1131827" y="287082"/>
                      <a:pt x="1102238" y="293180"/>
                      <a:pt x="1074855" y="318934"/>
                    </a:cubicBezTo>
                    <a:cubicBezTo>
                      <a:pt x="1062808" y="330244"/>
                      <a:pt x="1045783" y="336940"/>
                      <a:pt x="1030232" y="343829"/>
                    </a:cubicBezTo>
                    <a:cubicBezTo>
                      <a:pt x="1007334" y="354132"/>
                      <a:pt x="983839" y="364180"/>
                      <a:pt x="959854" y="371351"/>
                    </a:cubicBezTo>
                    <a:cubicBezTo>
                      <a:pt x="936141" y="378210"/>
                      <a:pt x="910825" y="387219"/>
                      <a:pt x="887350" y="384742"/>
                    </a:cubicBezTo>
                    <a:cubicBezTo>
                      <a:pt x="845096" y="380339"/>
                      <a:pt x="804258" y="366810"/>
                      <a:pt x="762349" y="358882"/>
                    </a:cubicBezTo>
                    <a:cubicBezTo>
                      <a:pt x="747884" y="356082"/>
                      <a:pt x="732263" y="357732"/>
                      <a:pt x="717454" y="358448"/>
                    </a:cubicBezTo>
                    <a:cubicBezTo>
                      <a:pt x="683463" y="359893"/>
                      <a:pt x="649238" y="370675"/>
                      <a:pt x="616859" y="348700"/>
                    </a:cubicBezTo>
                    <a:cubicBezTo>
                      <a:pt x="586900" y="328019"/>
                      <a:pt x="558641" y="336644"/>
                      <a:pt x="529939" y="355789"/>
                    </a:cubicBezTo>
                    <a:cubicBezTo>
                      <a:pt x="509309" y="369433"/>
                      <a:pt x="485605" y="380664"/>
                      <a:pt x="461851" y="386945"/>
                    </a:cubicBezTo>
                    <a:cubicBezTo>
                      <a:pt x="429225" y="395576"/>
                      <a:pt x="396634" y="400422"/>
                      <a:pt x="360707" y="399082"/>
                    </a:cubicBezTo>
                    <a:cubicBezTo>
                      <a:pt x="335299" y="398193"/>
                      <a:pt x="314629" y="398437"/>
                      <a:pt x="293863" y="384410"/>
                    </a:cubicBezTo>
                    <a:cubicBezTo>
                      <a:pt x="290517" y="382308"/>
                      <a:pt x="284678" y="382122"/>
                      <a:pt x="280347" y="382711"/>
                    </a:cubicBezTo>
                    <a:cubicBezTo>
                      <a:pt x="223554" y="391535"/>
                      <a:pt x="166827" y="392780"/>
                      <a:pt x="108881" y="393231"/>
                    </a:cubicBezTo>
                    <a:cubicBezTo>
                      <a:pt x="90460" y="393322"/>
                      <a:pt x="71882" y="394571"/>
                      <a:pt x="53435" y="397222"/>
                    </a:cubicBezTo>
                    <a:lnTo>
                      <a:pt x="0" y="409348"/>
                    </a:lnTo>
                    <a:close/>
                  </a:path>
                </a:pathLst>
              </a:custGeom>
              <a:solidFill>
                <a:schemeClr val="l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descr="" title="">
                <a:extLst>
                  <a:ext uri="{FF2B5EF4-FFF2-40B4-BE49-F238E27FC236}">
                    <a16:creationId xmlns:a16="http://schemas.microsoft.com/office/drawing/2014/main" id="{024CB190-EFCD-4B40-9CDD-E3C0EB4B3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0455568" cy="715479"/>
              </a:xfrm>
              <a:custGeom>
                <a:avLst/>
                <a:gdLst>
                  <a:gd name="connsiteX0" fmla="*/ 0 w 10455568"/>
                  <a:gd name="connsiteY0" fmla="*/ 0 h 715479"/>
                  <a:gd name="connsiteX1" fmla="*/ 10455568 w 10455568"/>
                  <a:gd name="connsiteY1" fmla="*/ 0 h 715479"/>
                  <a:gd name="connsiteX2" fmla="*/ 10434629 w 10455568"/>
                  <a:gd name="connsiteY2" fmla="*/ 8947 h 715479"/>
                  <a:gd name="connsiteX3" fmla="*/ 10249341 w 10455568"/>
                  <a:gd name="connsiteY3" fmla="*/ 73146 h 715479"/>
                  <a:gd name="connsiteX4" fmla="*/ 10172148 w 10455568"/>
                  <a:gd name="connsiteY4" fmla="*/ 103170 h 715479"/>
                  <a:gd name="connsiteX5" fmla="*/ 9994576 w 10455568"/>
                  <a:gd name="connsiteY5" fmla="*/ 156647 h 715479"/>
                  <a:gd name="connsiteX6" fmla="*/ 9894474 w 10455568"/>
                  <a:gd name="connsiteY6" fmla="*/ 192604 h 715479"/>
                  <a:gd name="connsiteX7" fmla="*/ 9647603 w 10455568"/>
                  <a:gd name="connsiteY7" fmla="*/ 242354 h 715479"/>
                  <a:gd name="connsiteX8" fmla="*/ 9392533 w 10455568"/>
                  <a:gd name="connsiteY8" fmla="*/ 291498 h 715479"/>
                  <a:gd name="connsiteX9" fmla="*/ 9252019 w 10455568"/>
                  <a:gd name="connsiteY9" fmla="*/ 311564 h 715479"/>
                  <a:gd name="connsiteX10" fmla="*/ 9129899 w 10455568"/>
                  <a:gd name="connsiteY10" fmla="*/ 336497 h 715479"/>
                  <a:gd name="connsiteX11" fmla="*/ 9023312 w 10455568"/>
                  <a:gd name="connsiteY11" fmla="*/ 354253 h 715479"/>
                  <a:gd name="connsiteX12" fmla="*/ 8853949 w 10455568"/>
                  <a:gd name="connsiteY12" fmla="*/ 387064 h 715479"/>
                  <a:gd name="connsiteX13" fmla="*/ 8783278 w 10455568"/>
                  <a:gd name="connsiteY13" fmla="*/ 397418 h 715479"/>
                  <a:gd name="connsiteX14" fmla="*/ 8615640 w 10455568"/>
                  <a:gd name="connsiteY14" fmla="*/ 408552 h 715479"/>
                  <a:gd name="connsiteX15" fmla="*/ 8557154 w 10455568"/>
                  <a:gd name="connsiteY15" fmla="*/ 409627 h 715479"/>
                  <a:gd name="connsiteX16" fmla="*/ 8442474 w 10455568"/>
                  <a:gd name="connsiteY16" fmla="*/ 381318 h 715479"/>
                  <a:gd name="connsiteX17" fmla="*/ 8428959 w 10455568"/>
                  <a:gd name="connsiteY17" fmla="*/ 379618 h 715479"/>
                  <a:gd name="connsiteX18" fmla="*/ 8354329 w 10455568"/>
                  <a:gd name="connsiteY18" fmla="*/ 370428 h 715479"/>
                  <a:gd name="connsiteX19" fmla="*/ 8313705 w 10455568"/>
                  <a:gd name="connsiteY19" fmla="*/ 368535 h 715479"/>
                  <a:gd name="connsiteX20" fmla="*/ 8158571 w 10455568"/>
                  <a:gd name="connsiteY20" fmla="*/ 349396 h 715479"/>
                  <a:gd name="connsiteX21" fmla="*/ 8069467 w 10455568"/>
                  <a:gd name="connsiteY21" fmla="*/ 341485 h 715479"/>
                  <a:gd name="connsiteX22" fmla="*/ 7998265 w 10455568"/>
                  <a:gd name="connsiteY22" fmla="*/ 348379 h 715479"/>
                  <a:gd name="connsiteX23" fmla="*/ 7873167 w 10455568"/>
                  <a:gd name="connsiteY23" fmla="*/ 359529 h 715479"/>
                  <a:gd name="connsiteX24" fmla="*/ 7833600 w 10455568"/>
                  <a:gd name="connsiteY24" fmla="*/ 368926 h 715479"/>
                  <a:gd name="connsiteX25" fmla="*/ 7651338 w 10455568"/>
                  <a:gd name="connsiteY25" fmla="*/ 362121 h 715479"/>
                  <a:gd name="connsiteX26" fmla="*/ 7548003 w 10455568"/>
                  <a:gd name="connsiteY26" fmla="*/ 367710 h 715479"/>
                  <a:gd name="connsiteX27" fmla="*/ 7430093 w 10455568"/>
                  <a:gd name="connsiteY27" fmla="*/ 351855 h 715479"/>
                  <a:gd name="connsiteX28" fmla="*/ 7396245 w 10455568"/>
                  <a:gd name="connsiteY28" fmla="*/ 355328 h 715479"/>
                  <a:gd name="connsiteX29" fmla="*/ 7358394 w 10455568"/>
                  <a:gd name="connsiteY29" fmla="*/ 359950 h 715479"/>
                  <a:gd name="connsiteX30" fmla="*/ 7241933 w 10455568"/>
                  <a:gd name="connsiteY30" fmla="*/ 369637 h 715479"/>
                  <a:gd name="connsiteX31" fmla="*/ 7171767 w 10455568"/>
                  <a:gd name="connsiteY31" fmla="*/ 383160 h 715479"/>
                  <a:gd name="connsiteX32" fmla="*/ 7036569 w 10455568"/>
                  <a:gd name="connsiteY32" fmla="*/ 387132 h 715479"/>
                  <a:gd name="connsiteX33" fmla="*/ 6987200 w 10455568"/>
                  <a:gd name="connsiteY33" fmla="*/ 398073 h 715479"/>
                  <a:gd name="connsiteX34" fmla="*/ 6861115 w 10455568"/>
                  <a:gd name="connsiteY34" fmla="*/ 407542 h 715479"/>
                  <a:gd name="connsiteX35" fmla="*/ 6747718 w 10455568"/>
                  <a:gd name="connsiteY35" fmla="*/ 410900 h 715479"/>
                  <a:gd name="connsiteX36" fmla="*/ 6638839 w 10455568"/>
                  <a:gd name="connsiteY36" fmla="*/ 420654 h 715479"/>
                  <a:gd name="connsiteX37" fmla="*/ 6561486 w 10455568"/>
                  <a:gd name="connsiteY37" fmla="*/ 435540 h 715479"/>
                  <a:gd name="connsiteX38" fmla="*/ 6477200 w 10455568"/>
                  <a:gd name="connsiteY38" fmla="*/ 447113 h 715479"/>
                  <a:gd name="connsiteX39" fmla="*/ 6246111 w 10455568"/>
                  <a:gd name="connsiteY39" fmla="*/ 497537 h 715479"/>
                  <a:gd name="connsiteX40" fmla="*/ 6202328 w 10455568"/>
                  <a:gd name="connsiteY40" fmla="*/ 492074 h 715479"/>
                  <a:gd name="connsiteX41" fmla="*/ 5956458 w 10455568"/>
                  <a:gd name="connsiteY41" fmla="*/ 500965 h 715479"/>
                  <a:gd name="connsiteX42" fmla="*/ 5903139 w 10455568"/>
                  <a:gd name="connsiteY42" fmla="*/ 505186 h 715479"/>
                  <a:gd name="connsiteX43" fmla="*/ 5757547 w 10455568"/>
                  <a:gd name="connsiteY43" fmla="*/ 480730 h 715479"/>
                  <a:gd name="connsiteX44" fmla="*/ 5540270 w 10455568"/>
                  <a:gd name="connsiteY44" fmla="*/ 550023 h 715479"/>
                  <a:gd name="connsiteX45" fmla="*/ 5338128 w 10455568"/>
                  <a:gd name="connsiteY45" fmla="*/ 631974 h 715479"/>
                  <a:gd name="connsiteX46" fmla="*/ 5312622 w 10455568"/>
                  <a:gd name="connsiteY46" fmla="*/ 642454 h 715479"/>
                  <a:gd name="connsiteX47" fmla="*/ 5239393 w 10455568"/>
                  <a:gd name="connsiteY47" fmla="*/ 662307 h 715479"/>
                  <a:gd name="connsiteX48" fmla="*/ 5147821 w 10455568"/>
                  <a:gd name="connsiteY48" fmla="*/ 673791 h 715479"/>
                  <a:gd name="connsiteX49" fmla="*/ 5032111 w 10455568"/>
                  <a:gd name="connsiteY49" fmla="*/ 694497 h 715479"/>
                  <a:gd name="connsiteX50" fmla="*/ 4937648 w 10455568"/>
                  <a:gd name="connsiteY50" fmla="*/ 684913 h 715479"/>
                  <a:gd name="connsiteX51" fmla="*/ 4805529 w 10455568"/>
                  <a:gd name="connsiteY51" fmla="*/ 670032 h 715479"/>
                  <a:gd name="connsiteX52" fmla="*/ 4681029 w 10455568"/>
                  <a:gd name="connsiteY52" fmla="*/ 655792 h 715479"/>
                  <a:gd name="connsiteX53" fmla="*/ 4643990 w 10455568"/>
                  <a:gd name="connsiteY53" fmla="*/ 685120 h 715479"/>
                  <a:gd name="connsiteX54" fmla="*/ 4585542 w 10455568"/>
                  <a:gd name="connsiteY54" fmla="*/ 712411 h 715479"/>
                  <a:gd name="connsiteX55" fmla="*/ 4516947 w 10455568"/>
                  <a:gd name="connsiteY55" fmla="*/ 689117 h 715479"/>
                  <a:gd name="connsiteX56" fmla="*/ 4356995 w 10455568"/>
                  <a:gd name="connsiteY56" fmla="*/ 642048 h 715479"/>
                  <a:gd name="connsiteX57" fmla="*/ 4258219 w 10455568"/>
                  <a:gd name="connsiteY57" fmla="*/ 646156 h 715479"/>
                  <a:gd name="connsiteX58" fmla="*/ 4042233 w 10455568"/>
                  <a:gd name="connsiteY58" fmla="*/ 636117 h 715479"/>
                  <a:gd name="connsiteX59" fmla="*/ 3899777 w 10455568"/>
                  <a:gd name="connsiteY59" fmla="*/ 610576 h 715479"/>
                  <a:gd name="connsiteX60" fmla="*/ 3796441 w 10455568"/>
                  <a:gd name="connsiteY60" fmla="*/ 577707 h 715479"/>
                  <a:gd name="connsiteX61" fmla="*/ 3648774 w 10455568"/>
                  <a:gd name="connsiteY61" fmla="*/ 535623 h 715479"/>
                  <a:gd name="connsiteX62" fmla="*/ 3502227 w 10455568"/>
                  <a:gd name="connsiteY62" fmla="*/ 518518 h 715479"/>
                  <a:gd name="connsiteX63" fmla="*/ 3395228 w 10455568"/>
                  <a:gd name="connsiteY63" fmla="*/ 491723 h 715479"/>
                  <a:gd name="connsiteX64" fmla="*/ 3265757 w 10455568"/>
                  <a:gd name="connsiteY64" fmla="*/ 477242 h 715479"/>
                  <a:gd name="connsiteX65" fmla="*/ 3158404 w 10455568"/>
                  <a:gd name="connsiteY65" fmla="*/ 483689 h 715479"/>
                  <a:gd name="connsiteX66" fmla="*/ 2990483 w 10455568"/>
                  <a:gd name="connsiteY66" fmla="*/ 499212 h 715479"/>
                  <a:gd name="connsiteX67" fmla="*/ 2779802 w 10455568"/>
                  <a:gd name="connsiteY67" fmla="*/ 443069 h 715479"/>
                  <a:gd name="connsiteX68" fmla="*/ 2695508 w 10455568"/>
                  <a:gd name="connsiteY68" fmla="*/ 433082 h 715479"/>
                  <a:gd name="connsiteX69" fmla="*/ 2616713 w 10455568"/>
                  <a:gd name="connsiteY69" fmla="*/ 431172 h 715479"/>
                  <a:gd name="connsiteX70" fmla="*/ 2447364 w 10455568"/>
                  <a:gd name="connsiteY70" fmla="*/ 395810 h 715479"/>
                  <a:gd name="connsiteX71" fmla="*/ 2378751 w 10455568"/>
                  <a:gd name="connsiteY71" fmla="*/ 385044 h 715479"/>
                  <a:gd name="connsiteX72" fmla="*/ 2284230 w 10455568"/>
                  <a:gd name="connsiteY72" fmla="*/ 391782 h 715479"/>
                  <a:gd name="connsiteX73" fmla="*/ 2110801 w 10455568"/>
                  <a:gd name="connsiteY73" fmla="*/ 382042 h 715479"/>
                  <a:gd name="connsiteX74" fmla="*/ 1934854 w 10455568"/>
                  <a:gd name="connsiteY74" fmla="*/ 331108 h 715479"/>
                  <a:gd name="connsiteX75" fmla="*/ 1862479 w 10455568"/>
                  <a:gd name="connsiteY75" fmla="*/ 342158 h 715479"/>
                  <a:gd name="connsiteX76" fmla="*/ 1836283 w 10455568"/>
                  <a:gd name="connsiteY76" fmla="*/ 342488 h 715479"/>
                  <a:gd name="connsiteX77" fmla="*/ 1599327 w 10455568"/>
                  <a:gd name="connsiteY77" fmla="*/ 323970 h 715479"/>
                  <a:gd name="connsiteX78" fmla="*/ 1575578 w 10455568"/>
                  <a:gd name="connsiteY78" fmla="*/ 321802 h 715479"/>
                  <a:gd name="connsiteX79" fmla="*/ 1463288 w 10455568"/>
                  <a:gd name="connsiteY79" fmla="*/ 298576 h 715479"/>
                  <a:gd name="connsiteX80" fmla="*/ 1184165 w 10455568"/>
                  <a:gd name="connsiteY80" fmla="*/ 298373 h 715479"/>
                  <a:gd name="connsiteX81" fmla="*/ 1166899 w 10455568"/>
                  <a:gd name="connsiteY81" fmla="*/ 297220 h 715479"/>
                  <a:gd name="connsiteX82" fmla="*/ 1074855 w 10455568"/>
                  <a:gd name="connsiteY82" fmla="*/ 318934 h 715479"/>
                  <a:gd name="connsiteX83" fmla="*/ 1030232 w 10455568"/>
                  <a:gd name="connsiteY83" fmla="*/ 343829 h 715479"/>
                  <a:gd name="connsiteX84" fmla="*/ 959854 w 10455568"/>
                  <a:gd name="connsiteY84" fmla="*/ 371351 h 715479"/>
                  <a:gd name="connsiteX85" fmla="*/ 887350 w 10455568"/>
                  <a:gd name="connsiteY85" fmla="*/ 384742 h 715479"/>
                  <a:gd name="connsiteX86" fmla="*/ 762349 w 10455568"/>
                  <a:gd name="connsiteY86" fmla="*/ 358882 h 715479"/>
                  <a:gd name="connsiteX87" fmla="*/ 717454 w 10455568"/>
                  <a:gd name="connsiteY87" fmla="*/ 358448 h 715479"/>
                  <a:gd name="connsiteX88" fmla="*/ 616859 w 10455568"/>
                  <a:gd name="connsiteY88" fmla="*/ 348700 h 715479"/>
                  <a:gd name="connsiteX89" fmla="*/ 529939 w 10455568"/>
                  <a:gd name="connsiteY89" fmla="*/ 355789 h 715479"/>
                  <a:gd name="connsiteX90" fmla="*/ 461851 w 10455568"/>
                  <a:gd name="connsiteY90" fmla="*/ 386945 h 715479"/>
                  <a:gd name="connsiteX91" fmla="*/ 360707 w 10455568"/>
                  <a:gd name="connsiteY91" fmla="*/ 399082 h 715479"/>
                  <a:gd name="connsiteX92" fmla="*/ 293863 w 10455568"/>
                  <a:gd name="connsiteY92" fmla="*/ 384410 h 715479"/>
                  <a:gd name="connsiteX93" fmla="*/ 280347 w 10455568"/>
                  <a:gd name="connsiteY93" fmla="*/ 382711 h 715479"/>
                  <a:gd name="connsiteX94" fmla="*/ 108881 w 10455568"/>
                  <a:gd name="connsiteY94" fmla="*/ 393231 h 715479"/>
                  <a:gd name="connsiteX95" fmla="*/ 53435 w 10455568"/>
                  <a:gd name="connsiteY95" fmla="*/ 397222 h 715479"/>
                  <a:gd name="connsiteX96" fmla="*/ 0 w 10455568"/>
                  <a:gd name="connsiteY96" fmla="*/ 409348 h 71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10455568" h="715479">
                    <a:moveTo>
                      <a:pt x="0" y="0"/>
                    </a:moveTo>
                    <a:lnTo>
                      <a:pt x="10455568" y="0"/>
                    </a:lnTo>
                    <a:lnTo>
                      <a:pt x="10434629" y="8947"/>
                    </a:lnTo>
                    <a:cubicBezTo>
                      <a:pt x="10373917" y="32898"/>
                      <a:pt x="10311087" y="51455"/>
                      <a:pt x="10249341" y="73146"/>
                    </a:cubicBezTo>
                    <a:cubicBezTo>
                      <a:pt x="10223176" y="82504"/>
                      <a:pt x="10198388" y="94974"/>
                      <a:pt x="10172148" y="103170"/>
                    </a:cubicBezTo>
                    <a:cubicBezTo>
                      <a:pt x="10113395" y="121743"/>
                      <a:pt x="10053617" y="138053"/>
                      <a:pt x="9994576" y="156647"/>
                    </a:cubicBezTo>
                    <a:cubicBezTo>
                      <a:pt x="9960929" y="167389"/>
                      <a:pt x="9928899" y="184724"/>
                      <a:pt x="9894474" y="192604"/>
                    </a:cubicBezTo>
                    <a:cubicBezTo>
                      <a:pt x="9812718" y="211289"/>
                      <a:pt x="9730121" y="226242"/>
                      <a:pt x="9647603" y="242354"/>
                    </a:cubicBezTo>
                    <a:cubicBezTo>
                      <a:pt x="9562500" y="258935"/>
                      <a:pt x="9477721" y="276078"/>
                      <a:pt x="9392533" y="291498"/>
                    </a:cubicBezTo>
                    <a:cubicBezTo>
                      <a:pt x="9345891" y="299632"/>
                      <a:pt x="9298681" y="303723"/>
                      <a:pt x="9252019" y="311564"/>
                    </a:cubicBezTo>
                    <a:cubicBezTo>
                      <a:pt x="9211115" y="318433"/>
                      <a:pt x="9170740" y="328758"/>
                      <a:pt x="9129899" y="336497"/>
                    </a:cubicBezTo>
                    <a:cubicBezTo>
                      <a:pt x="9094507" y="342987"/>
                      <a:pt x="9058706" y="347759"/>
                      <a:pt x="9023312" y="354253"/>
                    </a:cubicBezTo>
                    <a:cubicBezTo>
                      <a:pt x="8966639" y="364814"/>
                      <a:pt x="8910315" y="376230"/>
                      <a:pt x="8853949" y="387064"/>
                    </a:cubicBezTo>
                    <a:cubicBezTo>
                      <a:pt x="8830350" y="391295"/>
                      <a:pt x="8805902" y="400245"/>
                      <a:pt x="8783278" y="397418"/>
                    </a:cubicBezTo>
                    <a:cubicBezTo>
                      <a:pt x="8726267" y="390232"/>
                      <a:pt x="8671093" y="397198"/>
                      <a:pt x="8615640" y="408552"/>
                    </a:cubicBezTo>
                    <a:cubicBezTo>
                      <a:pt x="8596680" y="412471"/>
                      <a:pt x="8576049" y="413291"/>
                      <a:pt x="8557154" y="409627"/>
                    </a:cubicBezTo>
                    <a:cubicBezTo>
                      <a:pt x="8518491" y="402356"/>
                      <a:pt x="8480716" y="390947"/>
                      <a:pt x="8442474" y="381318"/>
                    </a:cubicBezTo>
                    <a:cubicBezTo>
                      <a:pt x="8438313" y="380145"/>
                      <a:pt x="8433365" y="380189"/>
                      <a:pt x="8428959" y="379618"/>
                    </a:cubicBezTo>
                    <a:cubicBezTo>
                      <a:pt x="8403970" y="376366"/>
                      <a:pt x="8379279" y="373098"/>
                      <a:pt x="8354329" y="370428"/>
                    </a:cubicBezTo>
                    <a:cubicBezTo>
                      <a:pt x="8340833" y="369017"/>
                      <a:pt x="8327184" y="369657"/>
                      <a:pt x="8313705" y="368535"/>
                    </a:cubicBezTo>
                    <a:cubicBezTo>
                      <a:pt x="8261532" y="363935"/>
                      <a:pt x="8205623" y="381441"/>
                      <a:pt x="8158571" y="349396"/>
                    </a:cubicBezTo>
                    <a:cubicBezTo>
                      <a:pt x="8128030" y="328752"/>
                      <a:pt x="8100257" y="335890"/>
                      <a:pt x="8069467" y="341485"/>
                    </a:cubicBezTo>
                    <a:cubicBezTo>
                      <a:pt x="8046153" y="345696"/>
                      <a:pt x="8022024" y="346466"/>
                      <a:pt x="7998265" y="348379"/>
                    </a:cubicBezTo>
                    <a:cubicBezTo>
                      <a:pt x="7956565" y="352093"/>
                      <a:pt x="7914826" y="355232"/>
                      <a:pt x="7873167" y="359529"/>
                    </a:cubicBezTo>
                    <a:cubicBezTo>
                      <a:pt x="7859864" y="361016"/>
                      <a:pt x="7846730" y="369197"/>
                      <a:pt x="7833600" y="368926"/>
                    </a:cubicBezTo>
                    <a:cubicBezTo>
                      <a:pt x="7772906" y="367528"/>
                      <a:pt x="7711993" y="362939"/>
                      <a:pt x="7651338" y="362121"/>
                    </a:cubicBezTo>
                    <a:cubicBezTo>
                      <a:pt x="7616924" y="361556"/>
                      <a:pt x="7582209" y="369456"/>
                      <a:pt x="7548003" y="367710"/>
                    </a:cubicBezTo>
                    <a:cubicBezTo>
                      <a:pt x="7508539" y="365739"/>
                      <a:pt x="7469448" y="356458"/>
                      <a:pt x="7430093" y="351855"/>
                    </a:cubicBezTo>
                    <a:cubicBezTo>
                      <a:pt x="7419227" y="350559"/>
                      <a:pt x="7407516" y="353979"/>
                      <a:pt x="7396245" y="355328"/>
                    </a:cubicBezTo>
                    <a:cubicBezTo>
                      <a:pt x="7383524" y="356781"/>
                      <a:pt x="7371134" y="358791"/>
                      <a:pt x="7358394" y="359950"/>
                    </a:cubicBezTo>
                    <a:cubicBezTo>
                      <a:pt x="7319573" y="363179"/>
                      <a:pt x="7280655" y="364958"/>
                      <a:pt x="7241933" y="369637"/>
                    </a:cubicBezTo>
                    <a:cubicBezTo>
                      <a:pt x="7218235" y="372418"/>
                      <a:pt x="7194108" y="386008"/>
                      <a:pt x="7171767" y="383160"/>
                    </a:cubicBezTo>
                    <a:cubicBezTo>
                      <a:pt x="7126248" y="377813"/>
                      <a:pt x="7082583" y="399728"/>
                      <a:pt x="7036569" y="387132"/>
                    </a:cubicBezTo>
                    <a:cubicBezTo>
                      <a:pt x="7022328" y="383442"/>
                      <a:pt x="7003983" y="396347"/>
                      <a:pt x="6987200" y="398073"/>
                    </a:cubicBezTo>
                    <a:cubicBezTo>
                      <a:pt x="6945251" y="402388"/>
                      <a:pt x="6903183" y="404965"/>
                      <a:pt x="6861115" y="407542"/>
                    </a:cubicBezTo>
                    <a:cubicBezTo>
                      <a:pt x="6823394" y="409822"/>
                      <a:pt x="6784520" y="416550"/>
                      <a:pt x="6747718" y="410900"/>
                    </a:cubicBezTo>
                    <a:cubicBezTo>
                      <a:pt x="6709137" y="404791"/>
                      <a:pt x="6674999" y="408284"/>
                      <a:pt x="6638839" y="420654"/>
                    </a:cubicBezTo>
                    <a:cubicBezTo>
                      <a:pt x="6614066" y="429044"/>
                      <a:pt x="6587444" y="431733"/>
                      <a:pt x="6561486" y="435540"/>
                    </a:cubicBezTo>
                    <a:cubicBezTo>
                      <a:pt x="6533513" y="439778"/>
                      <a:pt x="6502069" y="435804"/>
                      <a:pt x="6477200" y="447113"/>
                    </a:cubicBezTo>
                    <a:cubicBezTo>
                      <a:pt x="6403159" y="480713"/>
                      <a:pt x="6325566" y="492119"/>
                      <a:pt x="6246111" y="497537"/>
                    </a:cubicBezTo>
                    <a:cubicBezTo>
                      <a:pt x="6231608" y="498524"/>
                      <a:pt x="6216540" y="495475"/>
                      <a:pt x="6202328" y="492074"/>
                    </a:cubicBezTo>
                    <a:cubicBezTo>
                      <a:pt x="6119346" y="471508"/>
                      <a:pt x="6038018" y="479381"/>
                      <a:pt x="5956458" y="500965"/>
                    </a:cubicBezTo>
                    <a:cubicBezTo>
                      <a:pt x="5939584" y="505613"/>
                      <a:pt x="5920486" y="507499"/>
                      <a:pt x="5903139" y="505186"/>
                    </a:cubicBezTo>
                    <a:cubicBezTo>
                      <a:pt x="5854306" y="498315"/>
                      <a:pt x="5806470" y="484677"/>
                      <a:pt x="5757547" y="480730"/>
                    </a:cubicBezTo>
                    <a:cubicBezTo>
                      <a:pt x="5676701" y="474297"/>
                      <a:pt x="5610121" y="519038"/>
                      <a:pt x="5540270" y="550023"/>
                    </a:cubicBezTo>
                    <a:cubicBezTo>
                      <a:pt x="5473801" y="579316"/>
                      <a:pt x="5419599" y="638949"/>
                      <a:pt x="5338128" y="631974"/>
                    </a:cubicBezTo>
                    <a:cubicBezTo>
                      <a:pt x="5329931" y="631367"/>
                      <a:pt x="5321476" y="639812"/>
                      <a:pt x="5312622" y="642454"/>
                    </a:cubicBezTo>
                    <a:cubicBezTo>
                      <a:pt x="5288350" y="649647"/>
                      <a:pt x="5264155" y="657994"/>
                      <a:pt x="5239393" y="662307"/>
                    </a:cubicBezTo>
                    <a:cubicBezTo>
                      <a:pt x="5209181" y="667862"/>
                      <a:pt x="5178072" y="668817"/>
                      <a:pt x="5147821" y="673791"/>
                    </a:cubicBezTo>
                    <a:cubicBezTo>
                      <a:pt x="5108908" y="679940"/>
                      <a:pt x="5070972" y="691848"/>
                      <a:pt x="5032111" y="694497"/>
                    </a:cubicBezTo>
                    <a:cubicBezTo>
                      <a:pt x="5000793" y="696632"/>
                      <a:pt x="4969032" y="688019"/>
                      <a:pt x="4937648" y="684913"/>
                    </a:cubicBezTo>
                    <a:cubicBezTo>
                      <a:pt x="4893363" y="680649"/>
                      <a:pt x="4845361" y="685962"/>
                      <a:pt x="4805529" y="670032"/>
                    </a:cubicBezTo>
                    <a:cubicBezTo>
                      <a:pt x="4763006" y="653119"/>
                      <a:pt x="4723244" y="646796"/>
                      <a:pt x="4681029" y="655792"/>
                    </a:cubicBezTo>
                    <a:cubicBezTo>
                      <a:pt x="4666957" y="658791"/>
                      <a:pt x="4649519" y="672217"/>
                      <a:pt x="4643990" y="685120"/>
                    </a:cubicBezTo>
                    <a:cubicBezTo>
                      <a:pt x="4631676" y="713928"/>
                      <a:pt x="4612585" y="720184"/>
                      <a:pt x="4585542" y="712411"/>
                    </a:cubicBezTo>
                    <a:cubicBezTo>
                      <a:pt x="4562077" y="705853"/>
                      <a:pt x="4533672" y="703713"/>
                      <a:pt x="4516947" y="689117"/>
                    </a:cubicBezTo>
                    <a:cubicBezTo>
                      <a:pt x="4469552" y="647774"/>
                      <a:pt x="4412904" y="650180"/>
                      <a:pt x="4356995" y="642048"/>
                    </a:cubicBezTo>
                    <a:cubicBezTo>
                      <a:pt x="4322867" y="637088"/>
                      <a:pt x="4291523" y="638934"/>
                      <a:pt x="4258219" y="646156"/>
                    </a:cubicBezTo>
                    <a:cubicBezTo>
                      <a:pt x="4185895" y="662159"/>
                      <a:pt x="4113776" y="651342"/>
                      <a:pt x="4042233" y="636117"/>
                    </a:cubicBezTo>
                    <a:cubicBezTo>
                      <a:pt x="3994923" y="625941"/>
                      <a:pt x="3946812" y="621063"/>
                      <a:pt x="3899777" y="610576"/>
                    </a:cubicBezTo>
                    <a:cubicBezTo>
                      <a:pt x="3864554" y="602488"/>
                      <a:pt x="3829196" y="592371"/>
                      <a:pt x="3796441" y="577707"/>
                    </a:cubicBezTo>
                    <a:cubicBezTo>
                      <a:pt x="3748937" y="556178"/>
                      <a:pt x="3706395" y="521788"/>
                      <a:pt x="3648774" y="535623"/>
                    </a:cubicBezTo>
                    <a:cubicBezTo>
                      <a:pt x="3598036" y="547820"/>
                      <a:pt x="3550396" y="532716"/>
                      <a:pt x="3502227" y="518518"/>
                    </a:cubicBezTo>
                    <a:cubicBezTo>
                      <a:pt x="3466848" y="508111"/>
                      <a:pt x="3431455" y="497410"/>
                      <a:pt x="3395228" y="491723"/>
                    </a:cubicBezTo>
                    <a:cubicBezTo>
                      <a:pt x="3352235" y="485040"/>
                      <a:pt x="3304663" y="492363"/>
                      <a:pt x="3265757" y="477242"/>
                    </a:cubicBezTo>
                    <a:cubicBezTo>
                      <a:pt x="3225052" y="461369"/>
                      <a:pt x="3193136" y="476075"/>
                      <a:pt x="3158404" y="483689"/>
                    </a:cubicBezTo>
                    <a:cubicBezTo>
                      <a:pt x="3102986" y="495623"/>
                      <a:pt x="3048333" y="514498"/>
                      <a:pt x="2990483" y="499212"/>
                    </a:cubicBezTo>
                    <a:cubicBezTo>
                      <a:pt x="2920173" y="480697"/>
                      <a:pt x="2850324" y="460405"/>
                      <a:pt x="2779802" y="443069"/>
                    </a:cubicBezTo>
                    <a:cubicBezTo>
                      <a:pt x="2752548" y="436477"/>
                      <a:pt x="2723606" y="434954"/>
                      <a:pt x="2695508" y="433082"/>
                    </a:cubicBezTo>
                    <a:cubicBezTo>
                      <a:pt x="2668903" y="431690"/>
                      <a:pt x="2637847" y="441965"/>
                      <a:pt x="2616713" y="431172"/>
                    </a:cubicBezTo>
                    <a:cubicBezTo>
                      <a:pt x="2562378" y="403411"/>
                      <a:pt x="2507687" y="391698"/>
                      <a:pt x="2447364" y="395810"/>
                    </a:cubicBezTo>
                    <a:cubicBezTo>
                      <a:pt x="2424744" y="397352"/>
                      <a:pt x="2401814" y="385802"/>
                      <a:pt x="2378751" y="385044"/>
                    </a:cubicBezTo>
                    <a:cubicBezTo>
                      <a:pt x="2347229" y="384281"/>
                      <a:pt x="2310735" y="378901"/>
                      <a:pt x="2284230" y="391782"/>
                    </a:cubicBezTo>
                    <a:cubicBezTo>
                      <a:pt x="2221919" y="422248"/>
                      <a:pt x="2168532" y="404037"/>
                      <a:pt x="2110801" y="382042"/>
                    </a:cubicBezTo>
                    <a:cubicBezTo>
                      <a:pt x="2053961" y="360279"/>
                      <a:pt x="1994577" y="343935"/>
                      <a:pt x="1934854" y="331108"/>
                    </a:cubicBezTo>
                    <a:cubicBezTo>
                      <a:pt x="1912400" y="326519"/>
                      <a:pt x="1886705" y="338470"/>
                      <a:pt x="1862479" y="342158"/>
                    </a:cubicBezTo>
                    <a:cubicBezTo>
                      <a:pt x="1853818" y="343333"/>
                      <a:pt x="1844309" y="344855"/>
                      <a:pt x="1836283" y="342488"/>
                    </a:cubicBezTo>
                    <a:cubicBezTo>
                      <a:pt x="1758698" y="319808"/>
                      <a:pt x="1680403" y="303878"/>
                      <a:pt x="1599327" y="323970"/>
                    </a:cubicBezTo>
                    <a:cubicBezTo>
                      <a:pt x="1591888" y="325937"/>
                      <a:pt x="1583257" y="323319"/>
                      <a:pt x="1575578" y="321802"/>
                    </a:cubicBezTo>
                    <a:cubicBezTo>
                      <a:pt x="1538035" y="313873"/>
                      <a:pt x="1500950" y="299795"/>
                      <a:pt x="1463288" y="298576"/>
                    </a:cubicBezTo>
                    <a:cubicBezTo>
                      <a:pt x="1370438" y="295582"/>
                      <a:pt x="1277384" y="298137"/>
                      <a:pt x="1184165" y="298373"/>
                    </a:cubicBezTo>
                    <a:cubicBezTo>
                      <a:pt x="1178344" y="298480"/>
                      <a:pt x="1172255" y="298896"/>
                      <a:pt x="1166899" y="297220"/>
                    </a:cubicBezTo>
                    <a:cubicBezTo>
                      <a:pt x="1131827" y="287082"/>
                      <a:pt x="1102238" y="293180"/>
                      <a:pt x="1074855" y="318934"/>
                    </a:cubicBezTo>
                    <a:cubicBezTo>
                      <a:pt x="1062808" y="330244"/>
                      <a:pt x="1045783" y="336940"/>
                      <a:pt x="1030232" y="343829"/>
                    </a:cubicBezTo>
                    <a:cubicBezTo>
                      <a:pt x="1007334" y="354132"/>
                      <a:pt x="983839" y="364180"/>
                      <a:pt x="959854" y="371351"/>
                    </a:cubicBezTo>
                    <a:cubicBezTo>
                      <a:pt x="936141" y="378210"/>
                      <a:pt x="910825" y="387219"/>
                      <a:pt x="887350" y="384742"/>
                    </a:cubicBezTo>
                    <a:cubicBezTo>
                      <a:pt x="845096" y="380339"/>
                      <a:pt x="804258" y="366810"/>
                      <a:pt x="762349" y="358882"/>
                    </a:cubicBezTo>
                    <a:cubicBezTo>
                      <a:pt x="747884" y="356082"/>
                      <a:pt x="732263" y="357732"/>
                      <a:pt x="717454" y="358448"/>
                    </a:cubicBezTo>
                    <a:cubicBezTo>
                      <a:pt x="683463" y="359893"/>
                      <a:pt x="649238" y="370675"/>
                      <a:pt x="616859" y="348700"/>
                    </a:cubicBezTo>
                    <a:cubicBezTo>
                      <a:pt x="586900" y="328019"/>
                      <a:pt x="558641" y="336644"/>
                      <a:pt x="529939" y="355789"/>
                    </a:cubicBezTo>
                    <a:cubicBezTo>
                      <a:pt x="509309" y="369433"/>
                      <a:pt x="485605" y="380664"/>
                      <a:pt x="461851" y="386945"/>
                    </a:cubicBezTo>
                    <a:cubicBezTo>
                      <a:pt x="429225" y="395576"/>
                      <a:pt x="396634" y="400422"/>
                      <a:pt x="360707" y="399082"/>
                    </a:cubicBezTo>
                    <a:cubicBezTo>
                      <a:pt x="335299" y="398193"/>
                      <a:pt x="314629" y="398437"/>
                      <a:pt x="293863" y="384410"/>
                    </a:cubicBezTo>
                    <a:cubicBezTo>
                      <a:pt x="290517" y="382308"/>
                      <a:pt x="284678" y="382122"/>
                      <a:pt x="280347" y="382711"/>
                    </a:cubicBezTo>
                    <a:cubicBezTo>
                      <a:pt x="223554" y="391535"/>
                      <a:pt x="166827" y="392780"/>
                      <a:pt x="108881" y="393231"/>
                    </a:cubicBezTo>
                    <a:cubicBezTo>
                      <a:pt x="90460" y="393322"/>
                      <a:pt x="71882" y="394571"/>
                      <a:pt x="53435" y="397222"/>
                    </a:cubicBezTo>
                    <a:lnTo>
                      <a:pt x="0" y="409348"/>
                    </a:lnTo>
                    <a:close/>
                  </a:path>
                </a:pathLst>
              </a:custGeom>
              <a:blipFill>
                <a:blip r:embed="rId3">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03013228"/>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8" name="Rectangle 7" descr="" title="">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descr="" title="">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11" name="Group 10" descr="" title="">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15" name="Freeform: Shape 14" descr="" title="">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descr="" title="">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descr="" title="">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13" name="Freeform: Shape 12" descr="" title="">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descr="" title="">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2">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itle 1" descr="" title="">
            <a:extLst>
              <a:ext uri="{FF2B5EF4-FFF2-40B4-BE49-F238E27FC236}">
                <a16:creationId xmlns:a16="http://schemas.microsoft.com/office/drawing/2014/main" id="{C1BBE73F-C120-2B00-5BE7-1C30899C9838}"/>
              </a:ext>
            </a:extLst>
          </p:cNvPr>
          <p:cNvSpPr>
            <a:spLocks noGrp="1"/>
          </p:cNvSpPr>
          <p:nvPr>
            <p:ph type="ctrTitle"/>
          </p:nvPr>
        </p:nvSpPr>
        <p:spPr>
          <a:xfrm>
            <a:off x="838199" y="1120676"/>
            <a:ext cx="7021513" cy="2308324"/>
          </a:xfrm>
        </p:spPr>
        <p:txBody>
          <a:bodyPr>
            <a:normAutofit/>
          </a:bodyPr>
          <a:lstStyle/>
          <a:p>
            <a:pPr algn="l"/>
            <a:r>
              <a:rPr lang="en-US" sz="5000" b="1" dirty="0">
                <a:solidFill>
                  <a:schemeClr val="accent5"/>
                </a:solidFill>
              </a:rPr>
              <a:t>Everything Begins with YOUR MEASURE OF DAMAGES</a:t>
            </a:r>
          </a:p>
        </p:txBody>
      </p:sp>
      <p:sp>
        <p:nvSpPr>
          <p:cNvPr id="3" name="Subtitle 2" descr="" title="">
            <a:extLst>
              <a:ext uri="{FF2B5EF4-FFF2-40B4-BE49-F238E27FC236}">
                <a16:creationId xmlns:a16="http://schemas.microsoft.com/office/drawing/2014/main" id="{00B1ED69-D107-C3D5-A0CA-D744DFA9BE4F}"/>
              </a:ext>
            </a:extLst>
          </p:cNvPr>
          <p:cNvSpPr>
            <a:spLocks noGrp="1"/>
          </p:cNvSpPr>
          <p:nvPr>
            <p:ph type="subTitle" idx="1"/>
          </p:nvPr>
        </p:nvSpPr>
        <p:spPr>
          <a:xfrm>
            <a:off x="835024" y="3809999"/>
            <a:ext cx="8330747" cy="1012778"/>
          </a:xfrm>
        </p:spPr>
        <p:txBody>
          <a:bodyPr>
            <a:normAutofit/>
          </a:bodyPr>
          <a:lstStyle/>
          <a:p>
            <a:pPr algn="l"/>
            <a:r>
              <a:rPr lang="en-US" i="1" dirty="0">
                <a:solidFill>
                  <a:schemeClr val="bg1"/>
                </a:solidFill>
              </a:rPr>
              <a:t>How do you determine what your damages are for defective / nonconforming work?</a:t>
            </a:r>
          </a:p>
        </p:txBody>
      </p:sp>
    </p:spTree>
    <p:extLst>
      <p:ext uri="{BB962C8B-B14F-4D97-AF65-F5344CB8AC3E}">
        <p14:creationId xmlns:p14="http://schemas.microsoft.com/office/powerpoint/2010/main" val="1908190264"/>
      </p:ext>
    </p:extLst>
  </p:cSld>
  <p:clrMapOvr>
    <a:masterClrMapping/>
  </p:clrMapOvr>
</p:sld>
</file>

<file path=ppt/slides/slide3.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9" name="Rectangle 8" descr="" title="">
            <a:extLst>
              <a:ext uri="{FF2B5EF4-FFF2-40B4-BE49-F238E27FC236}">
                <a16:creationId xmlns:a16="http://schemas.microsoft.com/office/drawing/2014/main" id="{325166D1-1B21-4128-AC42-61745528E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 title="">
            <a:extLst>
              <a:ext uri="{FF2B5EF4-FFF2-40B4-BE49-F238E27FC236}">
                <a16:creationId xmlns:a16="http://schemas.microsoft.com/office/drawing/2014/main" id="{69149506-E741-E7F7-5907-81139F80AB78}"/>
              </a:ext>
            </a:extLst>
          </p:cNvPr>
          <p:cNvPicPr>
            <a:picLocks noChangeAspect="1"/>
          </p:cNvPicPr>
          <p:nvPr/>
        </p:nvPicPr>
        <p:blipFill rotWithShape="1">
          <a:blip r:embed="rId2"/>
          <a:srcRect l="39782" r="-1" b="-2"/>
          <a:stretch/>
        </p:blipFill>
        <p:spPr>
          <a:xfrm>
            <a:off x="20" y="2"/>
            <a:ext cx="6186992" cy="6857998"/>
          </a:xfrm>
          <a:custGeom>
            <a:avLst/>
            <a:gdLst/>
            <a:ahLst/>
            <a:cxnLst/>
            <a:rect l="l" t="t" r="r" b="b"/>
            <a:pathLst>
              <a:path w="6187012" h="6857998">
                <a:moveTo>
                  <a:pt x="5434855" y="6118149"/>
                </a:moveTo>
                <a:cubicBezTo>
                  <a:pt x="5441404" y="6124102"/>
                  <a:pt x="5449025" y="6129341"/>
                  <a:pt x="5456075" y="6133723"/>
                </a:cubicBezTo>
                <a:cubicBezTo>
                  <a:pt x="5463218" y="6138152"/>
                  <a:pt x="5468564" y="6143474"/>
                  <a:pt x="5472234" y="6149380"/>
                </a:cubicBezTo>
                <a:lnTo>
                  <a:pt x="5477710" y="6166562"/>
                </a:lnTo>
                <a:lnTo>
                  <a:pt x="5472234" y="6149379"/>
                </a:lnTo>
                <a:cubicBezTo>
                  <a:pt x="5468564" y="6143474"/>
                  <a:pt x="5463218" y="6138152"/>
                  <a:pt x="5456075" y="6133722"/>
                </a:cubicBezTo>
                <a:cubicBezTo>
                  <a:pt x="5449025" y="6129341"/>
                  <a:pt x="5441404" y="6124102"/>
                  <a:pt x="5434855" y="6118149"/>
                </a:cubicBezTo>
                <a:close/>
                <a:moveTo>
                  <a:pt x="5343013" y="4941372"/>
                </a:moveTo>
                <a:lnTo>
                  <a:pt x="5346342" y="4950869"/>
                </a:lnTo>
                <a:lnTo>
                  <a:pt x="5356027" y="4991382"/>
                </a:lnTo>
                <a:lnTo>
                  <a:pt x="5346342" y="4950868"/>
                </a:lnTo>
                <a:close/>
                <a:moveTo>
                  <a:pt x="5346951" y="4749807"/>
                </a:moveTo>
                <a:cubicBezTo>
                  <a:pt x="5334815" y="4762826"/>
                  <a:pt x="5333958" y="4781365"/>
                  <a:pt x="5332244" y="4799797"/>
                </a:cubicBezTo>
                <a:cubicBezTo>
                  <a:pt x="5333958" y="4781365"/>
                  <a:pt x="5334815" y="4762827"/>
                  <a:pt x="5346951" y="4749807"/>
                </a:cubicBezTo>
                <a:close/>
                <a:moveTo>
                  <a:pt x="5364750" y="4543185"/>
                </a:moveTo>
                <a:cubicBezTo>
                  <a:pt x="5365727" y="4548281"/>
                  <a:pt x="5367775" y="4553662"/>
                  <a:pt x="5370156" y="4557092"/>
                </a:cubicBezTo>
                <a:cubicBezTo>
                  <a:pt x="5381776" y="4573618"/>
                  <a:pt x="5390563" y="4588275"/>
                  <a:pt x="5396519" y="4602021"/>
                </a:cubicBezTo>
                <a:cubicBezTo>
                  <a:pt x="5390563" y="4588275"/>
                  <a:pt x="5381776" y="4573618"/>
                  <a:pt x="5370156" y="4557091"/>
                </a:cubicBezTo>
                <a:close/>
                <a:moveTo>
                  <a:pt x="5830968" y="2819253"/>
                </a:moveTo>
                <a:lnTo>
                  <a:pt x="5842611" y="2827484"/>
                </a:lnTo>
                <a:lnTo>
                  <a:pt x="5842613" y="2827486"/>
                </a:lnTo>
                <a:lnTo>
                  <a:pt x="5871116" y="2861156"/>
                </a:lnTo>
                <a:lnTo>
                  <a:pt x="5861462" y="2842392"/>
                </a:lnTo>
                <a:lnTo>
                  <a:pt x="5842613" y="2827486"/>
                </a:lnTo>
                <a:lnTo>
                  <a:pt x="5842611" y="2827483"/>
                </a:lnTo>
                <a:close/>
                <a:moveTo>
                  <a:pt x="5761313" y="1974015"/>
                </a:moveTo>
                <a:lnTo>
                  <a:pt x="5754799" y="1999763"/>
                </a:lnTo>
                <a:cubicBezTo>
                  <a:pt x="5750990" y="2008056"/>
                  <a:pt x="5745310" y="2016020"/>
                  <a:pt x="5737071" y="2023547"/>
                </a:cubicBezTo>
                <a:cubicBezTo>
                  <a:pt x="5753550" y="2008497"/>
                  <a:pt x="5759789" y="1991685"/>
                  <a:pt x="5761313" y="1974015"/>
                </a:cubicBezTo>
                <a:close/>
                <a:moveTo>
                  <a:pt x="5744119" y="1768838"/>
                </a:moveTo>
                <a:cubicBezTo>
                  <a:pt x="5739738" y="1774411"/>
                  <a:pt x="5736975" y="1779948"/>
                  <a:pt x="5735518" y="1785412"/>
                </a:cubicBezTo>
                <a:lnTo>
                  <a:pt x="5734738" y="1801558"/>
                </a:lnTo>
                <a:cubicBezTo>
                  <a:pt x="5733070" y="1790986"/>
                  <a:pt x="5735356" y="1779981"/>
                  <a:pt x="5744119" y="1768838"/>
                </a:cubicBezTo>
                <a:close/>
                <a:moveTo>
                  <a:pt x="5853708" y="520953"/>
                </a:moveTo>
                <a:lnTo>
                  <a:pt x="5846981" y="549926"/>
                </a:lnTo>
                <a:lnTo>
                  <a:pt x="5840726" y="566616"/>
                </a:lnTo>
                <a:lnTo>
                  <a:pt x="5834776" y="581804"/>
                </a:lnTo>
                <a:lnTo>
                  <a:pt x="5834358" y="583595"/>
                </a:lnTo>
                <a:lnTo>
                  <a:pt x="5832183" y="589388"/>
                </a:lnTo>
                <a:cubicBezTo>
                  <a:pt x="5829783" y="597005"/>
                  <a:pt x="5828025" y="604728"/>
                  <a:pt x="5827560" y="612658"/>
                </a:cubicBezTo>
                <a:lnTo>
                  <a:pt x="5834358" y="583595"/>
                </a:lnTo>
                <a:lnTo>
                  <a:pt x="5840674" y="566754"/>
                </a:lnTo>
                <a:lnTo>
                  <a:pt x="5840726" y="566616"/>
                </a:lnTo>
                <a:lnTo>
                  <a:pt x="5846564" y="551717"/>
                </a:lnTo>
                <a:lnTo>
                  <a:pt x="5846981" y="549926"/>
                </a:lnTo>
                <a:lnTo>
                  <a:pt x="5849145" y="544146"/>
                </a:lnTo>
                <a:cubicBezTo>
                  <a:pt x="5851532" y="536547"/>
                  <a:pt x="5853271" y="528850"/>
                  <a:pt x="5853708" y="520953"/>
                </a:cubicBezTo>
                <a:close/>
                <a:moveTo>
                  <a:pt x="5802605" y="268794"/>
                </a:moveTo>
                <a:cubicBezTo>
                  <a:pt x="5800080" y="279176"/>
                  <a:pt x="5798377" y="289296"/>
                  <a:pt x="5797729" y="299164"/>
                </a:cubicBezTo>
                <a:cubicBezTo>
                  <a:pt x="5797080" y="309031"/>
                  <a:pt x="5797485" y="318646"/>
                  <a:pt x="5799176" y="328017"/>
                </a:cubicBezTo>
                <a:close/>
                <a:moveTo>
                  <a:pt x="0" y="0"/>
                </a:moveTo>
                <a:lnTo>
                  <a:pt x="6120021" y="0"/>
                </a:lnTo>
                <a:lnTo>
                  <a:pt x="6115806" y="24480"/>
                </a:lnTo>
                <a:cubicBezTo>
                  <a:pt x="6113321" y="32636"/>
                  <a:pt x="6109559" y="40471"/>
                  <a:pt x="6103795" y="47806"/>
                </a:cubicBezTo>
                <a:cubicBezTo>
                  <a:pt x="6088935" y="66857"/>
                  <a:pt x="6092364" y="85336"/>
                  <a:pt x="6094651" y="105718"/>
                </a:cubicBezTo>
                <a:cubicBezTo>
                  <a:pt x="6096365" y="121150"/>
                  <a:pt x="6095794" y="136963"/>
                  <a:pt x="6095986" y="152584"/>
                </a:cubicBezTo>
                <a:cubicBezTo>
                  <a:pt x="6096555" y="180017"/>
                  <a:pt x="6096746" y="207450"/>
                  <a:pt x="6097699" y="234883"/>
                </a:cubicBezTo>
                <a:cubicBezTo>
                  <a:pt x="6098079" y="243648"/>
                  <a:pt x="6102844" y="252600"/>
                  <a:pt x="6102082" y="261173"/>
                </a:cubicBezTo>
                <a:cubicBezTo>
                  <a:pt x="6098461" y="300800"/>
                  <a:pt x="6092746" y="340425"/>
                  <a:pt x="6089507" y="380050"/>
                </a:cubicBezTo>
                <a:cubicBezTo>
                  <a:pt x="6087603" y="402529"/>
                  <a:pt x="6091220" y="425581"/>
                  <a:pt x="6088555" y="447870"/>
                </a:cubicBezTo>
                <a:cubicBezTo>
                  <a:pt x="6085507" y="473587"/>
                  <a:pt x="6077697" y="498733"/>
                  <a:pt x="6072932" y="524262"/>
                </a:cubicBezTo>
                <a:cubicBezTo>
                  <a:pt x="6071600" y="531310"/>
                  <a:pt x="6073315" y="539121"/>
                  <a:pt x="6073694" y="546552"/>
                </a:cubicBezTo>
                <a:cubicBezTo>
                  <a:pt x="6074076" y="554933"/>
                  <a:pt x="6074838" y="563125"/>
                  <a:pt x="6075029" y="571508"/>
                </a:cubicBezTo>
                <a:cubicBezTo>
                  <a:pt x="6075411" y="597037"/>
                  <a:pt x="6074838" y="622564"/>
                  <a:pt x="6076173" y="648092"/>
                </a:cubicBezTo>
                <a:cubicBezTo>
                  <a:pt x="6076934" y="663713"/>
                  <a:pt x="6084744" y="680096"/>
                  <a:pt x="6081886" y="694576"/>
                </a:cubicBezTo>
                <a:cubicBezTo>
                  <a:pt x="6076363" y="724104"/>
                  <a:pt x="6088745" y="753633"/>
                  <a:pt x="6078459" y="783158"/>
                </a:cubicBezTo>
                <a:cubicBezTo>
                  <a:pt x="6075411" y="792306"/>
                  <a:pt x="6083031" y="804877"/>
                  <a:pt x="6083411" y="815929"/>
                </a:cubicBezTo>
                <a:cubicBezTo>
                  <a:pt x="6084363" y="843552"/>
                  <a:pt x="6084173" y="871173"/>
                  <a:pt x="6083983" y="898797"/>
                </a:cubicBezTo>
                <a:cubicBezTo>
                  <a:pt x="6083793" y="923562"/>
                  <a:pt x="6086459" y="949281"/>
                  <a:pt x="6081125" y="973095"/>
                </a:cubicBezTo>
                <a:cubicBezTo>
                  <a:pt x="6075411" y="998052"/>
                  <a:pt x="6076173" y="1020529"/>
                  <a:pt x="6082649" y="1044725"/>
                </a:cubicBezTo>
                <a:cubicBezTo>
                  <a:pt x="6087031" y="1061298"/>
                  <a:pt x="6087603" y="1078826"/>
                  <a:pt x="6088935" y="1095972"/>
                </a:cubicBezTo>
                <a:cubicBezTo>
                  <a:pt x="6090459" y="1114449"/>
                  <a:pt x="6086459" y="1134834"/>
                  <a:pt x="6092746" y="1151600"/>
                </a:cubicBezTo>
                <a:cubicBezTo>
                  <a:pt x="6111415" y="1201512"/>
                  <a:pt x="6115415" y="1252757"/>
                  <a:pt x="6115415" y="1304955"/>
                </a:cubicBezTo>
                <a:cubicBezTo>
                  <a:pt x="6115415" y="1314483"/>
                  <a:pt x="6112750" y="1324198"/>
                  <a:pt x="6109892" y="1333341"/>
                </a:cubicBezTo>
                <a:cubicBezTo>
                  <a:pt x="6092746" y="1386684"/>
                  <a:pt x="6094269" y="1440216"/>
                  <a:pt x="6104748" y="1494509"/>
                </a:cubicBezTo>
                <a:cubicBezTo>
                  <a:pt x="6107034" y="1505751"/>
                  <a:pt x="6107415" y="1518324"/>
                  <a:pt x="6105130" y="1529563"/>
                </a:cubicBezTo>
                <a:cubicBezTo>
                  <a:pt x="6098461" y="1561189"/>
                  <a:pt x="6087411" y="1591859"/>
                  <a:pt x="6082649" y="1623675"/>
                </a:cubicBezTo>
                <a:cubicBezTo>
                  <a:pt x="6074838" y="1676253"/>
                  <a:pt x="6101126" y="1721785"/>
                  <a:pt x="6118274" y="1768838"/>
                </a:cubicBezTo>
                <a:cubicBezTo>
                  <a:pt x="6134467" y="1813610"/>
                  <a:pt x="6171044" y="1851709"/>
                  <a:pt x="6162851" y="1904673"/>
                </a:cubicBezTo>
                <a:cubicBezTo>
                  <a:pt x="6162090" y="1910004"/>
                  <a:pt x="6167233" y="1915912"/>
                  <a:pt x="6168567" y="1921817"/>
                </a:cubicBezTo>
                <a:cubicBezTo>
                  <a:pt x="6172188" y="1938009"/>
                  <a:pt x="6176566" y="1954202"/>
                  <a:pt x="6178283" y="1970586"/>
                </a:cubicBezTo>
                <a:cubicBezTo>
                  <a:pt x="6180570" y="1990589"/>
                  <a:pt x="6179809" y="2010974"/>
                  <a:pt x="6181713" y="2030977"/>
                </a:cubicBezTo>
                <a:cubicBezTo>
                  <a:pt x="6182856" y="2043835"/>
                  <a:pt x="6184951" y="2056600"/>
                  <a:pt x="6186761" y="2069340"/>
                </a:cubicBezTo>
                <a:lnTo>
                  <a:pt x="6187012" y="2072225"/>
                </a:lnTo>
                <a:lnTo>
                  <a:pt x="6187012" y="2131532"/>
                </a:lnTo>
                <a:lnTo>
                  <a:pt x="6186141" y="2138304"/>
                </a:lnTo>
                <a:cubicBezTo>
                  <a:pt x="6183950" y="2148519"/>
                  <a:pt x="6181332" y="2158712"/>
                  <a:pt x="6179617" y="2168903"/>
                </a:cubicBezTo>
                <a:cubicBezTo>
                  <a:pt x="6174854" y="2197670"/>
                  <a:pt x="6176188" y="2229296"/>
                  <a:pt x="6163995" y="2254633"/>
                </a:cubicBezTo>
                <a:cubicBezTo>
                  <a:pt x="6151041" y="2281683"/>
                  <a:pt x="6145135" y="2307402"/>
                  <a:pt x="6149135" y="2335405"/>
                </a:cubicBezTo>
                <a:cubicBezTo>
                  <a:pt x="6150469" y="2344741"/>
                  <a:pt x="6158471" y="2356744"/>
                  <a:pt x="6166661" y="2360933"/>
                </a:cubicBezTo>
                <a:cubicBezTo>
                  <a:pt x="6184950" y="2370270"/>
                  <a:pt x="6188190" y="2383032"/>
                  <a:pt x="6181902" y="2400369"/>
                </a:cubicBezTo>
                <a:cubicBezTo>
                  <a:pt x="6176566" y="2415420"/>
                  <a:pt x="6173901" y="2433897"/>
                  <a:pt x="6163613" y="2444184"/>
                </a:cubicBezTo>
                <a:cubicBezTo>
                  <a:pt x="6134467" y="2473333"/>
                  <a:pt x="6133515" y="2510483"/>
                  <a:pt x="6125705" y="2546678"/>
                </a:cubicBezTo>
                <a:cubicBezTo>
                  <a:pt x="6120940" y="2568774"/>
                  <a:pt x="6120750" y="2589352"/>
                  <a:pt x="6123988" y="2611450"/>
                </a:cubicBezTo>
                <a:cubicBezTo>
                  <a:pt x="6131227" y="2659455"/>
                  <a:pt x="6120940" y="2706131"/>
                  <a:pt x="6107796" y="2752235"/>
                </a:cubicBezTo>
                <a:cubicBezTo>
                  <a:pt x="6099034" y="2782716"/>
                  <a:pt x="6093699" y="2813958"/>
                  <a:pt x="6084744" y="2844248"/>
                </a:cubicBezTo>
                <a:cubicBezTo>
                  <a:pt x="6077886" y="2866918"/>
                  <a:pt x="6069694" y="2889587"/>
                  <a:pt x="6058646" y="2910353"/>
                </a:cubicBezTo>
                <a:cubicBezTo>
                  <a:pt x="6042452" y="2940455"/>
                  <a:pt x="6018067" y="2966742"/>
                  <a:pt x="6024544" y="3005035"/>
                </a:cubicBezTo>
                <a:cubicBezTo>
                  <a:pt x="6030260" y="3038756"/>
                  <a:pt x="6018259" y="3069235"/>
                  <a:pt x="6006828" y="3100099"/>
                </a:cubicBezTo>
                <a:cubicBezTo>
                  <a:pt x="5998446" y="3122770"/>
                  <a:pt x="5989871" y="3145436"/>
                  <a:pt x="5984537" y="3168870"/>
                </a:cubicBezTo>
                <a:cubicBezTo>
                  <a:pt x="5978251" y="3196686"/>
                  <a:pt x="5980920" y="3228119"/>
                  <a:pt x="5969297" y="3252885"/>
                </a:cubicBezTo>
                <a:cubicBezTo>
                  <a:pt x="5957105" y="3278795"/>
                  <a:pt x="5965297" y="3300319"/>
                  <a:pt x="5968726" y="3323372"/>
                </a:cubicBezTo>
                <a:cubicBezTo>
                  <a:pt x="5974061" y="3360139"/>
                  <a:pt x="5983967" y="3396719"/>
                  <a:pt x="5971395" y="3433866"/>
                </a:cubicBezTo>
                <a:cubicBezTo>
                  <a:pt x="5956153" y="3479015"/>
                  <a:pt x="5939769" y="3523785"/>
                  <a:pt x="5925292" y="3569124"/>
                </a:cubicBezTo>
                <a:cubicBezTo>
                  <a:pt x="5919765" y="3586653"/>
                  <a:pt x="5917479" y="3605509"/>
                  <a:pt x="5915003" y="3623799"/>
                </a:cubicBezTo>
                <a:cubicBezTo>
                  <a:pt x="5912906" y="3641134"/>
                  <a:pt x="5918242" y="3661899"/>
                  <a:pt x="5910241" y="3675238"/>
                </a:cubicBezTo>
                <a:cubicBezTo>
                  <a:pt x="5889667" y="3709529"/>
                  <a:pt x="5879569" y="3744770"/>
                  <a:pt x="5879569" y="3784397"/>
                </a:cubicBezTo>
                <a:cubicBezTo>
                  <a:pt x="5879569" y="3799258"/>
                  <a:pt x="5870996" y="3813737"/>
                  <a:pt x="5869471" y="3828785"/>
                </a:cubicBezTo>
                <a:cubicBezTo>
                  <a:pt x="5867567" y="3849362"/>
                  <a:pt x="5862423" y="3872985"/>
                  <a:pt x="5869664" y="3890891"/>
                </a:cubicBezTo>
                <a:cubicBezTo>
                  <a:pt x="5886809" y="3932993"/>
                  <a:pt x="5872519" y="3967091"/>
                  <a:pt x="5855566" y="4003861"/>
                </a:cubicBezTo>
                <a:cubicBezTo>
                  <a:pt x="5838801" y="4040058"/>
                  <a:pt x="5825466" y="4078159"/>
                  <a:pt x="5814416" y="4116641"/>
                </a:cubicBezTo>
                <a:cubicBezTo>
                  <a:pt x="5810415" y="4131119"/>
                  <a:pt x="5817085" y="4148453"/>
                  <a:pt x="5818417" y="4164458"/>
                </a:cubicBezTo>
                <a:cubicBezTo>
                  <a:pt x="5818798" y="4170174"/>
                  <a:pt x="5819370" y="4176461"/>
                  <a:pt x="5817466" y="4181603"/>
                </a:cubicBezTo>
                <a:cubicBezTo>
                  <a:pt x="5799176" y="4231324"/>
                  <a:pt x="5785269" y="4281810"/>
                  <a:pt x="5794794" y="4335722"/>
                </a:cubicBezTo>
                <a:cubicBezTo>
                  <a:pt x="5795747" y="4340674"/>
                  <a:pt x="5793650" y="4346201"/>
                  <a:pt x="5792317" y="4351154"/>
                </a:cubicBezTo>
                <a:cubicBezTo>
                  <a:pt x="5785461" y="4375349"/>
                  <a:pt x="5774601" y="4398972"/>
                  <a:pt x="5772124" y="4423545"/>
                </a:cubicBezTo>
                <a:cubicBezTo>
                  <a:pt x="5766028" y="4484127"/>
                  <a:pt x="5763550" y="4545086"/>
                  <a:pt x="5759550" y="4606053"/>
                </a:cubicBezTo>
                <a:cubicBezTo>
                  <a:pt x="5759361" y="4609863"/>
                  <a:pt x="5759361" y="4613864"/>
                  <a:pt x="5758027" y="4617291"/>
                </a:cubicBezTo>
                <a:cubicBezTo>
                  <a:pt x="5749834" y="4639772"/>
                  <a:pt x="5752502" y="4659393"/>
                  <a:pt x="5768123" y="4678445"/>
                </a:cubicBezTo>
                <a:cubicBezTo>
                  <a:pt x="5774982" y="4686828"/>
                  <a:pt x="5778601" y="4698258"/>
                  <a:pt x="5782412" y="4708734"/>
                </a:cubicBezTo>
                <a:cubicBezTo>
                  <a:pt x="5788127" y="4724167"/>
                  <a:pt x="5793650" y="4739978"/>
                  <a:pt x="5797271" y="4755980"/>
                </a:cubicBezTo>
                <a:cubicBezTo>
                  <a:pt x="5800700" y="4771793"/>
                  <a:pt x="5805462" y="4788747"/>
                  <a:pt x="5802796" y="4803988"/>
                </a:cubicBezTo>
                <a:cubicBezTo>
                  <a:pt x="5798035" y="4831420"/>
                  <a:pt x="5787366" y="4857522"/>
                  <a:pt x="5780315" y="4884572"/>
                </a:cubicBezTo>
                <a:cubicBezTo>
                  <a:pt x="5777837" y="4893907"/>
                  <a:pt x="5778221" y="4904195"/>
                  <a:pt x="5778030" y="4913909"/>
                </a:cubicBezTo>
                <a:cubicBezTo>
                  <a:pt x="5777459" y="4936201"/>
                  <a:pt x="5782984" y="4959061"/>
                  <a:pt x="5767171" y="4979253"/>
                </a:cubicBezTo>
                <a:cubicBezTo>
                  <a:pt x="5752311" y="4997922"/>
                  <a:pt x="5756692" y="5016785"/>
                  <a:pt x="5767932" y="5036405"/>
                </a:cubicBezTo>
                <a:cubicBezTo>
                  <a:pt x="5775934" y="5050504"/>
                  <a:pt x="5782221" y="5066505"/>
                  <a:pt x="5785269" y="5082317"/>
                </a:cubicBezTo>
                <a:cubicBezTo>
                  <a:pt x="5789460" y="5104036"/>
                  <a:pt x="5791175" y="5125562"/>
                  <a:pt x="5788697" y="5148995"/>
                </a:cubicBezTo>
                <a:cubicBezTo>
                  <a:pt x="5786983" y="5165570"/>
                  <a:pt x="5786221" y="5179097"/>
                  <a:pt x="5776125" y="5192051"/>
                </a:cubicBezTo>
                <a:cubicBezTo>
                  <a:pt x="5774601" y="5194145"/>
                  <a:pt x="5774219" y="5197955"/>
                  <a:pt x="5774412" y="5200813"/>
                </a:cubicBezTo>
                <a:cubicBezTo>
                  <a:pt x="5777649" y="5238343"/>
                  <a:pt x="5775934" y="5275491"/>
                  <a:pt x="5773646" y="5313403"/>
                </a:cubicBezTo>
                <a:cubicBezTo>
                  <a:pt x="5770601" y="5361598"/>
                  <a:pt x="5779553" y="5412276"/>
                  <a:pt x="5811559" y="5453995"/>
                </a:cubicBezTo>
                <a:cubicBezTo>
                  <a:pt x="5816322" y="5460092"/>
                  <a:pt x="5818417" y="5469236"/>
                  <a:pt x="5819562" y="5477239"/>
                </a:cubicBezTo>
                <a:cubicBezTo>
                  <a:pt x="5824514" y="5514957"/>
                  <a:pt x="5827942" y="5552869"/>
                  <a:pt x="5833467" y="5590590"/>
                </a:cubicBezTo>
                <a:cubicBezTo>
                  <a:pt x="5836516" y="5611164"/>
                  <a:pt x="5839182" y="5632691"/>
                  <a:pt x="5847565" y="5651360"/>
                </a:cubicBezTo>
                <a:cubicBezTo>
                  <a:pt x="5855756" y="5669647"/>
                  <a:pt x="5865471" y="5684320"/>
                  <a:pt x="5848327" y="5695178"/>
                </a:cubicBezTo>
                <a:cubicBezTo>
                  <a:pt x="5857471" y="5714607"/>
                  <a:pt x="5865092" y="5731564"/>
                  <a:pt x="5873282" y="5748136"/>
                </a:cubicBezTo>
                <a:cubicBezTo>
                  <a:pt x="5876329" y="5754234"/>
                  <a:pt x="5881284" y="5759378"/>
                  <a:pt x="5884142" y="5765474"/>
                </a:cubicBezTo>
                <a:cubicBezTo>
                  <a:pt x="5887190" y="5771953"/>
                  <a:pt x="5889094" y="5779191"/>
                  <a:pt x="5890620" y="5786239"/>
                </a:cubicBezTo>
                <a:cubicBezTo>
                  <a:pt x="5897477" y="5817674"/>
                  <a:pt x="5903763" y="5849107"/>
                  <a:pt x="5911194" y="5880348"/>
                </a:cubicBezTo>
                <a:cubicBezTo>
                  <a:pt x="5912717" y="5886447"/>
                  <a:pt x="5918813" y="5891590"/>
                  <a:pt x="5922813" y="5897114"/>
                </a:cubicBezTo>
                <a:cubicBezTo>
                  <a:pt x="5925481" y="5900735"/>
                  <a:pt x="5929482" y="5904353"/>
                  <a:pt x="5930054" y="5908355"/>
                </a:cubicBezTo>
                <a:cubicBezTo>
                  <a:pt x="5934626" y="5938836"/>
                  <a:pt x="5939961" y="5969124"/>
                  <a:pt x="5942246" y="5999796"/>
                </a:cubicBezTo>
                <a:cubicBezTo>
                  <a:pt x="5944149" y="6025515"/>
                  <a:pt x="5943580" y="6050282"/>
                  <a:pt x="5976728" y="6056948"/>
                </a:cubicBezTo>
                <a:cubicBezTo>
                  <a:pt x="5982443" y="6058092"/>
                  <a:pt x="5988540" y="6066284"/>
                  <a:pt x="5991396" y="6072569"/>
                </a:cubicBezTo>
                <a:cubicBezTo>
                  <a:pt x="5999589" y="6090477"/>
                  <a:pt x="6005113" y="6109530"/>
                  <a:pt x="6013494" y="6127247"/>
                </a:cubicBezTo>
                <a:cubicBezTo>
                  <a:pt x="6041500" y="6185351"/>
                  <a:pt x="6059217" y="6246121"/>
                  <a:pt x="6055978" y="6311084"/>
                </a:cubicBezTo>
                <a:cubicBezTo>
                  <a:pt x="6055026" y="6331277"/>
                  <a:pt x="6044737" y="6350899"/>
                  <a:pt x="6040926" y="6363664"/>
                </a:cubicBezTo>
                <a:cubicBezTo>
                  <a:pt x="6055978" y="6400429"/>
                  <a:pt x="6070456" y="6431292"/>
                  <a:pt x="6081315" y="6463490"/>
                </a:cubicBezTo>
                <a:cubicBezTo>
                  <a:pt x="6091031" y="6491874"/>
                  <a:pt x="6097127" y="6521593"/>
                  <a:pt x="6104175" y="6550742"/>
                </a:cubicBezTo>
                <a:cubicBezTo>
                  <a:pt x="6106844" y="6561411"/>
                  <a:pt x="6108367" y="6572269"/>
                  <a:pt x="6109702" y="6583128"/>
                </a:cubicBezTo>
                <a:cubicBezTo>
                  <a:pt x="6113892" y="6617036"/>
                  <a:pt x="6103795" y="6652472"/>
                  <a:pt x="6119798" y="6685617"/>
                </a:cubicBezTo>
                <a:cubicBezTo>
                  <a:pt x="6128180" y="6702955"/>
                  <a:pt x="6138276" y="6720103"/>
                  <a:pt x="6142658" y="6738388"/>
                </a:cubicBezTo>
                <a:cubicBezTo>
                  <a:pt x="6147421" y="6758011"/>
                  <a:pt x="6154851" y="6777207"/>
                  <a:pt x="6160162" y="6796804"/>
                </a:cubicBezTo>
                <a:lnTo>
                  <a:pt x="6164933" y="6857457"/>
                </a:lnTo>
                <a:lnTo>
                  <a:pt x="6037694" y="6857457"/>
                </a:lnTo>
                <a:lnTo>
                  <a:pt x="6037694" y="6857998"/>
                </a:lnTo>
                <a:lnTo>
                  <a:pt x="0" y="6857998"/>
                </a:lnTo>
                <a:close/>
              </a:path>
            </a:pathLst>
          </a:custGeom>
          <a:effectLst>
            <a:outerShdw blurRad="381000" dist="152400" algn="tl" rotWithShape="0">
              <a:prstClr val="black">
                <a:alpha val="10000"/>
              </a:prstClr>
            </a:outerShdw>
          </a:effectLst>
        </p:spPr>
      </p:pic>
      <p:grpSp>
        <p:nvGrpSpPr>
          <p:cNvPr id="11" name="Group 10" descr="" title="">
            <a:extLst>
              <a:ext uri="{FF2B5EF4-FFF2-40B4-BE49-F238E27FC236}">
                <a16:creationId xmlns:a16="http://schemas.microsoft.com/office/drawing/2014/main" id="{E6517BAC-C80F-4065-90D8-703493E0B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95368" y="0"/>
            <a:ext cx="874718" cy="6857455"/>
            <a:chOff x="5395368" y="0"/>
            <a:chExt cx="874718" cy="6857455"/>
          </a:xfrm>
        </p:grpSpPr>
        <p:sp>
          <p:nvSpPr>
            <p:cNvPr id="12" name="Freeform: Shape 11" descr="" title="">
              <a:extLst>
                <a:ext uri="{FF2B5EF4-FFF2-40B4-BE49-F238E27FC236}">
                  <a16:creationId xmlns:a16="http://schemas.microsoft.com/office/drawing/2014/main" id="{984DCDA5-A261-4103-B44C-068DCEA033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descr="" title="">
              <a:extLst>
                <a:ext uri="{FF2B5EF4-FFF2-40B4-BE49-F238E27FC236}">
                  <a16:creationId xmlns:a16="http://schemas.microsoft.com/office/drawing/2014/main" id="{4E59A2A1-1352-47AA-80C2-0FF5375940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descr="" title="">
            <a:extLst>
              <a:ext uri="{FF2B5EF4-FFF2-40B4-BE49-F238E27FC236}">
                <a16:creationId xmlns:a16="http://schemas.microsoft.com/office/drawing/2014/main" id="{3155C620-54D6-697D-6043-AC28B8DB98E8}"/>
              </a:ext>
            </a:extLst>
          </p:cNvPr>
          <p:cNvSpPr>
            <a:spLocks noGrp="1"/>
          </p:cNvSpPr>
          <p:nvPr>
            <p:ph idx="1"/>
          </p:nvPr>
        </p:nvSpPr>
        <p:spPr>
          <a:xfrm>
            <a:off x="6270084" y="185057"/>
            <a:ext cx="5758629" cy="6270172"/>
          </a:xfrm>
        </p:spPr>
        <p:txBody>
          <a:bodyPr>
            <a:noAutofit/>
          </a:bodyPr>
          <a:lstStyle/>
          <a:p>
            <a:pPr marL="0" indent="0" algn="ctr">
              <a:buNone/>
            </a:pPr>
            <a:r>
              <a:rPr lang="en-US" sz="2400" b="1" u="sng" dirty="0">
                <a:solidFill>
                  <a:schemeClr val="accent5">
                    <a:alpha val="80000"/>
                  </a:schemeClr>
                </a:solidFill>
              </a:rPr>
              <a:t>Basic Concept (</a:t>
            </a:r>
            <a:r>
              <a:rPr lang="en-US" sz="2400" b="1" i="1" u="sng" dirty="0">
                <a:solidFill>
                  <a:schemeClr val="accent5">
                    <a:alpha val="80000"/>
                  </a:schemeClr>
                </a:solidFill>
              </a:rPr>
              <a:t>Centex-Rooney</a:t>
            </a:r>
            <a:r>
              <a:rPr lang="en-US" sz="2400" b="1" u="sng" dirty="0">
                <a:solidFill>
                  <a:schemeClr val="accent5">
                    <a:alpha val="80000"/>
                  </a:schemeClr>
                </a:solidFill>
              </a:rPr>
              <a:t>)</a:t>
            </a:r>
          </a:p>
          <a:p>
            <a:pPr marL="0" indent="0">
              <a:buNone/>
            </a:pPr>
            <a:endParaRPr lang="en-US" sz="2400" dirty="0">
              <a:solidFill>
                <a:schemeClr val="bg1">
                  <a:alpha val="80000"/>
                </a:schemeClr>
              </a:solidFill>
            </a:endParaRPr>
          </a:p>
          <a:p>
            <a:pPr marL="0" indent="0">
              <a:buNone/>
            </a:pPr>
            <a:r>
              <a:rPr lang="en-US" b="1" dirty="0">
                <a:solidFill>
                  <a:schemeClr val="bg1">
                    <a:alpha val="80000"/>
                  </a:schemeClr>
                </a:solidFill>
              </a:rPr>
              <a:t>“In a case involving the breach of a construction contract, a recognized measure of damages is the </a:t>
            </a:r>
            <a:r>
              <a:rPr lang="en-US" b="1" u="sng" dirty="0">
                <a:solidFill>
                  <a:schemeClr val="bg1">
                    <a:alpha val="80000"/>
                  </a:schemeClr>
                </a:solidFill>
                <a:effectLst>
                  <a:outerShdw blurRad="38100" dist="38100" dir="2700000" algn="tl">
                    <a:srgbClr val="000000">
                      <a:alpha val="43137"/>
                    </a:srgbClr>
                  </a:outerShdw>
                </a:effectLst>
              </a:rPr>
              <a:t>reasonable cost of performing construction and repairs </a:t>
            </a:r>
            <a:r>
              <a:rPr lang="en-US" b="1" dirty="0">
                <a:solidFill>
                  <a:schemeClr val="bg1">
                    <a:alpha val="80000"/>
                  </a:schemeClr>
                </a:solidFill>
              </a:rPr>
              <a:t>in conformance with the original contract’s requirements.” </a:t>
            </a:r>
          </a:p>
          <a:p>
            <a:pPr marL="0" indent="0">
              <a:buNone/>
            </a:pPr>
            <a:endParaRPr lang="en-US" sz="2400" i="1" dirty="0">
              <a:solidFill>
                <a:schemeClr val="bg1">
                  <a:alpha val="80000"/>
                </a:schemeClr>
              </a:solidFill>
            </a:endParaRPr>
          </a:p>
          <a:p>
            <a:pPr marL="0" indent="0">
              <a:buNone/>
            </a:pPr>
            <a:endParaRPr lang="en-US" sz="2400" i="1" dirty="0">
              <a:solidFill>
                <a:schemeClr val="bg1">
                  <a:alpha val="80000"/>
                </a:schemeClr>
              </a:solidFill>
            </a:endParaRPr>
          </a:p>
          <a:p>
            <a:pPr marL="0" indent="0">
              <a:buNone/>
            </a:pPr>
            <a:r>
              <a:rPr lang="en-US" sz="1800" i="1" dirty="0">
                <a:solidFill>
                  <a:schemeClr val="bg1">
                    <a:alpha val="80000"/>
                  </a:schemeClr>
                </a:solidFill>
              </a:rPr>
              <a:t>Centex-Rooney Constr. Co., Inc. v. Martin County</a:t>
            </a:r>
            <a:r>
              <a:rPr lang="en-US" sz="1800" dirty="0">
                <a:solidFill>
                  <a:schemeClr val="bg1">
                    <a:alpha val="80000"/>
                  </a:schemeClr>
                </a:solidFill>
              </a:rPr>
              <a:t>, 706 So.2d 20, 27 (Fla. 4</a:t>
            </a:r>
            <a:r>
              <a:rPr lang="en-US" sz="1800" baseline="30000" dirty="0">
                <a:solidFill>
                  <a:schemeClr val="bg1">
                    <a:alpha val="80000"/>
                  </a:schemeClr>
                </a:solidFill>
              </a:rPr>
              <a:t>th</a:t>
            </a:r>
            <a:r>
              <a:rPr lang="en-US" sz="1800" dirty="0">
                <a:solidFill>
                  <a:schemeClr val="bg1">
                    <a:alpha val="80000"/>
                  </a:schemeClr>
                </a:solidFill>
              </a:rPr>
              <a:t> DCA 1997); accord Michael David Ivey, Inc., 903 So.2d 329, 331 (Fla. 5</a:t>
            </a:r>
            <a:r>
              <a:rPr lang="en-US" sz="1800" baseline="30000" dirty="0">
                <a:solidFill>
                  <a:schemeClr val="bg1">
                    <a:alpha val="80000"/>
                  </a:schemeClr>
                </a:solidFill>
              </a:rPr>
              <a:t>th</a:t>
            </a:r>
            <a:r>
              <a:rPr lang="en-US" sz="1800" dirty="0">
                <a:solidFill>
                  <a:schemeClr val="bg1">
                    <a:alpha val="80000"/>
                  </a:schemeClr>
                </a:solidFill>
              </a:rPr>
              <a:t> DCA 2005) (“Where the performance of a contract is defective, the measure of damages is the </a:t>
            </a:r>
            <a:r>
              <a:rPr lang="en-US" sz="1800" u="sng" dirty="0">
                <a:solidFill>
                  <a:schemeClr val="bg1">
                    <a:alpha val="80000"/>
                  </a:schemeClr>
                </a:solidFill>
                <a:effectLst>
                  <a:outerShdw blurRad="38100" dist="38100" dir="2700000" algn="tl">
                    <a:srgbClr val="000000">
                      <a:alpha val="43137"/>
                    </a:srgbClr>
                  </a:outerShdw>
                </a:effectLst>
              </a:rPr>
              <a:t>reasonable cost </a:t>
            </a:r>
            <a:r>
              <a:rPr lang="en-US" sz="1800" dirty="0">
                <a:solidFill>
                  <a:schemeClr val="bg1">
                    <a:alpha val="80000"/>
                  </a:schemeClr>
                </a:solidFill>
              </a:rPr>
              <a:t>of making the performed work conform to the contract.”)</a:t>
            </a:r>
          </a:p>
        </p:txBody>
      </p:sp>
    </p:spTree>
    <p:extLst>
      <p:ext uri="{BB962C8B-B14F-4D97-AF65-F5344CB8AC3E}">
        <p14:creationId xmlns:p14="http://schemas.microsoft.com/office/powerpoint/2010/main" val="2720454660"/>
      </p:ext>
    </p:extLst>
  </p:cSld>
  <p:clrMapOvr>
    <a:masterClrMapping/>
  </p:clrMapOvr>
</p:sld>
</file>

<file path=ppt/slides/slide4.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8" name="Rectangle 7" descr="" title="">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descr="" title="">
            <a:extLst>
              <a:ext uri="{FF2B5EF4-FFF2-40B4-BE49-F238E27FC236}">
                <a16:creationId xmlns:a16="http://schemas.microsoft.com/office/drawing/2014/main" id="{207EE6D2-B8A8-4EA6-879E-705FC91778E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56" y="1"/>
            <a:ext cx="835935" cy="6858000"/>
            <a:chOff x="-456" y="1"/>
            <a:chExt cx="835935" cy="6858000"/>
          </a:xfrm>
          <a:effectLst>
            <a:outerShdw blurRad="381000" dist="152400" algn="ctr" rotWithShape="0">
              <a:srgbClr val="000000">
                <a:alpha val="10000"/>
              </a:srgbClr>
            </a:outerShdw>
          </a:effectLst>
        </p:grpSpPr>
        <p:sp>
          <p:nvSpPr>
            <p:cNvPr id="11" name="Freeform: Shape 10" descr="" title="">
              <a:extLst>
                <a:ext uri="{FF2B5EF4-FFF2-40B4-BE49-F238E27FC236}">
                  <a16:creationId xmlns:a16="http://schemas.microsoft.com/office/drawing/2014/main" id="{E1DFD332-98CC-4272-A40D-2899648281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3011260" y="3011261"/>
              <a:ext cx="6858000" cy="835479"/>
            </a:xfrm>
            <a:custGeom>
              <a:avLst/>
              <a:gdLst>
                <a:gd name="connsiteX0" fmla="*/ 6564619 w 6858000"/>
                <a:gd name="connsiteY0" fmla="*/ 468946 h 835479"/>
                <a:gd name="connsiteX1" fmla="*/ 6564620 w 6858000"/>
                <a:gd name="connsiteY1" fmla="*/ 468946 h 835479"/>
                <a:gd name="connsiteX2" fmla="*/ 6588625 w 6858000"/>
                <a:gd name="connsiteY2" fmla="*/ 491425 h 835479"/>
                <a:gd name="connsiteX3" fmla="*/ 6625224 w 6858000"/>
                <a:gd name="connsiteY3" fmla="*/ 508047 h 835479"/>
                <a:gd name="connsiteX4" fmla="*/ 6662539 w 6858000"/>
                <a:gd name="connsiteY4" fmla="*/ 500953 h 835479"/>
                <a:gd name="connsiteX5" fmla="*/ 6662540 w 6858000"/>
                <a:gd name="connsiteY5" fmla="*/ 500952 h 835479"/>
                <a:gd name="connsiteX6" fmla="*/ 6662543 w 6858000"/>
                <a:gd name="connsiteY6" fmla="*/ 500951 h 835479"/>
                <a:gd name="connsiteX7" fmla="*/ 6683026 w 6858000"/>
                <a:gd name="connsiteY7" fmla="*/ 489501 h 835479"/>
                <a:gd name="connsiteX8" fmla="*/ 6702975 w 6858000"/>
                <a:gd name="connsiteY8" fmla="*/ 486354 h 835479"/>
                <a:gd name="connsiteX9" fmla="*/ 6702976 w 6858000"/>
                <a:gd name="connsiteY9" fmla="*/ 486354 h 835479"/>
                <a:gd name="connsiteX10" fmla="*/ 6742552 w 6858000"/>
                <a:gd name="connsiteY10" fmla="*/ 500190 h 835479"/>
                <a:gd name="connsiteX11" fmla="*/ 6742554 w 6858000"/>
                <a:gd name="connsiteY11" fmla="*/ 500191 h 835479"/>
                <a:gd name="connsiteX12" fmla="*/ 6812061 w 6858000"/>
                <a:gd name="connsiteY12" fmla="*/ 519668 h 835479"/>
                <a:gd name="connsiteX13" fmla="*/ 6776799 w 6858000"/>
                <a:gd name="connsiteY13" fmla="*/ 514894 h 835479"/>
                <a:gd name="connsiteX14" fmla="*/ 6742554 w 6858000"/>
                <a:gd name="connsiteY14" fmla="*/ 500191 h 835479"/>
                <a:gd name="connsiteX15" fmla="*/ 6742551 w 6858000"/>
                <a:gd name="connsiteY15" fmla="*/ 500190 h 835479"/>
                <a:gd name="connsiteX16" fmla="*/ 6702975 w 6858000"/>
                <a:gd name="connsiteY16" fmla="*/ 486354 h 835479"/>
                <a:gd name="connsiteX17" fmla="*/ 6662543 w 6858000"/>
                <a:gd name="connsiteY17" fmla="*/ 500951 h 835479"/>
                <a:gd name="connsiteX18" fmla="*/ 6662541 w 6858000"/>
                <a:gd name="connsiteY18" fmla="*/ 500952 h 835479"/>
                <a:gd name="connsiteX19" fmla="*/ 6662539 w 6858000"/>
                <a:gd name="connsiteY19" fmla="*/ 500953 h 835479"/>
                <a:gd name="connsiteX20" fmla="*/ 6645551 w 6858000"/>
                <a:gd name="connsiteY20" fmla="*/ 508036 h 835479"/>
                <a:gd name="connsiteX21" fmla="*/ 6625224 w 6858000"/>
                <a:gd name="connsiteY21" fmla="*/ 508047 h 835479"/>
                <a:gd name="connsiteX22" fmla="*/ 6625223 w 6858000"/>
                <a:gd name="connsiteY22" fmla="*/ 508047 h 835479"/>
                <a:gd name="connsiteX23" fmla="*/ 6588624 w 6858000"/>
                <a:gd name="connsiteY23" fmla="*/ 491425 h 835479"/>
                <a:gd name="connsiteX24" fmla="*/ 6438980 w 6858000"/>
                <a:gd name="connsiteY24" fmla="*/ 549267 h 835479"/>
                <a:gd name="connsiteX25" fmla="*/ 6463839 w 6858000"/>
                <a:gd name="connsiteY25" fmla="*/ 529336 h 835479"/>
                <a:gd name="connsiteX26" fmla="*/ 6463848 w 6858000"/>
                <a:gd name="connsiteY26" fmla="*/ 529334 h 835479"/>
                <a:gd name="connsiteX27" fmla="*/ 6513011 w 6858000"/>
                <a:gd name="connsiteY27" fmla="*/ 515538 h 835479"/>
                <a:gd name="connsiteX28" fmla="*/ 6546193 w 6858000"/>
                <a:gd name="connsiteY28" fmla="*/ 496733 h 835479"/>
                <a:gd name="connsiteX29" fmla="*/ 6546194 w 6858000"/>
                <a:gd name="connsiteY29" fmla="*/ 496733 h 835479"/>
                <a:gd name="connsiteX30" fmla="*/ 6521803 w 6858000"/>
                <a:gd name="connsiteY30" fmla="*/ 513071 h 835479"/>
                <a:gd name="connsiteX31" fmla="*/ 6513011 w 6858000"/>
                <a:gd name="connsiteY31" fmla="*/ 515538 h 835479"/>
                <a:gd name="connsiteX32" fmla="*/ 6508051 w 6858000"/>
                <a:gd name="connsiteY32" fmla="*/ 518349 h 835479"/>
                <a:gd name="connsiteX33" fmla="*/ 6463848 w 6858000"/>
                <a:gd name="connsiteY33" fmla="*/ 529334 h 835479"/>
                <a:gd name="connsiteX34" fmla="*/ 6463840 w 6858000"/>
                <a:gd name="connsiteY34" fmla="*/ 529336 h 835479"/>
                <a:gd name="connsiteX35" fmla="*/ 6438980 w 6858000"/>
                <a:gd name="connsiteY35" fmla="*/ 549267 h 835479"/>
                <a:gd name="connsiteX36" fmla="*/ 6365203 w 6858000"/>
                <a:gd name="connsiteY36" fmla="*/ 635242 h 835479"/>
                <a:gd name="connsiteX37" fmla="*/ 6387909 w 6858000"/>
                <a:gd name="connsiteY37" fmla="*/ 633959 h 835479"/>
                <a:gd name="connsiteX38" fmla="*/ 6391548 w 6858000"/>
                <a:gd name="connsiteY38" fmla="*/ 632195 h 835479"/>
                <a:gd name="connsiteX39" fmla="*/ 6407331 w 6858000"/>
                <a:gd name="connsiteY39" fmla="*/ 624541 h 835479"/>
                <a:gd name="connsiteX40" fmla="*/ 6407332 w 6858000"/>
                <a:gd name="connsiteY40" fmla="*/ 624541 h 835479"/>
                <a:gd name="connsiteX41" fmla="*/ 6391548 w 6858000"/>
                <a:gd name="connsiteY41" fmla="*/ 632195 h 835479"/>
                <a:gd name="connsiteX42" fmla="*/ 6387909 w 6858000"/>
                <a:gd name="connsiteY42" fmla="*/ 633961 h 835479"/>
                <a:gd name="connsiteX43" fmla="*/ 4221390 w 6858000"/>
                <a:gd name="connsiteY43" fmla="*/ 396172 h 835479"/>
                <a:gd name="connsiteX44" fmla="*/ 4221391 w 6858000"/>
                <a:gd name="connsiteY44" fmla="*/ 396172 h 835479"/>
                <a:gd name="connsiteX45" fmla="*/ 4253014 w 6858000"/>
                <a:gd name="connsiteY45" fmla="*/ 401888 h 835479"/>
                <a:gd name="connsiteX46" fmla="*/ 4324645 w 6858000"/>
                <a:gd name="connsiteY46" fmla="*/ 441704 h 835479"/>
                <a:gd name="connsiteX47" fmla="*/ 4363890 w 6858000"/>
                <a:gd name="connsiteY47" fmla="*/ 450658 h 835479"/>
                <a:gd name="connsiteX48" fmla="*/ 4482003 w 6858000"/>
                <a:gd name="connsiteY48" fmla="*/ 449896 h 835479"/>
                <a:gd name="connsiteX49" fmla="*/ 4659173 w 6858000"/>
                <a:gd name="connsiteY49" fmla="*/ 389886 h 835479"/>
                <a:gd name="connsiteX50" fmla="*/ 4677654 w 6858000"/>
                <a:gd name="connsiteY50" fmla="*/ 381884 h 835479"/>
                <a:gd name="connsiteX51" fmla="*/ 4767763 w 6858000"/>
                <a:gd name="connsiteY51" fmla="*/ 371977 h 835479"/>
                <a:gd name="connsiteX52" fmla="*/ 4800482 w 6858000"/>
                <a:gd name="connsiteY52" fmla="*/ 370668 h 835479"/>
                <a:gd name="connsiteX53" fmla="*/ 4800483 w 6858000"/>
                <a:gd name="connsiteY53" fmla="*/ 370668 h 835479"/>
                <a:gd name="connsiteX54" fmla="*/ 4828916 w 6858000"/>
                <a:gd name="connsiteY54" fmla="*/ 385504 h 835479"/>
                <a:gd name="connsiteX55" fmla="*/ 4863342 w 6858000"/>
                <a:gd name="connsiteY55" fmla="*/ 407685 h 835479"/>
                <a:gd name="connsiteX56" fmla="*/ 4889274 w 6858000"/>
                <a:gd name="connsiteY56" fmla="*/ 415214 h 835479"/>
                <a:gd name="connsiteX57" fmla="*/ 4912167 w 6858000"/>
                <a:gd name="connsiteY57" fmla="*/ 413509 h 835479"/>
                <a:gd name="connsiteX58" fmla="*/ 4933803 w 6858000"/>
                <a:gd name="connsiteY58" fmla="*/ 412107 h 835479"/>
                <a:gd name="connsiteX59" fmla="*/ 4933804 w 6858000"/>
                <a:gd name="connsiteY59" fmla="*/ 412107 h 835479"/>
                <a:gd name="connsiteX60" fmla="*/ 4952672 w 6858000"/>
                <a:gd name="connsiteY60" fmla="*/ 416866 h 835479"/>
                <a:gd name="connsiteX61" fmla="*/ 4957452 w 6858000"/>
                <a:gd name="connsiteY61" fmla="*/ 419659 h 835479"/>
                <a:gd name="connsiteX62" fmla="*/ 4961455 w 6858000"/>
                <a:gd name="connsiteY62" fmla="*/ 420937 h 835479"/>
                <a:gd name="connsiteX63" fmla="*/ 4987037 w 6858000"/>
                <a:gd name="connsiteY63" fmla="*/ 436941 h 835479"/>
                <a:gd name="connsiteX64" fmla="*/ 5041521 w 6858000"/>
                <a:gd name="connsiteY64" fmla="*/ 463420 h 835479"/>
                <a:gd name="connsiteX65" fmla="*/ 5041527 w 6858000"/>
                <a:gd name="connsiteY65" fmla="*/ 463422 h 835479"/>
                <a:gd name="connsiteX66" fmla="*/ 5064789 w 6858000"/>
                <a:gd name="connsiteY66" fmla="*/ 468043 h 835479"/>
                <a:gd name="connsiteX67" fmla="*/ 5070584 w 6858000"/>
                <a:gd name="connsiteY67" fmla="*/ 470217 h 835479"/>
                <a:gd name="connsiteX68" fmla="*/ 5072375 w 6858000"/>
                <a:gd name="connsiteY68" fmla="*/ 470636 h 835479"/>
                <a:gd name="connsiteX69" fmla="*/ 5087443 w 6858000"/>
                <a:gd name="connsiteY69" fmla="*/ 476540 h 835479"/>
                <a:gd name="connsiteX70" fmla="*/ 5133219 w 6858000"/>
                <a:gd name="connsiteY70" fmla="*/ 489567 h 835479"/>
                <a:gd name="connsiteX71" fmla="*/ 5133224 w 6858000"/>
                <a:gd name="connsiteY71" fmla="*/ 489569 h 835479"/>
                <a:gd name="connsiteX72" fmla="*/ 5166112 w 6858000"/>
                <a:gd name="connsiteY72" fmla="*/ 482853 h 835479"/>
                <a:gd name="connsiteX73" fmla="*/ 5166113 w 6858000"/>
                <a:gd name="connsiteY73" fmla="*/ 482853 h 835479"/>
                <a:gd name="connsiteX74" fmla="*/ 5172090 w 6858000"/>
                <a:gd name="connsiteY74" fmla="*/ 483545 h 835479"/>
                <a:gd name="connsiteX75" fmla="*/ 5179067 w 6858000"/>
                <a:gd name="connsiteY75" fmla="*/ 486091 h 835479"/>
                <a:gd name="connsiteX76" fmla="*/ 5229432 w 6858000"/>
                <a:gd name="connsiteY76" fmla="*/ 485925 h 835479"/>
                <a:gd name="connsiteX77" fmla="*/ 5243613 w 6858000"/>
                <a:gd name="connsiteY77" fmla="*/ 478254 h 835479"/>
                <a:gd name="connsiteX78" fmla="*/ 5272795 w 6858000"/>
                <a:gd name="connsiteY78" fmla="*/ 462468 h 835479"/>
                <a:gd name="connsiteX79" fmla="*/ 5312287 w 6858000"/>
                <a:gd name="connsiteY79" fmla="*/ 438565 h 835479"/>
                <a:gd name="connsiteX80" fmla="*/ 5321350 w 6858000"/>
                <a:gd name="connsiteY80" fmla="*/ 437509 h 835479"/>
                <a:gd name="connsiteX81" fmla="*/ 5326162 w 6858000"/>
                <a:gd name="connsiteY81" fmla="*/ 435035 h 835479"/>
                <a:gd name="connsiteX82" fmla="*/ 5355013 w 6858000"/>
                <a:gd name="connsiteY82" fmla="*/ 433589 h 835479"/>
                <a:gd name="connsiteX83" fmla="*/ 5355014 w 6858000"/>
                <a:gd name="connsiteY83" fmla="*/ 433589 h 835479"/>
                <a:gd name="connsiteX84" fmla="*/ 5385384 w 6858000"/>
                <a:gd name="connsiteY84" fmla="*/ 438465 h 835479"/>
                <a:gd name="connsiteX85" fmla="*/ 5425582 w 6858000"/>
                <a:gd name="connsiteY85" fmla="*/ 446656 h 835479"/>
                <a:gd name="connsiteX86" fmla="*/ 5480637 w 6858000"/>
                <a:gd name="connsiteY86" fmla="*/ 458278 h 835479"/>
                <a:gd name="connsiteX87" fmla="*/ 5507667 w 6858000"/>
                <a:gd name="connsiteY87" fmla="*/ 462803 h 835479"/>
                <a:gd name="connsiteX88" fmla="*/ 5531691 w 6858000"/>
                <a:gd name="connsiteY88" fmla="*/ 452184 h 835479"/>
                <a:gd name="connsiteX89" fmla="*/ 5531692 w 6858000"/>
                <a:gd name="connsiteY89" fmla="*/ 452183 h 835479"/>
                <a:gd name="connsiteX90" fmla="*/ 5547577 w 6858000"/>
                <a:gd name="connsiteY90" fmla="*/ 442037 h 835479"/>
                <a:gd name="connsiteX91" fmla="*/ 5547578 w 6858000"/>
                <a:gd name="connsiteY91" fmla="*/ 442037 h 835479"/>
                <a:gd name="connsiteX92" fmla="*/ 5562746 w 6858000"/>
                <a:gd name="connsiteY92" fmla="*/ 451610 h 835479"/>
                <a:gd name="connsiteX93" fmla="*/ 5704483 w 6858000"/>
                <a:gd name="connsiteY93" fmla="*/ 522858 h 835479"/>
                <a:gd name="connsiteX94" fmla="*/ 5740488 w 6858000"/>
                <a:gd name="connsiteY94" fmla="*/ 528765 h 835479"/>
                <a:gd name="connsiteX95" fmla="*/ 5760873 w 6858000"/>
                <a:gd name="connsiteY95" fmla="*/ 537529 h 835479"/>
                <a:gd name="connsiteX96" fmla="*/ 5883751 w 6858000"/>
                <a:gd name="connsiteY96" fmla="*/ 625924 h 835479"/>
                <a:gd name="connsiteX97" fmla="*/ 5883755 w 6858000"/>
                <a:gd name="connsiteY97" fmla="*/ 625926 h 835479"/>
                <a:gd name="connsiteX98" fmla="*/ 5935945 w 6858000"/>
                <a:gd name="connsiteY98" fmla="*/ 643829 h 835479"/>
                <a:gd name="connsiteX99" fmla="*/ 5935949 w 6858000"/>
                <a:gd name="connsiteY99" fmla="*/ 643830 h 835479"/>
                <a:gd name="connsiteX100" fmla="*/ 5993289 w 6858000"/>
                <a:gd name="connsiteY100" fmla="*/ 640211 h 835479"/>
                <a:gd name="connsiteX101" fmla="*/ 5993290 w 6858000"/>
                <a:gd name="connsiteY101" fmla="*/ 640210 h 835479"/>
                <a:gd name="connsiteX102" fmla="*/ 6026439 w 6858000"/>
                <a:gd name="connsiteY102" fmla="*/ 633735 h 835479"/>
                <a:gd name="connsiteX103" fmla="*/ 6108737 w 6858000"/>
                <a:gd name="connsiteY103" fmla="*/ 577534 h 835479"/>
                <a:gd name="connsiteX104" fmla="*/ 6133313 w 6858000"/>
                <a:gd name="connsiteY104" fmla="*/ 563843 h 835479"/>
                <a:gd name="connsiteX105" fmla="*/ 6133314 w 6858000"/>
                <a:gd name="connsiteY105" fmla="*/ 563843 h 835479"/>
                <a:gd name="connsiteX106" fmla="*/ 6143189 w 6858000"/>
                <a:gd name="connsiteY106" fmla="*/ 567542 h 835479"/>
                <a:gd name="connsiteX107" fmla="*/ 6155599 w 6858000"/>
                <a:gd name="connsiteY107" fmla="*/ 579438 h 835479"/>
                <a:gd name="connsiteX108" fmla="*/ 6155602 w 6858000"/>
                <a:gd name="connsiteY108" fmla="*/ 579440 h 835479"/>
                <a:gd name="connsiteX109" fmla="*/ 6228756 w 6858000"/>
                <a:gd name="connsiteY109" fmla="*/ 618111 h 835479"/>
                <a:gd name="connsiteX110" fmla="*/ 6361539 w 6858000"/>
                <a:gd name="connsiteY110" fmla="*/ 635448 h 835479"/>
                <a:gd name="connsiteX111" fmla="*/ 6361538 w 6858000"/>
                <a:gd name="connsiteY111" fmla="*/ 635448 h 835479"/>
                <a:gd name="connsiteX112" fmla="*/ 6228755 w 6858000"/>
                <a:gd name="connsiteY112" fmla="*/ 618111 h 835479"/>
                <a:gd name="connsiteX113" fmla="*/ 6155601 w 6858000"/>
                <a:gd name="connsiteY113" fmla="*/ 579440 h 835479"/>
                <a:gd name="connsiteX114" fmla="*/ 6155599 w 6858000"/>
                <a:gd name="connsiteY114" fmla="*/ 579438 h 835479"/>
                <a:gd name="connsiteX115" fmla="*/ 6133314 w 6858000"/>
                <a:gd name="connsiteY115" fmla="*/ 563843 h 835479"/>
                <a:gd name="connsiteX116" fmla="*/ 6108738 w 6858000"/>
                <a:gd name="connsiteY116" fmla="*/ 577534 h 835479"/>
                <a:gd name="connsiteX117" fmla="*/ 6026440 w 6858000"/>
                <a:gd name="connsiteY117" fmla="*/ 633735 h 835479"/>
                <a:gd name="connsiteX118" fmla="*/ 5993291 w 6858000"/>
                <a:gd name="connsiteY118" fmla="*/ 640210 h 835479"/>
                <a:gd name="connsiteX119" fmla="*/ 5993289 w 6858000"/>
                <a:gd name="connsiteY119" fmla="*/ 640211 h 835479"/>
                <a:gd name="connsiteX120" fmla="*/ 5964476 w 6858000"/>
                <a:gd name="connsiteY120" fmla="*/ 643664 h 835479"/>
                <a:gd name="connsiteX121" fmla="*/ 5935949 w 6858000"/>
                <a:gd name="connsiteY121" fmla="*/ 643830 h 835479"/>
                <a:gd name="connsiteX122" fmla="*/ 5935948 w 6858000"/>
                <a:gd name="connsiteY122" fmla="*/ 643830 h 835479"/>
                <a:gd name="connsiteX123" fmla="*/ 5935945 w 6858000"/>
                <a:gd name="connsiteY123" fmla="*/ 643829 h 835479"/>
                <a:gd name="connsiteX124" fmla="*/ 5909350 w 6858000"/>
                <a:gd name="connsiteY124" fmla="*/ 636949 h 835479"/>
                <a:gd name="connsiteX125" fmla="*/ 5883755 w 6858000"/>
                <a:gd name="connsiteY125" fmla="*/ 625926 h 835479"/>
                <a:gd name="connsiteX126" fmla="*/ 5883750 w 6858000"/>
                <a:gd name="connsiteY126" fmla="*/ 625924 h 835479"/>
                <a:gd name="connsiteX127" fmla="*/ 5760872 w 6858000"/>
                <a:gd name="connsiteY127" fmla="*/ 537529 h 835479"/>
                <a:gd name="connsiteX128" fmla="*/ 5740487 w 6858000"/>
                <a:gd name="connsiteY128" fmla="*/ 528765 h 835479"/>
                <a:gd name="connsiteX129" fmla="*/ 5704482 w 6858000"/>
                <a:gd name="connsiteY129" fmla="*/ 522858 h 835479"/>
                <a:gd name="connsiteX130" fmla="*/ 5562745 w 6858000"/>
                <a:gd name="connsiteY130" fmla="*/ 451610 h 835479"/>
                <a:gd name="connsiteX131" fmla="*/ 5547577 w 6858000"/>
                <a:gd name="connsiteY131" fmla="*/ 442037 h 835479"/>
                <a:gd name="connsiteX132" fmla="*/ 5531693 w 6858000"/>
                <a:gd name="connsiteY132" fmla="*/ 452183 h 835479"/>
                <a:gd name="connsiteX133" fmla="*/ 5531691 w 6858000"/>
                <a:gd name="connsiteY133" fmla="*/ 452184 h 835479"/>
                <a:gd name="connsiteX134" fmla="*/ 5520421 w 6858000"/>
                <a:gd name="connsiteY134" fmla="*/ 460582 h 835479"/>
                <a:gd name="connsiteX135" fmla="*/ 5507667 w 6858000"/>
                <a:gd name="connsiteY135" fmla="*/ 462803 h 835479"/>
                <a:gd name="connsiteX136" fmla="*/ 5507666 w 6858000"/>
                <a:gd name="connsiteY136" fmla="*/ 462803 h 835479"/>
                <a:gd name="connsiteX137" fmla="*/ 5480636 w 6858000"/>
                <a:gd name="connsiteY137" fmla="*/ 458278 h 835479"/>
                <a:gd name="connsiteX138" fmla="*/ 5425581 w 6858000"/>
                <a:gd name="connsiteY138" fmla="*/ 446656 h 835479"/>
                <a:gd name="connsiteX139" fmla="*/ 5385383 w 6858000"/>
                <a:gd name="connsiteY139" fmla="*/ 438465 h 835479"/>
                <a:gd name="connsiteX140" fmla="*/ 5355013 w 6858000"/>
                <a:gd name="connsiteY140" fmla="*/ 433589 h 835479"/>
                <a:gd name="connsiteX141" fmla="*/ 5321350 w 6858000"/>
                <a:gd name="connsiteY141" fmla="*/ 437509 h 835479"/>
                <a:gd name="connsiteX142" fmla="*/ 5272796 w 6858000"/>
                <a:gd name="connsiteY142" fmla="*/ 462468 h 835479"/>
                <a:gd name="connsiteX143" fmla="*/ 5243613 w 6858000"/>
                <a:gd name="connsiteY143" fmla="*/ 478254 h 835479"/>
                <a:gd name="connsiteX144" fmla="*/ 5229433 w 6858000"/>
                <a:gd name="connsiteY144" fmla="*/ 485925 h 835479"/>
                <a:gd name="connsiteX145" fmla="*/ 5179067 w 6858000"/>
                <a:gd name="connsiteY145" fmla="*/ 486091 h 835479"/>
                <a:gd name="connsiteX146" fmla="*/ 5179066 w 6858000"/>
                <a:gd name="connsiteY146" fmla="*/ 486091 h 835479"/>
                <a:gd name="connsiteX147" fmla="*/ 5172089 w 6858000"/>
                <a:gd name="connsiteY147" fmla="*/ 483545 h 835479"/>
                <a:gd name="connsiteX148" fmla="*/ 5166113 w 6858000"/>
                <a:gd name="connsiteY148" fmla="*/ 482853 h 835479"/>
                <a:gd name="connsiteX149" fmla="*/ 5133224 w 6858000"/>
                <a:gd name="connsiteY149" fmla="*/ 489569 h 835479"/>
                <a:gd name="connsiteX150" fmla="*/ 5133223 w 6858000"/>
                <a:gd name="connsiteY150" fmla="*/ 489569 h 835479"/>
                <a:gd name="connsiteX151" fmla="*/ 5133219 w 6858000"/>
                <a:gd name="connsiteY151" fmla="*/ 489567 h 835479"/>
                <a:gd name="connsiteX152" fmla="*/ 5102460 w 6858000"/>
                <a:gd name="connsiteY152" fmla="*/ 482424 h 835479"/>
                <a:gd name="connsiteX153" fmla="*/ 5087443 w 6858000"/>
                <a:gd name="connsiteY153" fmla="*/ 476540 h 835479"/>
                <a:gd name="connsiteX154" fmla="*/ 5087422 w 6858000"/>
                <a:gd name="connsiteY154" fmla="*/ 476534 h 835479"/>
                <a:gd name="connsiteX155" fmla="*/ 5070584 w 6858000"/>
                <a:gd name="connsiteY155" fmla="*/ 470217 h 835479"/>
                <a:gd name="connsiteX156" fmla="*/ 5041527 w 6858000"/>
                <a:gd name="connsiteY156" fmla="*/ 463422 h 835479"/>
                <a:gd name="connsiteX157" fmla="*/ 5041520 w 6858000"/>
                <a:gd name="connsiteY157" fmla="*/ 463420 h 835479"/>
                <a:gd name="connsiteX158" fmla="*/ 4987036 w 6858000"/>
                <a:gd name="connsiteY158" fmla="*/ 436941 h 835479"/>
                <a:gd name="connsiteX159" fmla="*/ 4957452 w 6858000"/>
                <a:gd name="connsiteY159" fmla="*/ 419659 h 835479"/>
                <a:gd name="connsiteX160" fmla="*/ 4933804 w 6858000"/>
                <a:gd name="connsiteY160" fmla="*/ 412107 h 835479"/>
                <a:gd name="connsiteX161" fmla="*/ 4912168 w 6858000"/>
                <a:gd name="connsiteY161" fmla="*/ 413509 h 835479"/>
                <a:gd name="connsiteX162" fmla="*/ 4889275 w 6858000"/>
                <a:gd name="connsiteY162" fmla="*/ 415214 h 835479"/>
                <a:gd name="connsiteX163" fmla="*/ 4889274 w 6858000"/>
                <a:gd name="connsiteY163" fmla="*/ 415214 h 835479"/>
                <a:gd name="connsiteX164" fmla="*/ 4867613 w 6858000"/>
                <a:gd name="connsiteY164" fmla="*/ 410436 h 835479"/>
                <a:gd name="connsiteX165" fmla="*/ 4863342 w 6858000"/>
                <a:gd name="connsiteY165" fmla="*/ 407685 h 835479"/>
                <a:gd name="connsiteX166" fmla="*/ 4857316 w 6858000"/>
                <a:gd name="connsiteY166" fmla="*/ 405935 h 835479"/>
                <a:gd name="connsiteX167" fmla="*/ 4828915 w 6858000"/>
                <a:gd name="connsiteY167" fmla="*/ 385504 h 835479"/>
                <a:gd name="connsiteX168" fmla="*/ 4800482 w 6858000"/>
                <a:gd name="connsiteY168" fmla="*/ 370668 h 835479"/>
                <a:gd name="connsiteX169" fmla="*/ 4767764 w 6858000"/>
                <a:gd name="connsiteY169" fmla="*/ 371977 h 835479"/>
                <a:gd name="connsiteX170" fmla="*/ 4677655 w 6858000"/>
                <a:gd name="connsiteY170" fmla="*/ 381884 h 835479"/>
                <a:gd name="connsiteX171" fmla="*/ 4659174 w 6858000"/>
                <a:gd name="connsiteY171" fmla="*/ 389886 h 835479"/>
                <a:gd name="connsiteX172" fmla="*/ 4482004 w 6858000"/>
                <a:gd name="connsiteY172" fmla="*/ 449896 h 835479"/>
                <a:gd name="connsiteX173" fmla="*/ 4363890 w 6858000"/>
                <a:gd name="connsiteY173" fmla="*/ 450658 h 835479"/>
                <a:gd name="connsiteX174" fmla="*/ 4363889 w 6858000"/>
                <a:gd name="connsiteY174" fmla="*/ 450658 h 835479"/>
                <a:gd name="connsiteX175" fmla="*/ 4324644 w 6858000"/>
                <a:gd name="connsiteY175" fmla="*/ 441704 h 835479"/>
                <a:gd name="connsiteX176" fmla="*/ 4253013 w 6858000"/>
                <a:gd name="connsiteY176" fmla="*/ 401888 h 835479"/>
                <a:gd name="connsiteX177" fmla="*/ 4165382 w 6858000"/>
                <a:gd name="connsiteY177" fmla="*/ 392362 h 835479"/>
                <a:gd name="connsiteX178" fmla="*/ 4165383 w 6858000"/>
                <a:gd name="connsiteY178" fmla="*/ 392362 h 835479"/>
                <a:gd name="connsiteX179" fmla="*/ 4192387 w 6858000"/>
                <a:gd name="connsiteY179" fmla="*/ 396267 h 835479"/>
                <a:gd name="connsiteX180" fmla="*/ 4192386 w 6858000"/>
                <a:gd name="connsiteY180" fmla="*/ 396267 h 835479"/>
                <a:gd name="connsiteX181" fmla="*/ 4165382 w 6858000"/>
                <a:gd name="connsiteY181" fmla="*/ 392362 h 835479"/>
                <a:gd name="connsiteX182" fmla="*/ 3885337 w 6858000"/>
                <a:gd name="connsiteY182" fmla="*/ 379980 h 835479"/>
                <a:gd name="connsiteX183" fmla="*/ 3885338 w 6858000"/>
                <a:gd name="connsiteY183" fmla="*/ 379980 h 835479"/>
                <a:gd name="connsiteX184" fmla="*/ 3885341 w 6858000"/>
                <a:gd name="connsiteY184" fmla="*/ 379982 h 835479"/>
                <a:gd name="connsiteX185" fmla="*/ 3962157 w 6858000"/>
                <a:gd name="connsiteY185" fmla="*/ 411865 h 835479"/>
                <a:gd name="connsiteX186" fmla="*/ 3962159 w 6858000"/>
                <a:gd name="connsiteY186" fmla="*/ 411865 h 835479"/>
                <a:gd name="connsiteX187" fmla="*/ 4043837 w 6858000"/>
                <a:gd name="connsiteY187" fmla="*/ 396173 h 835479"/>
                <a:gd name="connsiteX188" fmla="*/ 4043838 w 6858000"/>
                <a:gd name="connsiteY188" fmla="*/ 396172 h 835479"/>
                <a:gd name="connsiteX189" fmla="*/ 4103824 w 6858000"/>
                <a:gd name="connsiteY189" fmla="*/ 381051 h 835479"/>
                <a:gd name="connsiteX190" fmla="*/ 4103825 w 6858000"/>
                <a:gd name="connsiteY190" fmla="*/ 381051 h 835479"/>
                <a:gd name="connsiteX191" fmla="*/ 4134255 w 6858000"/>
                <a:gd name="connsiteY191" fmla="*/ 383018 h 835479"/>
                <a:gd name="connsiteX192" fmla="*/ 4165381 w 6858000"/>
                <a:gd name="connsiteY192" fmla="*/ 392362 h 835479"/>
                <a:gd name="connsiteX193" fmla="*/ 4103825 w 6858000"/>
                <a:gd name="connsiteY193" fmla="*/ 381051 h 835479"/>
                <a:gd name="connsiteX194" fmla="*/ 4043839 w 6858000"/>
                <a:gd name="connsiteY194" fmla="*/ 396172 h 835479"/>
                <a:gd name="connsiteX195" fmla="*/ 4043837 w 6858000"/>
                <a:gd name="connsiteY195" fmla="*/ 396173 h 835479"/>
                <a:gd name="connsiteX196" fmla="*/ 4002409 w 6858000"/>
                <a:gd name="connsiteY196" fmla="*/ 409475 h 835479"/>
                <a:gd name="connsiteX197" fmla="*/ 3962159 w 6858000"/>
                <a:gd name="connsiteY197" fmla="*/ 411865 h 835479"/>
                <a:gd name="connsiteX198" fmla="*/ 3962158 w 6858000"/>
                <a:gd name="connsiteY198" fmla="*/ 411865 h 835479"/>
                <a:gd name="connsiteX199" fmla="*/ 3962157 w 6858000"/>
                <a:gd name="connsiteY199" fmla="*/ 411865 h 835479"/>
                <a:gd name="connsiteX200" fmla="*/ 3923124 w 6858000"/>
                <a:gd name="connsiteY200" fmla="*/ 402361 h 835479"/>
                <a:gd name="connsiteX201" fmla="*/ 3885341 w 6858000"/>
                <a:gd name="connsiteY201" fmla="*/ 379982 h 835479"/>
                <a:gd name="connsiteX202" fmla="*/ 3669899 w 6858000"/>
                <a:gd name="connsiteY202" fmla="*/ 394577 h 835479"/>
                <a:gd name="connsiteX203" fmla="*/ 3680163 w 6858000"/>
                <a:gd name="connsiteY203" fmla="*/ 397173 h 835479"/>
                <a:gd name="connsiteX204" fmla="*/ 3734836 w 6858000"/>
                <a:gd name="connsiteY204" fmla="*/ 393125 h 835479"/>
                <a:gd name="connsiteX205" fmla="*/ 3734837 w 6858000"/>
                <a:gd name="connsiteY205" fmla="*/ 393125 h 835479"/>
                <a:gd name="connsiteX206" fmla="*/ 3754652 w 6858000"/>
                <a:gd name="connsiteY206" fmla="*/ 393507 h 835479"/>
                <a:gd name="connsiteX207" fmla="*/ 3789775 w 6858000"/>
                <a:gd name="connsiteY207" fmla="*/ 399864 h 835479"/>
                <a:gd name="connsiteX208" fmla="*/ 3822471 w 6858000"/>
                <a:gd name="connsiteY208" fmla="*/ 384932 h 835479"/>
                <a:gd name="connsiteX209" fmla="*/ 3852618 w 6858000"/>
                <a:gd name="connsiteY209" fmla="*/ 370597 h 835479"/>
                <a:gd name="connsiteX210" fmla="*/ 3852619 w 6858000"/>
                <a:gd name="connsiteY210" fmla="*/ 370597 h 835479"/>
                <a:gd name="connsiteX211" fmla="*/ 3868763 w 6858000"/>
                <a:gd name="connsiteY211" fmla="*/ 371377 h 835479"/>
                <a:gd name="connsiteX212" fmla="*/ 3885336 w 6858000"/>
                <a:gd name="connsiteY212" fmla="*/ 379980 h 835479"/>
                <a:gd name="connsiteX213" fmla="*/ 3852619 w 6858000"/>
                <a:gd name="connsiteY213" fmla="*/ 370597 h 835479"/>
                <a:gd name="connsiteX214" fmla="*/ 3822472 w 6858000"/>
                <a:gd name="connsiteY214" fmla="*/ 384932 h 835479"/>
                <a:gd name="connsiteX215" fmla="*/ 3789776 w 6858000"/>
                <a:gd name="connsiteY215" fmla="*/ 399864 h 835479"/>
                <a:gd name="connsiteX216" fmla="*/ 3789775 w 6858000"/>
                <a:gd name="connsiteY216" fmla="*/ 399864 h 835479"/>
                <a:gd name="connsiteX217" fmla="*/ 3754651 w 6858000"/>
                <a:gd name="connsiteY217" fmla="*/ 393507 h 835479"/>
                <a:gd name="connsiteX218" fmla="*/ 3734837 w 6858000"/>
                <a:gd name="connsiteY218" fmla="*/ 393125 h 835479"/>
                <a:gd name="connsiteX219" fmla="*/ 3680163 w 6858000"/>
                <a:gd name="connsiteY219" fmla="*/ 397173 h 835479"/>
                <a:gd name="connsiteX220" fmla="*/ 3680162 w 6858000"/>
                <a:gd name="connsiteY220" fmla="*/ 397173 h 835479"/>
                <a:gd name="connsiteX221" fmla="*/ 2836171 w 6858000"/>
                <a:gd name="connsiteY221" fmla="*/ 465063 h 835479"/>
                <a:gd name="connsiteX222" fmla="*/ 2848792 w 6858000"/>
                <a:gd name="connsiteY222" fmla="*/ 456372 h 835479"/>
                <a:gd name="connsiteX223" fmla="*/ 2897784 w 6858000"/>
                <a:gd name="connsiteY223" fmla="*/ 440769 h 835479"/>
                <a:gd name="connsiteX224" fmla="*/ 2903549 w 6858000"/>
                <a:gd name="connsiteY224" fmla="*/ 439740 h 835479"/>
                <a:gd name="connsiteX225" fmla="*/ 2914327 w 6858000"/>
                <a:gd name="connsiteY225" fmla="*/ 436466 h 835479"/>
                <a:gd name="connsiteX226" fmla="*/ 2947858 w 6858000"/>
                <a:gd name="connsiteY226" fmla="*/ 431835 h 835479"/>
                <a:gd name="connsiteX227" fmla="*/ 2947861 w 6858000"/>
                <a:gd name="connsiteY227" fmla="*/ 431834 h 835479"/>
                <a:gd name="connsiteX228" fmla="*/ 2947862 w 6858000"/>
                <a:gd name="connsiteY228" fmla="*/ 431834 h 835479"/>
                <a:gd name="connsiteX229" fmla="*/ 2982148 w 6858000"/>
                <a:gd name="connsiteY229" fmla="*/ 435418 h 835479"/>
                <a:gd name="connsiteX230" fmla="*/ 3077401 w 6858000"/>
                <a:gd name="connsiteY230" fmla="*/ 447111 h 835479"/>
                <a:gd name="connsiteX231" fmla="*/ 3172653 w 6858000"/>
                <a:gd name="connsiteY231" fmla="*/ 434656 h 835479"/>
                <a:gd name="connsiteX232" fmla="*/ 3489466 w 6858000"/>
                <a:gd name="connsiteY232" fmla="*/ 387029 h 835479"/>
                <a:gd name="connsiteX233" fmla="*/ 3544712 w 6858000"/>
                <a:gd name="connsiteY233" fmla="*/ 364930 h 835479"/>
                <a:gd name="connsiteX234" fmla="*/ 3574407 w 6858000"/>
                <a:gd name="connsiteY234" fmla="*/ 347308 h 835479"/>
                <a:gd name="connsiteX235" fmla="*/ 3574408 w 6858000"/>
                <a:gd name="connsiteY235" fmla="*/ 347308 h 835479"/>
                <a:gd name="connsiteX236" fmla="*/ 3606817 w 6858000"/>
                <a:gd name="connsiteY236" fmla="*/ 359406 h 835479"/>
                <a:gd name="connsiteX237" fmla="*/ 3630632 w 6858000"/>
                <a:gd name="connsiteY237" fmla="*/ 372932 h 835479"/>
                <a:gd name="connsiteX238" fmla="*/ 3651953 w 6858000"/>
                <a:gd name="connsiteY238" fmla="*/ 388826 h 835479"/>
                <a:gd name="connsiteX239" fmla="*/ 3630631 w 6858000"/>
                <a:gd name="connsiteY239" fmla="*/ 372932 h 835479"/>
                <a:gd name="connsiteX240" fmla="*/ 3606816 w 6858000"/>
                <a:gd name="connsiteY240" fmla="*/ 359406 h 835479"/>
                <a:gd name="connsiteX241" fmla="*/ 3587173 w 6858000"/>
                <a:gd name="connsiteY241" fmla="*/ 349660 h 835479"/>
                <a:gd name="connsiteX242" fmla="*/ 3574407 w 6858000"/>
                <a:gd name="connsiteY242" fmla="*/ 347308 h 835479"/>
                <a:gd name="connsiteX243" fmla="*/ 3562320 w 6858000"/>
                <a:gd name="connsiteY243" fmla="*/ 352387 h 835479"/>
                <a:gd name="connsiteX244" fmla="*/ 3544713 w 6858000"/>
                <a:gd name="connsiteY244" fmla="*/ 364930 h 835479"/>
                <a:gd name="connsiteX245" fmla="*/ 3489467 w 6858000"/>
                <a:gd name="connsiteY245" fmla="*/ 387029 h 835479"/>
                <a:gd name="connsiteX246" fmla="*/ 3172654 w 6858000"/>
                <a:gd name="connsiteY246" fmla="*/ 434656 h 835479"/>
                <a:gd name="connsiteX247" fmla="*/ 3077401 w 6858000"/>
                <a:gd name="connsiteY247" fmla="*/ 447111 h 835479"/>
                <a:gd name="connsiteX248" fmla="*/ 3077400 w 6858000"/>
                <a:gd name="connsiteY248" fmla="*/ 447111 h 835479"/>
                <a:gd name="connsiteX249" fmla="*/ 2982147 w 6858000"/>
                <a:gd name="connsiteY249" fmla="*/ 435418 h 835479"/>
                <a:gd name="connsiteX250" fmla="*/ 2947862 w 6858000"/>
                <a:gd name="connsiteY250" fmla="*/ 431834 h 835479"/>
                <a:gd name="connsiteX251" fmla="*/ 2947858 w 6858000"/>
                <a:gd name="connsiteY251" fmla="*/ 431835 h 835479"/>
                <a:gd name="connsiteX252" fmla="*/ 2903549 w 6858000"/>
                <a:gd name="connsiteY252" fmla="*/ 439740 h 835479"/>
                <a:gd name="connsiteX253" fmla="*/ 2848793 w 6858000"/>
                <a:gd name="connsiteY253" fmla="*/ 456372 h 835479"/>
                <a:gd name="connsiteX254" fmla="*/ 2836172 w 6858000"/>
                <a:gd name="connsiteY254" fmla="*/ 465063 h 835479"/>
                <a:gd name="connsiteX255" fmla="*/ 1268757 w 6858000"/>
                <a:gd name="connsiteY255" fmla="*/ 18376 h 835479"/>
                <a:gd name="connsiteX256" fmla="*/ 1286069 w 6858000"/>
                <a:gd name="connsiteY256" fmla="*/ 23543 h 835479"/>
                <a:gd name="connsiteX257" fmla="*/ 1350627 w 6858000"/>
                <a:gd name="connsiteY257" fmla="*/ 45880 h 835479"/>
                <a:gd name="connsiteX258" fmla="*/ 1413839 w 6858000"/>
                <a:gd name="connsiteY258" fmla="*/ 40286 h 835479"/>
                <a:gd name="connsiteX259" fmla="*/ 1350626 w 6858000"/>
                <a:gd name="connsiteY259" fmla="*/ 45881 h 835479"/>
                <a:gd name="connsiteX260" fmla="*/ 1286068 w 6858000"/>
                <a:gd name="connsiteY260" fmla="*/ 23543 h 835479"/>
                <a:gd name="connsiteX261" fmla="*/ 313532 w 6858000"/>
                <a:gd name="connsiteY261" fmla="*/ 14019 h 835479"/>
                <a:gd name="connsiteX262" fmla="*/ 313533 w 6858000"/>
                <a:gd name="connsiteY262" fmla="*/ 14018 h 835479"/>
                <a:gd name="connsiteX263" fmla="*/ 338870 w 6858000"/>
                <a:gd name="connsiteY263" fmla="*/ 13446 h 835479"/>
                <a:gd name="connsiteX264" fmla="*/ 338902 w 6858000"/>
                <a:gd name="connsiteY264" fmla="*/ 13453 h 835479"/>
                <a:gd name="connsiteX265" fmla="*/ 395639 w 6858000"/>
                <a:gd name="connsiteY265" fmla="*/ 23353 h 835479"/>
                <a:gd name="connsiteX266" fmla="*/ 367327 w 6858000"/>
                <a:gd name="connsiteY266" fmla="*/ 19543 h 835479"/>
                <a:gd name="connsiteX267" fmla="*/ 338902 w 6858000"/>
                <a:gd name="connsiteY267" fmla="*/ 13453 h 835479"/>
                <a:gd name="connsiteX268" fmla="*/ 338869 w 6858000"/>
                <a:gd name="connsiteY268" fmla="*/ 13447 h 835479"/>
                <a:gd name="connsiteX269" fmla="*/ 324057 w 6858000"/>
                <a:gd name="connsiteY269" fmla="*/ 11661 h 835479"/>
                <a:gd name="connsiteX270" fmla="*/ 281567 w 6858000"/>
                <a:gd name="connsiteY270" fmla="*/ 36346 h 835479"/>
                <a:gd name="connsiteX271" fmla="*/ 295414 w 6858000"/>
                <a:gd name="connsiteY271" fmla="*/ 31451 h 835479"/>
                <a:gd name="connsiteX272" fmla="*/ 295414 w 6858000"/>
                <a:gd name="connsiteY272" fmla="*/ 31452 h 835479"/>
                <a:gd name="connsiteX273" fmla="*/ 24485 w 6858000"/>
                <a:gd name="connsiteY273" fmla="*/ 23026 h 835479"/>
                <a:gd name="connsiteX274" fmla="*/ 74128 w 6858000"/>
                <a:gd name="connsiteY274" fmla="*/ 20763 h 835479"/>
                <a:gd name="connsiteX275" fmla="*/ 125860 w 6858000"/>
                <a:gd name="connsiteY275" fmla="*/ 26687 h 835479"/>
                <a:gd name="connsiteX276" fmla="*/ 153386 w 6858000"/>
                <a:gd name="connsiteY276" fmla="*/ 31082 h 835479"/>
                <a:gd name="connsiteX277" fmla="*/ 228943 w 6858000"/>
                <a:gd name="connsiteY277" fmla="*/ 39355 h 835479"/>
                <a:gd name="connsiteX278" fmla="*/ 177270 w 6858000"/>
                <a:gd name="connsiteY278" fmla="*/ 34896 h 835479"/>
                <a:gd name="connsiteX279" fmla="*/ 153386 w 6858000"/>
                <a:gd name="connsiteY279" fmla="*/ 31082 h 835479"/>
                <a:gd name="connsiteX280" fmla="*/ 151568 w 6858000"/>
                <a:gd name="connsiteY280" fmla="*/ 30883 h 835479"/>
                <a:gd name="connsiteX281" fmla="*/ 74128 w 6858000"/>
                <a:gd name="connsiteY281" fmla="*/ 20764 h 835479"/>
                <a:gd name="connsiteX282" fmla="*/ 0 w 6858000"/>
                <a:gd name="connsiteY282" fmla="*/ 29969 h 835479"/>
                <a:gd name="connsiteX283" fmla="*/ 0 w 6858000"/>
                <a:gd name="connsiteY283" fmla="*/ 494077 h 835479"/>
                <a:gd name="connsiteX284" fmla="*/ 2816 w 6858000"/>
                <a:gd name="connsiteY284" fmla="*/ 492950 h 835479"/>
                <a:gd name="connsiteX285" fmla="*/ 63586 w 6858000"/>
                <a:gd name="connsiteY285" fmla="*/ 478851 h 835479"/>
                <a:gd name="connsiteX286" fmla="*/ 176938 w 6858000"/>
                <a:gd name="connsiteY286" fmla="*/ 464945 h 835479"/>
                <a:gd name="connsiteX287" fmla="*/ 200181 w 6858000"/>
                <a:gd name="connsiteY287" fmla="*/ 456943 h 835479"/>
                <a:gd name="connsiteX288" fmla="*/ 340773 w 6858000"/>
                <a:gd name="connsiteY288" fmla="*/ 419031 h 835479"/>
                <a:gd name="connsiteX289" fmla="*/ 453363 w 6858000"/>
                <a:gd name="connsiteY289" fmla="*/ 419796 h 835479"/>
                <a:gd name="connsiteX290" fmla="*/ 462125 w 6858000"/>
                <a:gd name="connsiteY290" fmla="*/ 421510 h 835479"/>
                <a:gd name="connsiteX291" fmla="*/ 505181 w 6858000"/>
                <a:gd name="connsiteY291" fmla="*/ 434082 h 835479"/>
                <a:gd name="connsiteX292" fmla="*/ 571859 w 6858000"/>
                <a:gd name="connsiteY292" fmla="*/ 430654 h 835479"/>
                <a:gd name="connsiteX293" fmla="*/ 617771 w 6858000"/>
                <a:gd name="connsiteY293" fmla="*/ 413317 h 835479"/>
                <a:gd name="connsiteX294" fmla="*/ 674922 w 6858000"/>
                <a:gd name="connsiteY294" fmla="*/ 412555 h 835479"/>
                <a:gd name="connsiteX295" fmla="*/ 740267 w 6858000"/>
                <a:gd name="connsiteY295" fmla="*/ 423414 h 835479"/>
                <a:gd name="connsiteX296" fmla="*/ 769604 w 6858000"/>
                <a:gd name="connsiteY296" fmla="*/ 425700 h 835479"/>
                <a:gd name="connsiteX297" fmla="*/ 850188 w 6858000"/>
                <a:gd name="connsiteY297" fmla="*/ 448180 h 835479"/>
                <a:gd name="connsiteX298" fmla="*/ 898197 w 6858000"/>
                <a:gd name="connsiteY298" fmla="*/ 442656 h 835479"/>
                <a:gd name="connsiteX299" fmla="*/ 945443 w 6858000"/>
                <a:gd name="connsiteY299" fmla="*/ 427796 h 835479"/>
                <a:gd name="connsiteX300" fmla="*/ 975732 w 6858000"/>
                <a:gd name="connsiteY300" fmla="*/ 413507 h 835479"/>
                <a:gd name="connsiteX301" fmla="*/ 1036886 w 6858000"/>
                <a:gd name="connsiteY301" fmla="*/ 403411 h 835479"/>
                <a:gd name="connsiteX302" fmla="*/ 1048124 w 6858000"/>
                <a:gd name="connsiteY302" fmla="*/ 404935 h 835479"/>
                <a:gd name="connsiteX303" fmla="*/ 1230632 w 6858000"/>
                <a:gd name="connsiteY303" fmla="*/ 417509 h 835479"/>
                <a:gd name="connsiteX304" fmla="*/ 1303023 w 6858000"/>
                <a:gd name="connsiteY304" fmla="*/ 437702 h 835479"/>
                <a:gd name="connsiteX305" fmla="*/ 1318455 w 6858000"/>
                <a:gd name="connsiteY305" fmla="*/ 440178 h 835479"/>
                <a:gd name="connsiteX306" fmla="*/ 1472574 w 6858000"/>
                <a:gd name="connsiteY306" fmla="*/ 462849 h 835479"/>
                <a:gd name="connsiteX307" fmla="*/ 1489719 w 6858000"/>
                <a:gd name="connsiteY307" fmla="*/ 463801 h 835479"/>
                <a:gd name="connsiteX308" fmla="*/ 1537536 w 6858000"/>
                <a:gd name="connsiteY308" fmla="*/ 459801 h 835479"/>
                <a:gd name="connsiteX309" fmla="*/ 1650316 w 6858000"/>
                <a:gd name="connsiteY309" fmla="*/ 500950 h 835479"/>
                <a:gd name="connsiteX310" fmla="*/ 1763286 w 6858000"/>
                <a:gd name="connsiteY310" fmla="*/ 515049 h 835479"/>
                <a:gd name="connsiteX311" fmla="*/ 1825392 w 6858000"/>
                <a:gd name="connsiteY311" fmla="*/ 514857 h 835479"/>
                <a:gd name="connsiteX312" fmla="*/ 1869779 w 6858000"/>
                <a:gd name="connsiteY312" fmla="*/ 524955 h 835479"/>
                <a:gd name="connsiteX313" fmla="*/ 1978939 w 6858000"/>
                <a:gd name="connsiteY313" fmla="*/ 555626 h 835479"/>
                <a:gd name="connsiteX314" fmla="*/ 2030377 w 6858000"/>
                <a:gd name="connsiteY314" fmla="*/ 560388 h 835479"/>
                <a:gd name="connsiteX315" fmla="*/ 2085053 w 6858000"/>
                <a:gd name="connsiteY315" fmla="*/ 570677 h 835479"/>
                <a:gd name="connsiteX316" fmla="*/ 2220311 w 6858000"/>
                <a:gd name="connsiteY316" fmla="*/ 616778 h 835479"/>
                <a:gd name="connsiteX317" fmla="*/ 2330805 w 6858000"/>
                <a:gd name="connsiteY317" fmla="*/ 614112 h 835479"/>
                <a:gd name="connsiteX318" fmla="*/ 2401291 w 6858000"/>
                <a:gd name="connsiteY318" fmla="*/ 614682 h 835479"/>
                <a:gd name="connsiteX319" fmla="*/ 2485306 w 6858000"/>
                <a:gd name="connsiteY319" fmla="*/ 629923 h 835479"/>
                <a:gd name="connsiteX320" fmla="*/ 2554078 w 6858000"/>
                <a:gd name="connsiteY320" fmla="*/ 652213 h 835479"/>
                <a:gd name="connsiteX321" fmla="*/ 2649142 w 6858000"/>
                <a:gd name="connsiteY321" fmla="*/ 669930 h 835479"/>
                <a:gd name="connsiteX322" fmla="*/ 2743825 w 6858000"/>
                <a:gd name="connsiteY322" fmla="*/ 704031 h 835479"/>
                <a:gd name="connsiteX323" fmla="*/ 2809929 w 6858000"/>
                <a:gd name="connsiteY323" fmla="*/ 730130 h 835479"/>
                <a:gd name="connsiteX324" fmla="*/ 2901942 w 6858000"/>
                <a:gd name="connsiteY324" fmla="*/ 753181 h 835479"/>
                <a:gd name="connsiteX325" fmla="*/ 3042727 w 6858000"/>
                <a:gd name="connsiteY325" fmla="*/ 769373 h 835479"/>
                <a:gd name="connsiteX326" fmla="*/ 3107499 w 6858000"/>
                <a:gd name="connsiteY326" fmla="*/ 771089 h 835479"/>
                <a:gd name="connsiteX327" fmla="*/ 3209992 w 6858000"/>
                <a:gd name="connsiteY327" fmla="*/ 808998 h 835479"/>
                <a:gd name="connsiteX328" fmla="*/ 3253808 w 6858000"/>
                <a:gd name="connsiteY328" fmla="*/ 827287 h 835479"/>
                <a:gd name="connsiteX329" fmla="*/ 3293243 w 6858000"/>
                <a:gd name="connsiteY329" fmla="*/ 812047 h 835479"/>
                <a:gd name="connsiteX330" fmla="*/ 3318770 w 6858000"/>
                <a:gd name="connsiteY330" fmla="*/ 794520 h 835479"/>
                <a:gd name="connsiteX331" fmla="*/ 3399545 w 6858000"/>
                <a:gd name="connsiteY331" fmla="*/ 809381 h 835479"/>
                <a:gd name="connsiteX332" fmla="*/ 3485274 w 6858000"/>
                <a:gd name="connsiteY332" fmla="*/ 825001 h 835479"/>
                <a:gd name="connsiteX333" fmla="*/ 3546616 w 6858000"/>
                <a:gd name="connsiteY333" fmla="*/ 835479 h 835479"/>
                <a:gd name="connsiteX334" fmla="*/ 3623200 w 6858000"/>
                <a:gd name="connsiteY334" fmla="*/ 827097 h 835479"/>
                <a:gd name="connsiteX335" fmla="*/ 3683590 w 6858000"/>
                <a:gd name="connsiteY335" fmla="*/ 823669 h 835479"/>
                <a:gd name="connsiteX336" fmla="*/ 3732360 w 6858000"/>
                <a:gd name="connsiteY336" fmla="*/ 813953 h 835479"/>
                <a:gd name="connsiteX337" fmla="*/ 3749505 w 6858000"/>
                <a:gd name="connsiteY337" fmla="*/ 808236 h 835479"/>
                <a:gd name="connsiteX338" fmla="*/ 3885337 w 6858000"/>
                <a:gd name="connsiteY338" fmla="*/ 763659 h 835479"/>
                <a:gd name="connsiteX339" fmla="*/ 4030502 w 6858000"/>
                <a:gd name="connsiteY339" fmla="*/ 728034 h 835479"/>
                <a:gd name="connsiteX340" fmla="*/ 4124613 w 6858000"/>
                <a:gd name="connsiteY340" fmla="*/ 750515 h 835479"/>
                <a:gd name="connsiteX341" fmla="*/ 4159666 w 6858000"/>
                <a:gd name="connsiteY341" fmla="*/ 750133 h 835479"/>
                <a:gd name="connsiteX342" fmla="*/ 4320836 w 6858000"/>
                <a:gd name="connsiteY342" fmla="*/ 755277 h 835479"/>
                <a:gd name="connsiteX343" fmla="*/ 4349221 w 6858000"/>
                <a:gd name="connsiteY343" fmla="*/ 760801 h 835479"/>
                <a:gd name="connsiteX344" fmla="*/ 4502578 w 6858000"/>
                <a:gd name="connsiteY344" fmla="*/ 738130 h 835479"/>
                <a:gd name="connsiteX345" fmla="*/ 4558206 w 6858000"/>
                <a:gd name="connsiteY345" fmla="*/ 734320 h 835479"/>
                <a:gd name="connsiteX346" fmla="*/ 4609451 w 6858000"/>
                <a:gd name="connsiteY346" fmla="*/ 728034 h 835479"/>
                <a:gd name="connsiteX347" fmla="*/ 4681082 w 6858000"/>
                <a:gd name="connsiteY347" fmla="*/ 726510 h 835479"/>
                <a:gd name="connsiteX348" fmla="*/ 4755380 w 6858000"/>
                <a:gd name="connsiteY348" fmla="*/ 729368 h 835479"/>
                <a:gd name="connsiteX349" fmla="*/ 4838249 w 6858000"/>
                <a:gd name="connsiteY349" fmla="*/ 728796 h 835479"/>
                <a:gd name="connsiteX350" fmla="*/ 4871018 w 6858000"/>
                <a:gd name="connsiteY350" fmla="*/ 723844 h 835479"/>
                <a:gd name="connsiteX351" fmla="*/ 4959601 w 6858000"/>
                <a:gd name="connsiteY351" fmla="*/ 727272 h 835479"/>
                <a:gd name="connsiteX352" fmla="*/ 5006085 w 6858000"/>
                <a:gd name="connsiteY352" fmla="*/ 721558 h 835479"/>
                <a:gd name="connsiteX353" fmla="*/ 5082669 w 6858000"/>
                <a:gd name="connsiteY353" fmla="*/ 720414 h 835479"/>
                <a:gd name="connsiteX354" fmla="*/ 5107626 w 6858000"/>
                <a:gd name="connsiteY354" fmla="*/ 719079 h 835479"/>
                <a:gd name="connsiteX355" fmla="*/ 5129915 w 6858000"/>
                <a:gd name="connsiteY355" fmla="*/ 718317 h 835479"/>
                <a:gd name="connsiteX356" fmla="*/ 5206307 w 6858000"/>
                <a:gd name="connsiteY356" fmla="*/ 733940 h 835479"/>
                <a:gd name="connsiteX357" fmla="*/ 5274128 w 6858000"/>
                <a:gd name="connsiteY357" fmla="*/ 734892 h 835479"/>
                <a:gd name="connsiteX358" fmla="*/ 5393004 w 6858000"/>
                <a:gd name="connsiteY358" fmla="*/ 747466 h 835479"/>
                <a:gd name="connsiteX359" fmla="*/ 5419294 w 6858000"/>
                <a:gd name="connsiteY359" fmla="*/ 743084 h 835479"/>
                <a:gd name="connsiteX360" fmla="*/ 5501593 w 6858000"/>
                <a:gd name="connsiteY360" fmla="*/ 741370 h 835479"/>
                <a:gd name="connsiteX361" fmla="*/ 5548459 w 6858000"/>
                <a:gd name="connsiteY361" fmla="*/ 740036 h 835479"/>
                <a:gd name="connsiteX362" fmla="*/ 5606371 w 6858000"/>
                <a:gd name="connsiteY362" fmla="*/ 749180 h 835479"/>
                <a:gd name="connsiteX363" fmla="*/ 5706958 w 6858000"/>
                <a:gd name="connsiteY363" fmla="*/ 768611 h 835479"/>
                <a:gd name="connsiteX364" fmla="*/ 5733439 w 6858000"/>
                <a:gd name="connsiteY364" fmla="*/ 771659 h 835479"/>
                <a:gd name="connsiteX365" fmla="*/ 5781829 w 6858000"/>
                <a:gd name="connsiteY365" fmla="*/ 780996 h 835479"/>
                <a:gd name="connsiteX366" fmla="*/ 5790591 w 6858000"/>
                <a:gd name="connsiteY366" fmla="*/ 782710 h 835479"/>
                <a:gd name="connsiteX367" fmla="*/ 5864317 w 6858000"/>
                <a:gd name="connsiteY367" fmla="*/ 806332 h 835479"/>
                <a:gd name="connsiteX368" fmla="*/ 5902609 w 6858000"/>
                <a:gd name="connsiteY368" fmla="*/ 808236 h 835479"/>
                <a:gd name="connsiteX369" fmla="*/ 6012722 w 6858000"/>
                <a:gd name="connsiteY369" fmla="*/ 808428 h 835479"/>
                <a:gd name="connsiteX370" fmla="*/ 6059396 w 6858000"/>
                <a:gd name="connsiteY370" fmla="*/ 804808 h 835479"/>
                <a:gd name="connsiteX371" fmla="*/ 6171604 w 6858000"/>
                <a:gd name="connsiteY371" fmla="*/ 790902 h 835479"/>
                <a:gd name="connsiteX372" fmla="*/ 6242092 w 6858000"/>
                <a:gd name="connsiteY372" fmla="*/ 784044 h 835479"/>
                <a:gd name="connsiteX373" fmla="*/ 6323057 w 6858000"/>
                <a:gd name="connsiteY373" fmla="*/ 773183 h 835479"/>
                <a:gd name="connsiteX374" fmla="*/ 6415832 w 6858000"/>
                <a:gd name="connsiteY374" fmla="*/ 766325 h 835479"/>
                <a:gd name="connsiteX375" fmla="*/ 6584811 w 6858000"/>
                <a:gd name="connsiteY375" fmla="*/ 745560 h 835479"/>
                <a:gd name="connsiteX376" fmla="*/ 6748457 w 6858000"/>
                <a:gd name="connsiteY376" fmla="*/ 724034 h 835479"/>
                <a:gd name="connsiteX377" fmla="*/ 6815515 w 6858000"/>
                <a:gd name="connsiteY377" fmla="*/ 704983 h 835479"/>
                <a:gd name="connsiteX378" fmla="*/ 6858000 w 6858000"/>
                <a:gd name="connsiteY378" fmla="*/ 695283 h 835479"/>
                <a:gd name="connsiteX379" fmla="*/ 6858000 w 6858000"/>
                <a:gd name="connsiteY379" fmla="*/ 456 h 835479"/>
                <a:gd name="connsiteX380" fmla="*/ 1687322 w 6858000"/>
                <a:gd name="connsiteY380" fmla="*/ 456 h 835479"/>
                <a:gd name="connsiteX381" fmla="*/ 1697753 w 6858000"/>
                <a:gd name="connsiteY381" fmla="*/ 10970 h 835479"/>
                <a:gd name="connsiteX382" fmla="*/ 1733188 w 6858000"/>
                <a:gd name="connsiteY382" fmla="*/ 33639 h 835479"/>
                <a:gd name="connsiteX383" fmla="*/ 1833775 w 6858000"/>
                <a:gd name="connsiteY383" fmla="*/ 75360 h 835479"/>
                <a:gd name="connsiteX384" fmla="*/ 1842158 w 6858000"/>
                <a:gd name="connsiteY384" fmla="*/ 82981 h 835479"/>
                <a:gd name="connsiteX385" fmla="*/ 1916454 w 6858000"/>
                <a:gd name="connsiteY385" fmla="*/ 173472 h 835479"/>
                <a:gd name="connsiteX386" fmla="*/ 1933219 w 6858000"/>
                <a:gd name="connsiteY386" fmla="*/ 188902 h 835479"/>
                <a:gd name="connsiteX387" fmla="*/ 1953413 w 6858000"/>
                <a:gd name="connsiteY387" fmla="*/ 212907 h 835479"/>
                <a:gd name="connsiteX388" fmla="*/ 2016469 w 6858000"/>
                <a:gd name="connsiteY388" fmla="*/ 259390 h 835479"/>
                <a:gd name="connsiteX389" fmla="*/ 2094578 w 6858000"/>
                <a:gd name="connsiteY389" fmla="*/ 274249 h 835479"/>
                <a:gd name="connsiteX390" fmla="*/ 2188879 w 6858000"/>
                <a:gd name="connsiteY390" fmla="*/ 296920 h 835479"/>
                <a:gd name="connsiteX391" fmla="*/ 2228314 w 6858000"/>
                <a:gd name="connsiteY391" fmla="*/ 312160 h 835479"/>
                <a:gd name="connsiteX392" fmla="*/ 2334044 w 6858000"/>
                <a:gd name="connsiteY392" fmla="*/ 341117 h 835479"/>
                <a:gd name="connsiteX393" fmla="*/ 2409485 w 6858000"/>
                <a:gd name="connsiteY393" fmla="*/ 365502 h 835479"/>
                <a:gd name="connsiteX394" fmla="*/ 2409487 w 6858000"/>
                <a:gd name="connsiteY394" fmla="*/ 365504 h 835479"/>
                <a:gd name="connsiteX395" fmla="*/ 2463015 w 6858000"/>
                <a:gd name="connsiteY395" fmla="*/ 388434 h 835479"/>
                <a:gd name="connsiteX396" fmla="*/ 2463017 w 6858000"/>
                <a:gd name="connsiteY396" fmla="*/ 388434 h 835479"/>
                <a:gd name="connsiteX397" fmla="*/ 2518262 w 6858000"/>
                <a:gd name="connsiteY397" fmla="*/ 379792 h 835479"/>
                <a:gd name="connsiteX398" fmla="*/ 2518263 w 6858000"/>
                <a:gd name="connsiteY398" fmla="*/ 379791 h 835479"/>
                <a:gd name="connsiteX399" fmla="*/ 2545005 w 6858000"/>
                <a:gd name="connsiteY399" fmla="*/ 376147 h 835479"/>
                <a:gd name="connsiteX400" fmla="*/ 2545006 w 6858000"/>
                <a:gd name="connsiteY400" fmla="*/ 376147 h 835479"/>
                <a:gd name="connsiteX401" fmla="*/ 2571034 w 6858000"/>
                <a:gd name="connsiteY401" fmla="*/ 380361 h 835479"/>
                <a:gd name="connsiteX402" fmla="*/ 2668001 w 6858000"/>
                <a:gd name="connsiteY402" fmla="*/ 453514 h 835479"/>
                <a:gd name="connsiteX403" fmla="*/ 2745348 w 6858000"/>
                <a:gd name="connsiteY403" fmla="*/ 501904 h 835479"/>
                <a:gd name="connsiteX404" fmla="*/ 2745351 w 6858000"/>
                <a:gd name="connsiteY404" fmla="*/ 501906 h 835479"/>
                <a:gd name="connsiteX405" fmla="*/ 2778005 w 6858000"/>
                <a:gd name="connsiteY405" fmla="*/ 507825 h 835479"/>
                <a:gd name="connsiteX406" fmla="*/ 2785439 w 6858000"/>
                <a:gd name="connsiteY406" fmla="*/ 507405 h 835479"/>
                <a:gd name="connsiteX407" fmla="*/ 2811779 w 6858000"/>
                <a:gd name="connsiteY407" fmla="*/ 497326 h 835479"/>
                <a:gd name="connsiteX408" fmla="*/ 2811786 w 6858000"/>
                <a:gd name="connsiteY408" fmla="*/ 497322 h 835479"/>
                <a:gd name="connsiteX409" fmla="*/ 2811786 w 6858000"/>
                <a:gd name="connsiteY409" fmla="*/ 497323 h 835479"/>
                <a:gd name="connsiteX410" fmla="*/ 2811779 w 6858000"/>
                <a:gd name="connsiteY410" fmla="*/ 497326 h 835479"/>
                <a:gd name="connsiteX411" fmla="*/ 2793022 w 6858000"/>
                <a:gd name="connsiteY411" fmla="*/ 506976 h 835479"/>
                <a:gd name="connsiteX412" fmla="*/ 2785439 w 6858000"/>
                <a:gd name="connsiteY412" fmla="*/ 507405 h 835479"/>
                <a:gd name="connsiteX413" fmla="*/ 2782304 w 6858000"/>
                <a:gd name="connsiteY413" fmla="*/ 508605 h 835479"/>
                <a:gd name="connsiteX414" fmla="*/ 2778005 w 6858000"/>
                <a:gd name="connsiteY414" fmla="*/ 507825 h 835479"/>
                <a:gd name="connsiteX415" fmla="*/ 2770757 w 6858000"/>
                <a:gd name="connsiteY415" fmla="*/ 508235 h 835479"/>
                <a:gd name="connsiteX416" fmla="*/ 2745351 w 6858000"/>
                <a:gd name="connsiteY416" fmla="*/ 501906 h 835479"/>
                <a:gd name="connsiteX417" fmla="*/ 2745347 w 6858000"/>
                <a:gd name="connsiteY417" fmla="*/ 501904 h 835479"/>
                <a:gd name="connsiteX418" fmla="*/ 2668000 w 6858000"/>
                <a:gd name="connsiteY418" fmla="*/ 453514 h 835479"/>
                <a:gd name="connsiteX419" fmla="*/ 2571033 w 6858000"/>
                <a:gd name="connsiteY419" fmla="*/ 380361 h 835479"/>
                <a:gd name="connsiteX420" fmla="*/ 2545006 w 6858000"/>
                <a:gd name="connsiteY420" fmla="*/ 376147 h 835479"/>
                <a:gd name="connsiteX421" fmla="*/ 2518264 w 6858000"/>
                <a:gd name="connsiteY421" fmla="*/ 379791 h 835479"/>
                <a:gd name="connsiteX422" fmla="*/ 2518262 w 6858000"/>
                <a:gd name="connsiteY422" fmla="*/ 379792 h 835479"/>
                <a:gd name="connsiteX423" fmla="*/ 2490550 w 6858000"/>
                <a:gd name="connsiteY423" fmla="*/ 386372 h 835479"/>
                <a:gd name="connsiteX424" fmla="*/ 2463017 w 6858000"/>
                <a:gd name="connsiteY424" fmla="*/ 388434 h 835479"/>
                <a:gd name="connsiteX425" fmla="*/ 2463016 w 6858000"/>
                <a:gd name="connsiteY425" fmla="*/ 388434 h 835479"/>
                <a:gd name="connsiteX426" fmla="*/ 2463015 w 6858000"/>
                <a:gd name="connsiteY426" fmla="*/ 388434 h 835479"/>
                <a:gd name="connsiteX427" fmla="*/ 2435912 w 6858000"/>
                <a:gd name="connsiteY427" fmla="*/ 382603 h 835479"/>
                <a:gd name="connsiteX428" fmla="*/ 2409487 w 6858000"/>
                <a:gd name="connsiteY428" fmla="*/ 365504 h 835479"/>
                <a:gd name="connsiteX429" fmla="*/ 2409484 w 6858000"/>
                <a:gd name="connsiteY429" fmla="*/ 365502 h 835479"/>
                <a:gd name="connsiteX430" fmla="*/ 2334043 w 6858000"/>
                <a:gd name="connsiteY430" fmla="*/ 341117 h 835479"/>
                <a:gd name="connsiteX431" fmla="*/ 2228313 w 6858000"/>
                <a:gd name="connsiteY431" fmla="*/ 312160 h 835479"/>
                <a:gd name="connsiteX432" fmla="*/ 2188878 w 6858000"/>
                <a:gd name="connsiteY432" fmla="*/ 296920 h 835479"/>
                <a:gd name="connsiteX433" fmla="*/ 2094577 w 6858000"/>
                <a:gd name="connsiteY433" fmla="*/ 274249 h 835479"/>
                <a:gd name="connsiteX434" fmla="*/ 2016468 w 6858000"/>
                <a:gd name="connsiteY434" fmla="*/ 259390 h 835479"/>
                <a:gd name="connsiteX435" fmla="*/ 1953412 w 6858000"/>
                <a:gd name="connsiteY435" fmla="*/ 212907 h 835479"/>
                <a:gd name="connsiteX436" fmla="*/ 1933218 w 6858000"/>
                <a:gd name="connsiteY436" fmla="*/ 188902 h 835479"/>
                <a:gd name="connsiteX437" fmla="*/ 1916453 w 6858000"/>
                <a:gd name="connsiteY437" fmla="*/ 173472 h 835479"/>
                <a:gd name="connsiteX438" fmla="*/ 1842157 w 6858000"/>
                <a:gd name="connsiteY438" fmla="*/ 82981 h 835479"/>
                <a:gd name="connsiteX439" fmla="*/ 1833774 w 6858000"/>
                <a:gd name="connsiteY439" fmla="*/ 75360 h 835479"/>
                <a:gd name="connsiteX440" fmla="*/ 1733187 w 6858000"/>
                <a:gd name="connsiteY440" fmla="*/ 33639 h 835479"/>
                <a:gd name="connsiteX441" fmla="*/ 1697752 w 6858000"/>
                <a:gd name="connsiteY441" fmla="*/ 10971 h 835479"/>
                <a:gd name="connsiteX442" fmla="*/ 1687320 w 6858000"/>
                <a:gd name="connsiteY442" fmla="*/ 456 h 835479"/>
                <a:gd name="connsiteX443" fmla="*/ 916806 w 6858000"/>
                <a:gd name="connsiteY443" fmla="*/ 456 h 835479"/>
                <a:gd name="connsiteX444" fmla="*/ 927155 w 6858000"/>
                <a:gd name="connsiteY444" fmla="*/ 9636 h 835479"/>
                <a:gd name="connsiteX445" fmla="*/ 1097087 w 6858000"/>
                <a:gd name="connsiteY445" fmla="*/ 6016 h 835479"/>
                <a:gd name="connsiteX446" fmla="*/ 1123185 w 6858000"/>
                <a:gd name="connsiteY446" fmla="*/ 1634 h 835479"/>
                <a:gd name="connsiteX447" fmla="*/ 1184028 w 6858000"/>
                <a:gd name="connsiteY447" fmla="*/ 26353 h 835479"/>
                <a:gd name="connsiteX448" fmla="*/ 1123184 w 6858000"/>
                <a:gd name="connsiteY448" fmla="*/ 1635 h 835479"/>
                <a:gd name="connsiteX449" fmla="*/ 1097086 w 6858000"/>
                <a:gd name="connsiteY449" fmla="*/ 6017 h 835479"/>
                <a:gd name="connsiteX450" fmla="*/ 927154 w 6858000"/>
                <a:gd name="connsiteY450" fmla="*/ 9637 h 835479"/>
                <a:gd name="connsiteX451" fmla="*/ 916804 w 6858000"/>
                <a:gd name="connsiteY451" fmla="*/ 456 h 835479"/>
                <a:gd name="connsiteX452" fmla="*/ 578772 w 6858000"/>
                <a:gd name="connsiteY452" fmla="*/ 456 h 835479"/>
                <a:gd name="connsiteX453" fmla="*/ 556046 w 6858000"/>
                <a:gd name="connsiteY453" fmla="*/ 6589 h 835479"/>
                <a:gd name="connsiteX454" fmla="*/ 517850 w 6858000"/>
                <a:gd name="connsiteY454" fmla="*/ 15506 h 835479"/>
                <a:gd name="connsiteX455" fmla="*/ 556047 w 6858000"/>
                <a:gd name="connsiteY455" fmla="*/ 6588 h 835479"/>
                <a:gd name="connsiteX456" fmla="*/ 578770 w 6858000"/>
                <a:gd name="connsiteY456" fmla="*/ 456 h 835479"/>
                <a:gd name="connsiteX457" fmla="*/ 0 w 6858000"/>
                <a:gd name="connsiteY457" fmla="*/ 456 h 835479"/>
                <a:gd name="connsiteX458" fmla="*/ 0 w 6858000"/>
                <a:gd name="connsiteY458" fmla="*/ 20445 h 835479"/>
                <a:gd name="connsiteX459" fmla="*/ 0 w 6858000"/>
                <a:gd name="connsiteY459" fmla="*/ 29969 h 83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Lst>
              <a:rect l="l" t="t" r="r" b="b"/>
              <a:pathLst>
                <a:path w="6858000" h="835479">
                  <a:moveTo>
                    <a:pt x="6564619" y="468946"/>
                  </a:moveTo>
                  <a:lnTo>
                    <a:pt x="6564620" y="468946"/>
                  </a:lnTo>
                  <a:cubicBezTo>
                    <a:pt x="6575478" y="479233"/>
                    <a:pt x="6582146" y="485329"/>
                    <a:pt x="6588625" y="491425"/>
                  </a:cubicBezTo>
                  <a:lnTo>
                    <a:pt x="6625224" y="508047"/>
                  </a:lnTo>
                  <a:lnTo>
                    <a:pt x="6662539" y="500953"/>
                  </a:lnTo>
                  <a:lnTo>
                    <a:pt x="6662540" y="500952"/>
                  </a:lnTo>
                  <a:lnTo>
                    <a:pt x="6662543" y="500951"/>
                  </a:lnTo>
                  <a:lnTo>
                    <a:pt x="6683026" y="489501"/>
                  </a:lnTo>
                  <a:lnTo>
                    <a:pt x="6702975" y="486354"/>
                  </a:lnTo>
                  <a:lnTo>
                    <a:pt x="6702976" y="486354"/>
                  </a:lnTo>
                  <a:cubicBezTo>
                    <a:pt x="6716168" y="486759"/>
                    <a:pt x="6729218" y="491903"/>
                    <a:pt x="6742552" y="500190"/>
                  </a:cubicBezTo>
                  <a:lnTo>
                    <a:pt x="6742554" y="500191"/>
                  </a:lnTo>
                  <a:lnTo>
                    <a:pt x="6812061" y="519668"/>
                  </a:lnTo>
                  <a:lnTo>
                    <a:pt x="6776799" y="514894"/>
                  </a:lnTo>
                  <a:lnTo>
                    <a:pt x="6742554" y="500191"/>
                  </a:lnTo>
                  <a:lnTo>
                    <a:pt x="6742551" y="500190"/>
                  </a:lnTo>
                  <a:lnTo>
                    <a:pt x="6702975" y="486354"/>
                  </a:lnTo>
                  <a:lnTo>
                    <a:pt x="6662543" y="500951"/>
                  </a:lnTo>
                  <a:lnTo>
                    <a:pt x="6662541" y="500952"/>
                  </a:lnTo>
                  <a:lnTo>
                    <a:pt x="6662539" y="500953"/>
                  </a:lnTo>
                  <a:lnTo>
                    <a:pt x="6645551" y="508036"/>
                  </a:lnTo>
                  <a:lnTo>
                    <a:pt x="6625224" y="508047"/>
                  </a:lnTo>
                  <a:lnTo>
                    <a:pt x="6625223" y="508047"/>
                  </a:lnTo>
                  <a:cubicBezTo>
                    <a:pt x="6611340" y="505951"/>
                    <a:pt x="6597577" y="499903"/>
                    <a:pt x="6588624" y="491425"/>
                  </a:cubicBezTo>
                  <a:close/>
                  <a:moveTo>
                    <a:pt x="6438980" y="549267"/>
                  </a:moveTo>
                  <a:lnTo>
                    <a:pt x="6463839" y="529336"/>
                  </a:lnTo>
                  <a:lnTo>
                    <a:pt x="6463848" y="529334"/>
                  </a:lnTo>
                  <a:lnTo>
                    <a:pt x="6513011" y="515538"/>
                  </a:lnTo>
                  <a:lnTo>
                    <a:pt x="6546193" y="496733"/>
                  </a:lnTo>
                  <a:lnTo>
                    <a:pt x="6546194" y="496733"/>
                  </a:lnTo>
                  <a:lnTo>
                    <a:pt x="6521803" y="513071"/>
                  </a:lnTo>
                  <a:lnTo>
                    <a:pt x="6513011" y="515538"/>
                  </a:lnTo>
                  <a:lnTo>
                    <a:pt x="6508051" y="518349"/>
                  </a:lnTo>
                  <a:lnTo>
                    <a:pt x="6463848" y="529334"/>
                  </a:lnTo>
                  <a:lnTo>
                    <a:pt x="6463840" y="529336"/>
                  </a:lnTo>
                  <a:cubicBezTo>
                    <a:pt x="6451649" y="532288"/>
                    <a:pt x="6444076" y="539765"/>
                    <a:pt x="6438980" y="549267"/>
                  </a:cubicBezTo>
                  <a:close/>
                  <a:moveTo>
                    <a:pt x="6365203" y="635242"/>
                  </a:moveTo>
                  <a:lnTo>
                    <a:pt x="6387909" y="633959"/>
                  </a:lnTo>
                  <a:lnTo>
                    <a:pt x="6391548" y="632195"/>
                  </a:lnTo>
                  <a:lnTo>
                    <a:pt x="6407331" y="624541"/>
                  </a:lnTo>
                  <a:lnTo>
                    <a:pt x="6407332" y="624541"/>
                  </a:lnTo>
                  <a:lnTo>
                    <a:pt x="6391548" y="632195"/>
                  </a:lnTo>
                  <a:lnTo>
                    <a:pt x="6387909" y="633961"/>
                  </a:lnTo>
                  <a:close/>
                  <a:moveTo>
                    <a:pt x="4221390" y="396172"/>
                  </a:moveTo>
                  <a:lnTo>
                    <a:pt x="4221391" y="396172"/>
                  </a:lnTo>
                  <a:cubicBezTo>
                    <a:pt x="4232060" y="396934"/>
                    <a:pt x="4243872" y="397124"/>
                    <a:pt x="4253014" y="401888"/>
                  </a:cubicBezTo>
                  <a:cubicBezTo>
                    <a:pt x="4277401" y="414081"/>
                    <a:pt x="4300070" y="429701"/>
                    <a:pt x="4324645" y="441704"/>
                  </a:cubicBezTo>
                  <a:lnTo>
                    <a:pt x="4363890" y="450658"/>
                  </a:lnTo>
                  <a:lnTo>
                    <a:pt x="4482003" y="449896"/>
                  </a:lnTo>
                  <a:cubicBezTo>
                    <a:pt x="4546775" y="447228"/>
                    <a:pt x="4612499" y="446656"/>
                    <a:pt x="4659173" y="389886"/>
                  </a:cubicBezTo>
                  <a:cubicBezTo>
                    <a:pt x="4662985" y="385314"/>
                    <a:pt x="4671175" y="382646"/>
                    <a:pt x="4677654" y="381884"/>
                  </a:cubicBezTo>
                  <a:cubicBezTo>
                    <a:pt x="4707563" y="378265"/>
                    <a:pt x="4738234" y="377883"/>
                    <a:pt x="4767763" y="371977"/>
                  </a:cubicBezTo>
                  <a:cubicBezTo>
                    <a:pt x="4779574" y="369596"/>
                    <a:pt x="4790386" y="368787"/>
                    <a:pt x="4800482" y="370668"/>
                  </a:cubicBezTo>
                  <a:lnTo>
                    <a:pt x="4800483" y="370668"/>
                  </a:lnTo>
                  <a:cubicBezTo>
                    <a:pt x="4810580" y="372549"/>
                    <a:pt x="4819963" y="377122"/>
                    <a:pt x="4828916" y="385504"/>
                  </a:cubicBezTo>
                  <a:lnTo>
                    <a:pt x="4863342" y="407685"/>
                  </a:lnTo>
                  <a:lnTo>
                    <a:pt x="4889274" y="415214"/>
                  </a:lnTo>
                  <a:lnTo>
                    <a:pt x="4912167" y="413509"/>
                  </a:lnTo>
                  <a:cubicBezTo>
                    <a:pt x="4919977" y="411794"/>
                    <a:pt x="4927121" y="411437"/>
                    <a:pt x="4933803" y="412107"/>
                  </a:cubicBezTo>
                  <a:lnTo>
                    <a:pt x="4933804" y="412107"/>
                  </a:lnTo>
                  <a:lnTo>
                    <a:pt x="4952672" y="416866"/>
                  </a:lnTo>
                  <a:lnTo>
                    <a:pt x="4957452" y="419659"/>
                  </a:lnTo>
                  <a:lnTo>
                    <a:pt x="4961455" y="420937"/>
                  </a:lnTo>
                  <a:cubicBezTo>
                    <a:pt x="4970096" y="425448"/>
                    <a:pt x="4978393" y="431154"/>
                    <a:pt x="4987037" y="436941"/>
                  </a:cubicBezTo>
                  <a:cubicBezTo>
                    <a:pt x="5003801" y="448180"/>
                    <a:pt x="5022852" y="462278"/>
                    <a:pt x="5041521" y="463420"/>
                  </a:cubicBezTo>
                  <a:lnTo>
                    <a:pt x="5041527" y="463422"/>
                  </a:lnTo>
                  <a:lnTo>
                    <a:pt x="5064789" y="468043"/>
                  </a:lnTo>
                  <a:lnTo>
                    <a:pt x="5070584" y="470217"/>
                  </a:lnTo>
                  <a:lnTo>
                    <a:pt x="5072375" y="470636"/>
                  </a:lnTo>
                  <a:lnTo>
                    <a:pt x="5087443" y="476540"/>
                  </a:lnTo>
                  <a:lnTo>
                    <a:pt x="5133219" y="489567"/>
                  </a:lnTo>
                  <a:lnTo>
                    <a:pt x="5133224" y="489569"/>
                  </a:lnTo>
                  <a:lnTo>
                    <a:pt x="5166112" y="482853"/>
                  </a:lnTo>
                  <a:lnTo>
                    <a:pt x="5166113" y="482853"/>
                  </a:lnTo>
                  <a:cubicBezTo>
                    <a:pt x="5167637" y="482091"/>
                    <a:pt x="5169780" y="482663"/>
                    <a:pt x="5172090" y="483545"/>
                  </a:cubicBezTo>
                  <a:lnTo>
                    <a:pt x="5179067" y="486091"/>
                  </a:lnTo>
                  <a:lnTo>
                    <a:pt x="5229432" y="485925"/>
                  </a:lnTo>
                  <a:lnTo>
                    <a:pt x="5243613" y="478254"/>
                  </a:lnTo>
                  <a:lnTo>
                    <a:pt x="5272795" y="462468"/>
                  </a:lnTo>
                  <a:cubicBezTo>
                    <a:pt x="5285440" y="450823"/>
                    <a:pt x="5298594" y="443117"/>
                    <a:pt x="5312287" y="438565"/>
                  </a:cubicBezTo>
                  <a:lnTo>
                    <a:pt x="5321350" y="437509"/>
                  </a:lnTo>
                  <a:lnTo>
                    <a:pt x="5326162" y="435035"/>
                  </a:lnTo>
                  <a:lnTo>
                    <a:pt x="5355013" y="433589"/>
                  </a:lnTo>
                  <a:lnTo>
                    <a:pt x="5355014" y="433589"/>
                  </a:lnTo>
                  <a:cubicBezTo>
                    <a:pt x="5364882" y="434238"/>
                    <a:pt x="5375002" y="435941"/>
                    <a:pt x="5385384" y="438465"/>
                  </a:cubicBezTo>
                  <a:cubicBezTo>
                    <a:pt x="5398721" y="441704"/>
                    <a:pt x="5412057" y="443990"/>
                    <a:pt x="5425582" y="446656"/>
                  </a:cubicBezTo>
                  <a:cubicBezTo>
                    <a:pt x="5443870" y="450466"/>
                    <a:pt x="5462351" y="454468"/>
                    <a:pt x="5480637" y="458278"/>
                  </a:cubicBezTo>
                  <a:lnTo>
                    <a:pt x="5507667" y="462803"/>
                  </a:lnTo>
                  <a:lnTo>
                    <a:pt x="5531691" y="452184"/>
                  </a:lnTo>
                  <a:lnTo>
                    <a:pt x="5531692" y="452183"/>
                  </a:lnTo>
                  <a:cubicBezTo>
                    <a:pt x="5537599" y="445133"/>
                    <a:pt x="5542648" y="441941"/>
                    <a:pt x="5547577" y="442037"/>
                  </a:cubicBezTo>
                  <a:lnTo>
                    <a:pt x="5547578" y="442037"/>
                  </a:lnTo>
                  <a:cubicBezTo>
                    <a:pt x="5552507" y="442132"/>
                    <a:pt x="5557317" y="445514"/>
                    <a:pt x="5562746" y="451610"/>
                  </a:cubicBezTo>
                  <a:cubicBezTo>
                    <a:pt x="5600467" y="494284"/>
                    <a:pt x="5646189" y="520954"/>
                    <a:pt x="5704483" y="522858"/>
                  </a:cubicBezTo>
                  <a:cubicBezTo>
                    <a:pt x="5716485" y="523241"/>
                    <a:pt x="5728678" y="525906"/>
                    <a:pt x="5740488" y="528765"/>
                  </a:cubicBezTo>
                  <a:cubicBezTo>
                    <a:pt x="5747728" y="530479"/>
                    <a:pt x="5756493" y="532385"/>
                    <a:pt x="5760873" y="537529"/>
                  </a:cubicBezTo>
                  <a:cubicBezTo>
                    <a:pt x="5794974" y="576772"/>
                    <a:pt x="5837457" y="604015"/>
                    <a:pt x="5883751" y="625924"/>
                  </a:cubicBezTo>
                  <a:lnTo>
                    <a:pt x="5883755" y="625926"/>
                  </a:lnTo>
                  <a:lnTo>
                    <a:pt x="5935945" y="643829"/>
                  </a:lnTo>
                  <a:lnTo>
                    <a:pt x="5935949" y="643830"/>
                  </a:lnTo>
                  <a:lnTo>
                    <a:pt x="5993289" y="640211"/>
                  </a:lnTo>
                  <a:lnTo>
                    <a:pt x="5993290" y="640210"/>
                  </a:lnTo>
                  <a:cubicBezTo>
                    <a:pt x="6004530" y="639068"/>
                    <a:pt x="6017484" y="639259"/>
                    <a:pt x="6026439" y="633735"/>
                  </a:cubicBezTo>
                  <a:cubicBezTo>
                    <a:pt x="6054824" y="616397"/>
                    <a:pt x="6082257" y="597729"/>
                    <a:pt x="6108737" y="577534"/>
                  </a:cubicBezTo>
                  <a:cubicBezTo>
                    <a:pt x="6120073" y="568866"/>
                    <a:pt x="6126883" y="563913"/>
                    <a:pt x="6133313" y="563843"/>
                  </a:cubicBezTo>
                  <a:lnTo>
                    <a:pt x="6133314" y="563843"/>
                  </a:lnTo>
                  <a:lnTo>
                    <a:pt x="6143189" y="567542"/>
                  </a:lnTo>
                  <a:lnTo>
                    <a:pt x="6155599" y="579438"/>
                  </a:lnTo>
                  <a:lnTo>
                    <a:pt x="6155602" y="579440"/>
                  </a:lnTo>
                  <a:cubicBezTo>
                    <a:pt x="6175797" y="601729"/>
                    <a:pt x="6200944" y="613349"/>
                    <a:pt x="6228756" y="618111"/>
                  </a:cubicBezTo>
                  <a:lnTo>
                    <a:pt x="6361539" y="635448"/>
                  </a:lnTo>
                  <a:lnTo>
                    <a:pt x="6361538" y="635448"/>
                  </a:lnTo>
                  <a:cubicBezTo>
                    <a:pt x="6317150" y="631828"/>
                    <a:pt x="6272763" y="625542"/>
                    <a:pt x="6228755" y="618111"/>
                  </a:cubicBezTo>
                  <a:cubicBezTo>
                    <a:pt x="6200943" y="613349"/>
                    <a:pt x="6175796" y="601729"/>
                    <a:pt x="6155601" y="579440"/>
                  </a:cubicBezTo>
                  <a:lnTo>
                    <a:pt x="6155599" y="579438"/>
                  </a:lnTo>
                  <a:lnTo>
                    <a:pt x="6133314" y="563843"/>
                  </a:lnTo>
                  <a:lnTo>
                    <a:pt x="6108738" y="577534"/>
                  </a:lnTo>
                  <a:cubicBezTo>
                    <a:pt x="6082258" y="597729"/>
                    <a:pt x="6054825" y="616397"/>
                    <a:pt x="6026440" y="633735"/>
                  </a:cubicBezTo>
                  <a:cubicBezTo>
                    <a:pt x="6017485" y="639259"/>
                    <a:pt x="6004531" y="639068"/>
                    <a:pt x="5993291" y="640210"/>
                  </a:cubicBezTo>
                  <a:lnTo>
                    <a:pt x="5993289" y="640211"/>
                  </a:lnTo>
                  <a:lnTo>
                    <a:pt x="5964476" y="643664"/>
                  </a:lnTo>
                  <a:lnTo>
                    <a:pt x="5935949" y="643830"/>
                  </a:lnTo>
                  <a:lnTo>
                    <a:pt x="5935948" y="643830"/>
                  </a:lnTo>
                  <a:lnTo>
                    <a:pt x="5935945" y="643829"/>
                  </a:lnTo>
                  <a:lnTo>
                    <a:pt x="5909350" y="636949"/>
                  </a:lnTo>
                  <a:lnTo>
                    <a:pt x="5883755" y="625926"/>
                  </a:lnTo>
                  <a:lnTo>
                    <a:pt x="5883750" y="625924"/>
                  </a:lnTo>
                  <a:cubicBezTo>
                    <a:pt x="5837456" y="604015"/>
                    <a:pt x="5794973" y="576772"/>
                    <a:pt x="5760872" y="537529"/>
                  </a:cubicBezTo>
                  <a:cubicBezTo>
                    <a:pt x="5756492" y="532385"/>
                    <a:pt x="5747727" y="530479"/>
                    <a:pt x="5740487" y="528765"/>
                  </a:cubicBezTo>
                  <a:cubicBezTo>
                    <a:pt x="5728677" y="525906"/>
                    <a:pt x="5716484" y="523241"/>
                    <a:pt x="5704482" y="522858"/>
                  </a:cubicBezTo>
                  <a:cubicBezTo>
                    <a:pt x="5646188" y="520954"/>
                    <a:pt x="5600466" y="494284"/>
                    <a:pt x="5562745" y="451610"/>
                  </a:cubicBezTo>
                  <a:lnTo>
                    <a:pt x="5547577" y="442037"/>
                  </a:lnTo>
                  <a:lnTo>
                    <a:pt x="5531693" y="452183"/>
                  </a:lnTo>
                  <a:lnTo>
                    <a:pt x="5531691" y="452184"/>
                  </a:lnTo>
                  <a:lnTo>
                    <a:pt x="5520421" y="460582"/>
                  </a:lnTo>
                  <a:lnTo>
                    <a:pt x="5507667" y="462803"/>
                  </a:lnTo>
                  <a:lnTo>
                    <a:pt x="5507666" y="462803"/>
                  </a:lnTo>
                  <a:cubicBezTo>
                    <a:pt x="5498831" y="462755"/>
                    <a:pt x="5489496" y="460183"/>
                    <a:pt x="5480636" y="458278"/>
                  </a:cubicBezTo>
                  <a:cubicBezTo>
                    <a:pt x="5462350" y="454468"/>
                    <a:pt x="5443869" y="450466"/>
                    <a:pt x="5425581" y="446656"/>
                  </a:cubicBezTo>
                  <a:cubicBezTo>
                    <a:pt x="5412056" y="443990"/>
                    <a:pt x="5398720" y="441704"/>
                    <a:pt x="5385383" y="438465"/>
                  </a:cubicBezTo>
                  <a:lnTo>
                    <a:pt x="5355013" y="433589"/>
                  </a:lnTo>
                  <a:lnTo>
                    <a:pt x="5321350" y="437509"/>
                  </a:lnTo>
                  <a:lnTo>
                    <a:pt x="5272796" y="462468"/>
                  </a:lnTo>
                  <a:lnTo>
                    <a:pt x="5243613" y="478254"/>
                  </a:lnTo>
                  <a:lnTo>
                    <a:pt x="5229433" y="485925"/>
                  </a:lnTo>
                  <a:cubicBezTo>
                    <a:pt x="5213597" y="489759"/>
                    <a:pt x="5196594" y="489711"/>
                    <a:pt x="5179067" y="486091"/>
                  </a:cubicBezTo>
                  <a:lnTo>
                    <a:pt x="5179066" y="486091"/>
                  </a:lnTo>
                  <a:cubicBezTo>
                    <a:pt x="5176875" y="485615"/>
                    <a:pt x="5174399" y="484425"/>
                    <a:pt x="5172089" y="483545"/>
                  </a:cubicBezTo>
                  <a:lnTo>
                    <a:pt x="5166113" y="482853"/>
                  </a:lnTo>
                  <a:lnTo>
                    <a:pt x="5133224" y="489569"/>
                  </a:lnTo>
                  <a:lnTo>
                    <a:pt x="5133223" y="489569"/>
                  </a:lnTo>
                  <a:lnTo>
                    <a:pt x="5133219" y="489567"/>
                  </a:lnTo>
                  <a:lnTo>
                    <a:pt x="5102460" y="482424"/>
                  </a:lnTo>
                  <a:lnTo>
                    <a:pt x="5087443" y="476540"/>
                  </a:lnTo>
                  <a:lnTo>
                    <a:pt x="5087422" y="476534"/>
                  </a:lnTo>
                  <a:lnTo>
                    <a:pt x="5070584" y="470217"/>
                  </a:lnTo>
                  <a:lnTo>
                    <a:pt x="5041527" y="463422"/>
                  </a:lnTo>
                  <a:lnTo>
                    <a:pt x="5041520" y="463420"/>
                  </a:lnTo>
                  <a:cubicBezTo>
                    <a:pt x="5022851" y="462278"/>
                    <a:pt x="5003800" y="448180"/>
                    <a:pt x="4987036" y="436941"/>
                  </a:cubicBezTo>
                  <a:lnTo>
                    <a:pt x="4957452" y="419659"/>
                  </a:lnTo>
                  <a:lnTo>
                    <a:pt x="4933804" y="412107"/>
                  </a:lnTo>
                  <a:lnTo>
                    <a:pt x="4912168" y="413509"/>
                  </a:lnTo>
                  <a:cubicBezTo>
                    <a:pt x="4904357" y="415271"/>
                    <a:pt x="4896713" y="415783"/>
                    <a:pt x="4889275" y="415214"/>
                  </a:cubicBezTo>
                  <a:lnTo>
                    <a:pt x="4889274" y="415214"/>
                  </a:lnTo>
                  <a:lnTo>
                    <a:pt x="4867613" y="410436"/>
                  </a:lnTo>
                  <a:lnTo>
                    <a:pt x="4863342" y="407685"/>
                  </a:lnTo>
                  <a:lnTo>
                    <a:pt x="4857316" y="405935"/>
                  </a:lnTo>
                  <a:cubicBezTo>
                    <a:pt x="4847213" y="400792"/>
                    <a:pt x="4837702" y="393791"/>
                    <a:pt x="4828915" y="385504"/>
                  </a:cubicBezTo>
                  <a:lnTo>
                    <a:pt x="4800482" y="370668"/>
                  </a:lnTo>
                  <a:lnTo>
                    <a:pt x="4767764" y="371977"/>
                  </a:lnTo>
                  <a:cubicBezTo>
                    <a:pt x="4738235" y="377883"/>
                    <a:pt x="4707564" y="378265"/>
                    <a:pt x="4677655" y="381884"/>
                  </a:cubicBezTo>
                  <a:cubicBezTo>
                    <a:pt x="4671176" y="382646"/>
                    <a:pt x="4662986" y="385314"/>
                    <a:pt x="4659174" y="389886"/>
                  </a:cubicBezTo>
                  <a:cubicBezTo>
                    <a:pt x="4612500" y="446656"/>
                    <a:pt x="4546776" y="447228"/>
                    <a:pt x="4482004" y="449896"/>
                  </a:cubicBezTo>
                  <a:cubicBezTo>
                    <a:pt x="4442761" y="451610"/>
                    <a:pt x="4403325" y="451610"/>
                    <a:pt x="4363890" y="450658"/>
                  </a:cubicBezTo>
                  <a:lnTo>
                    <a:pt x="4363889" y="450658"/>
                  </a:lnTo>
                  <a:cubicBezTo>
                    <a:pt x="4350553" y="450466"/>
                    <a:pt x="4336456" y="447418"/>
                    <a:pt x="4324644" y="441704"/>
                  </a:cubicBezTo>
                  <a:cubicBezTo>
                    <a:pt x="4300069" y="429701"/>
                    <a:pt x="4277400" y="414081"/>
                    <a:pt x="4253013" y="401888"/>
                  </a:cubicBezTo>
                  <a:close/>
                  <a:moveTo>
                    <a:pt x="4165382" y="392362"/>
                  </a:moveTo>
                  <a:lnTo>
                    <a:pt x="4165383" y="392362"/>
                  </a:lnTo>
                  <a:lnTo>
                    <a:pt x="4192387" y="396267"/>
                  </a:lnTo>
                  <a:lnTo>
                    <a:pt x="4192386" y="396267"/>
                  </a:lnTo>
                  <a:cubicBezTo>
                    <a:pt x="4182766" y="396363"/>
                    <a:pt x="4173479" y="395791"/>
                    <a:pt x="4165382" y="392362"/>
                  </a:cubicBezTo>
                  <a:close/>
                  <a:moveTo>
                    <a:pt x="3885337" y="379980"/>
                  </a:moveTo>
                  <a:lnTo>
                    <a:pt x="3885338" y="379980"/>
                  </a:lnTo>
                  <a:lnTo>
                    <a:pt x="3885341" y="379982"/>
                  </a:lnTo>
                  <a:lnTo>
                    <a:pt x="3962157" y="411865"/>
                  </a:lnTo>
                  <a:lnTo>
                    <a:pt x="3962159" y="411865"/>
                  </a:lnTo>
                  <a:lnTo>
                    <a:pt x="4043837" y="396173"/>
                  </a:lnTo>
                  <a:lnTo>
                    <a:pt x="4043838" y="396172"/>
                  </a:lnTo>
                  <a:cubicBezTo>
                    <a:pt x="4063841" y="387409"/>
                    <a:pt x="4083701" y="382027"/>
                    <a:pt x="4103824" y="381051"/>
                  </a:cubicBezTo>
                  <a:lnTo>
                    <a:pt x="4103825" y="381051"/>
                  </a:lnTo>
                  <a:lnTo>
                    <a:pt x="4134255" y="383018"/>
                  </a:lnTo>
                  <a:lnTo>
                    <a:pt x="4165381" y="392362"/>
                  </a:lnTo>
                  <a:lnTo>
                    <a:pt x="4103825" y="381051"/>
                  </a:lnTo>
                  <a:lnTo>
                    <a:pt x="4043839" y="396172"/>
                  </a:lnTo>
                  <a:lnTo>
                    <a:pt x="4043837" y="396173"/>
                  </a:lnTo>
                  <a:lnTo>
                    <a:pt x="4002409" y="409475"/>
                  </a:lnTo>
                  <a:lnTo>
                    <a:pt x="3962159" y="411865"/>
                  </a:lnTo>
                  <a:lnTo>
                    <a:pt x="3962158" y="411865"/>
                  </a:lnTo>
                  <a:lnTo>
                    <a:pt x="3962157" y="411865"/>
                  </a:lnTo>
                  <a:lnTo>
                    <a:pt x="3923124" y="402361"/>
                  </a:lnTo>
                  <a:lnTo>
                    <a:pt x="3885341" y="379982"/>
                  </a:lnTo>
                  <a:close/>
                  <a:moveTo>
                    <a:pt x="3669899" y="394577"/>
                  </a:moveTo>
                  <a:lnTo>
                    <a:pt x="3680163" y="397173"/>
                  </a:lnTo>
                  <a:lnTo>
                    <a:pt x="3734836" y="393125"/>
                  </a:lnTo>
                  <a:lnTo>
                    <a:pt x="3734837" y="393125"/>
                  </a:lnTo>
                  <a:cubicBezTo>
                    <a:pt x="3741315" y="392173"/>
                    <a:pt x="3749125" y="390839"/>
                    <a:pt x="3754652" y="393507"/>
                  </a:cubicBezTo>
                  <a:lnTo>
                    <a:pt x="3789775" y="399864"/>
                  </a:lnTo>
                  <a:lnTo>
                    <a:pt x="3822471" y="384932"/>
                  </a:lnTo>
                  <a:cubicBezTo>
                    <a:pt x="3831901" y="377884"/>
                    <a:pt x="3842045" y="372264"/>
                    <a:pt x="3852618" y="370597"/>
                  </a:cubicBezTo>
                  <a:lnTo>
                    <a:pt x="3852619" y="370597"/>
                  </a:lnTo>
                  <a:lnTo>
                    <a:pt x="3868763" y="371377"/>
                  </a:lnTo>
                  <a:lnTo>
                    <a:pt x="3885336" y="379980"/>
                  </a:lnTo>
                  <a:lnTo>
                    <a:pt x="3852619" y="370597"/>
                  </a:lnTo>
                  <a:lnTo>
                    <a:pt x="3822472" y="384932"/>
                  </a:lnTo>
                  <a:cubicBezTo>
                    <a:pt x="3811613" y="393124"/>
                    <a:pt x="3800896" y="398269"/>
                    <a:pt x="3789776" y="399864"/>
                  </a:cubicBezTo>
                  <a:lnTo>
                    <a:pt x="3789775" y="399864"/>
                  </a:lnTo>
                  <a:cubicBezTo>
                    <a:pt x="3778654" y="401460"/>
                    <a:pt x="3767129" y="399507"/>
                    <a:pt x="3754651" y="393507"/>
                  </a:cubicBezTo>
                  <a:lnTo>
                    <a:pt x="3734837" y="393125"/>
                  </a:lnTo>
                  <a:lnTo>
                    <a:pt x="3680163" y="397173"/>
                  </a:lnTo>
                  <a:lnTo>
                    <a:pt x="3680162" y="397173"/>
                  </a:lnTo>
                  <a:close/>
                  <a:moveTo>
                    <a:pt x="2836171" y="465063"/>
                  </a:moveTo>
                  <a:lnTo>
                    <a:pt x="2848792" y="456372"/>
                  </a:lnTo>
                  <a:cubicBezTo>
                    <a:pt x="2865009" y="451372"/>
                    <a:pt x="2881306" y="445515"/>
                    <a:pt x="2897784" y="440769"/>
                  </a:cubicBezTo>
                  <a:lnTo>
                    <a:pt x="2903549" y="439740"/>
                  </a:lnTo>
                  <a:lnTo>
                    <a:pt x="2914327" y="436466"/>
                  </a:lnTo>
                  <a:lnTo>
                    <a:pt x="2947858" y="431835"/>
                  </a:lnTo>
                  <a:lnTo>
                    <a:pt x="2947861" y="431834"/>
                  </a:lnTo>
                  <a:lnTo>
                    <a:pt x="2947862" y="431834"/>
                  </a:lnTo>
                  <a:cubicBezTo>
                    <a:pt x="2959156" y="431465"/>
                    <a:pt x="2970575" y="432465"/>
                    <a:pt x="2982148" y="435418"/>
                  </a:cubicBezTo>
                  <a:lnTo>
                    <a:pt x="3077401" y="447111"/>
                  </a:lnTo>
                  <a:lnTo>
                    <a:pt x="3172653" y="434656"/>
                  </a:lnTo>
                  <a:cubicBezTo>
                    <a:pt x="3276479" y="408747"/>
                    <a:pt x="3380304" y="381315"/>
                    <a:pt x="3489466" y="387029"/>
                  </a:cubicBezTo>
                  <a:cubicBezTo>
                    <a:pt x="3507562" y="387981"/>
                    <a:pt x="3529089" y="376360"/>
                    <a:pt x="3544712" y="364930"/>
                  </a:cubicBezTo>
                  <a:cubicBezTo>
                    <a:pt x="3559667" y="354072"/>
                    <a:pt x="3566811" y="348213"/>
                    <a:pt x="3574407" y="347308"/>
                  </a:cubicBezTo>
                  <a:lnTo>
                    <a:pt x="3574408" y="347308"/>
                  </a:lnTo>
                  <a:cubicBezTo>
                    <a:pt x="3582004" y="346403"/>
                    <a:pt x="3590053" y="350452"/>
                    <a:pt x="3606817" y="359406"/>
                  </a:cubicBezTo>
                  <a:cubicBezTo>
                    <a:pt x="3614819" y="363788"/>
                    <a:pt x="3624725" y="366454"/>
                    <a:pt x="3630632" y="372932"/>
                  </a:cubicBezTo>
                  <a:lnTo>
                    <a:pt x="3651953" y="388826"/>
                  </a:lnTo>
                  <a:lnTo>
                    <a:pt x="3630631" y="372932"/>
                  </a:lnTo>
                  <a:cubicBezTo>
                    <a:pt x="3624724" y="366454"/>
                    <a:pt x="3614818" y="363788"/>
                    <a:pt x="3606816" y="359406"/>
                  </a:cubicBezTo>
                  <a:cubicBezTo>
                    <a:pt x="3598434" y="354929"/>
                    <a:pt x="3592231" y="351678"/>
                    <a:pt x="3587173" y="349660"/>
                  </a:cubicBezTo>
                  <a:lnTo>
                    <a:pt x="3574407" y="347308"/>
                  </a:lnTo>
                  <a:lnTo>
                    <a:pt x="3562320" y="352387"/>
                  </a:lnTo>
                  <a:cubicBezTo>
                    <a:pt x="3557715" y="355322"/>
                    <a:pt x="3552190" y="359501"/>
                    <a:pt x="3544713" y="364930"/>
                  </a:cubicBezTo>
                  <a:cubicBezTo>
                    <a:pt x="3529090" y="376360"/>
                    <a:pt x="3507563" y="387981"/>
                    <a:pt x="3489467" y="387029"/>
                  </a:cubicBezTo>
                  <a:cubicBezTo>
                    <a:pt x="3380305" y="381315"/>
                    <a:pt x="3276480" y="408747"/>
                    <a:pt x="3172654" y="434656"/>
                  </a:cubicBezTo>
                  <a:cubicBezTo>
                    <a:pt x="3140649" y="442658"/>
                    <a:pt x="3109025" y="446896"/>
                    <a:pt x="3077401" y="447111"/>
                  </a:cubicBezTo>
                  <a:lnTo>
                    <a:pt x="3077400" y="447111"/>
                  </a:lnTo>
                  <a:cubicBezTo>
                    <a:pt x="3045776" y="447325"/>
                    <a:pt x="3014152" y="443515"/>
                    <a:pt x="2982147" y="435418"/>
                  </a:cubicBezTo>
                  <a:lnTo>
                    <a:pt x="2947862" y="431834"/>
                  </a:lnTo>
                  <a:lnTo>
                    <a:pt x="2947858" y="431835"/>
                  </a:lnTo>
                  <a:lnTo>
                    <a:pt x="2903549" y="439740"/>
                  </a:lnTo>
                  <a:lnTo>
                    <a:pt x="2848793" y="456372"/>
                  </a:lnTo>
                  <a:cubicBezTo>
                    <a:pt x="2844316" y="457705"/>
                    <a:pt x="2839982" y="460991"/>
                    <a:pt x="2836172" y="465063"/>
                  </a:cubicBezTo>
                  <a:close/>
                  <a:moveTo>
                    <a:pt x="1268757" y="18376"/>
                  </a:moveTo>
                  <a:cubicBezTo>
                    <a:pt x="1275401" y="18828"/>
                    <a:pt x="1281688" y="20400"/>
                    <a:pt x="1286069" y="23543"/>
                  </a:cubicBezTo>
                  <a:cubicBezTo>
                    <a:pt x="1306929" y="38116"/>
                    <a:pt x="1328552" y="44356"/>
                    <a:pt x="1350627" y="45880"/>
                  </a:cubicBezTo>
                  <a:lnTo>
                    <a:pt x="1413839" y="40286"/>
                  </a:lnTo>
                  <a:lnTo>
                    <a:pt x="1350626" y="45881"/>
                  </a:lnTo>
                  <a:cubicBezTo>
                    <a:pt x="1328551" y="44356"/>
                    <a:pt x="1306929" y="38117"/>
                    <a:pt x="1286068" y="23543"/>
                  </a:cubicBezTo>
                  <a:close/>
                  <a:moveTo>
                    <a:pt x="313532" y="14019"/>
                  </a:moveTo>
                  <a:lnTo>
                    <a:pt x="313533" y="14018"/>
                  </a:lnTo>
                  <a:cubicBezTo>
                    <a:pt x="316389" y="9826"/>
                    <a:pt x="330298" y="12112"/>
                    <a:pt x="338870" y="13446"/>
                  </a:cubicBezTo>
                  <a:lnTo>
                    <a:pt x="338902" y="13453"/>
                  </a:lnTo>
                  <a:lnTo>
                    <a:pt x="395639" y="23353"/>
                  </a:lnTo>
                  <a:lnTo>
                    <a:pt x="367327" y="19543"/>
                  </a:lnTo>
                  <a:lnTo>
                    <a:pt x="338902" y="13453"/>
                  </a:lnTo>
                  <a:lnTo>
                    <a:pt x="338869" y="13447"/>
                  </a:lnTo>
                  <a:cubicBezTo>
                    <a:pt x="334583" y="12780"/>
                    <a:pt x="328963" y="11875"/>
                    <a:pt x="324057" y="11661"/>
                  </a:cubicBezTo>
                  <a:close/>
                  <a:moveTo>
                    <a:pt x="281567" y="36346"/>
                  </a:moveTo>
                  <a:lnTo>
                    <a:pt x="295414" y="31451"/>
                  </a:lnTo>
                  <a:lnTo>
                    <a:pt x="295414" y="31452"/>
                  </a:lnTo>
                  <a:close/>
                  <a:moveTo>
                    <a:pt x="24485" y="23026"/>
                  </a:moveTo>
                  <a:lnTo>
                    <a:pt x="74128" y="20763"/>
                  </a:lnTo>
                  <a:cubicBezTo>
                    <a:pt x="91491" y="21686"/>
                    <a:pt x="108702" y="23996"/>
                    <a:pt x="125860" y="26687"/>
                  </a:cubicBezTo>
                  <a:lnTo>
                    <a:pt x="153386" y="31082"/>
                  </a:lnTo>
                  <a:lnTo>
                    <a:pt x="228943" y="39355"/>
                  </a:lnTo>
                  <a:lnTo>
                    <a:pt x="177270" y="34896"/>
                  </a:lnTo>
                  <a:lnTo>
                    <a:pt x="153386" y="31082"/>
                  </a:lnTo>
                  <a:lnTo>
                    <a:pt x="151568" y="30883"/>
                  </a:lnTo>
                  <a:cubicBezTo>
                    <a:pt x="125875" y="26653"/>
                    <a:pt x="100173" y="22148"/>
                    <a:pt x="74128" y="20764"/>
                  </a:cubicBezTo>
                  <a:close/>
                  <a:moveTo>
                    <a:pt x="0" y="29969"/>
                  </a:moveTo>
                  <a:lnTo>
                    <a:pt x="0" y="494077"/>
                  </a:lnTo>
                  <a:lnTo>
                    <a:pt x="2816" y="492950"/>
                  </a:lnTo>
                  <a:cubicBezTo>
                    <a:pt x="21485" y="484568"/>
                    <a:pt x="43011" y="481900"/>
                    <a:pt x="63586" y="478851"/>
                  </a:cubicBezTo>
                  <a:cubicBezTo>
                    <a:pt x="101307" y="473327"/>
                    <a:pt x="139218" y="469897"/>
                    <a:pt x="176938" y="464945"/>
                  </a:cubicBezTo>
                  <a:cubicBezTo>
                    <a:pt x="184940" y="463801"/>
                    <a:pt x="194084" y="461707"/>
                    <a:pt x="200181" y="456943"/>
                  </a:cubicBezTo>
                  <a:cubicBezTo>
                    <a:pt x="241900" y="424938"/>
                    <a:pt x="292578" y="415985"/>
                    <a:pt x="340773" y="419031"/>
                  </a:cubicBezTo>
                  <a:cubicBezTo>
                    <a:pt x="378685" y="421320"/>
                    <a:pt x="415834" y="423034"/>
                    <a:pt x="453363" y="419796"/>
                  </a:cubicBezTo>
                  <a:cubicBezTo>
                    <a:pt x="456221" y="419604"/>
                    <a:pt x="460031" y="419986"/>
                    <a:pt x="462125" y="421510"/>
                  </a:cubicBezTo>
                  <a:cubicBezTo>
                    <a:pt x="475080" y="431606"/>
                    <a:pt x="488606" y="432368"/>
                    <a:pt x="505181" y="434082"/>
                  </a:cubicBezTo>
                  <a:cubicBezTo>
                    <a:pt x="528614" y="436560"/>
                    <a:pt x="550140" y="434844"/>
                    <a:pt x="571859" y="430654"/>
                  </a:cubicBezTo>
                  <a:cubicBezTo>
                    <a:pt x="587671" y="427606"/>
                    <a:pt x="603672" y="421320"/>
                    <a:pt x="617771" y="413317"/>
                  </a:cubicBezTo>
                  <a:cubicBezTo>
                    <a:pt x="637391" y="402077"/>
                    <a:pt x="656254" y="397697"/>
                    <a:pt x="674922" y="412555"/>
                  </a:cubicBezTo>
                  <a:cubicBezTo>
                    <a:pt x="695115" y="428368"/>
                    <a:pt x="717976" y="422844"/>
                    <a:pt x="740267" y="423414"/>
                  </a:cubicBezTo>
                  <a:cubicBezTo>
                    <a:pt x="749981" y="423606"/>
                    <a:pt x="760269" y="423224"/>
                    <a:pt x="769604" y="425700"/>
                  </a:cubicBezTo>
                  <a:cubicBezTo>
                    <a:pt x="796654" y="432750"/>
                    <a:pt x="822755" y="443418"/>
                    <a:pt x="850188" y="448180"/>
                  </a:cubicBezTo>
                  <a:cubicBezTo>
                    <a:pt x="865429" y="450847"/>
                    <a:pt x="882383" y="446084"/>
                    <a:pt x="898197" y="442656"/>
                  </a:cubicBezTo>
                  <a:cubicBezTo>
                    <a:pt x="914199" y="439036"/>
                    <a:pt x="930010" y="433512"/>
                    <a:pt x="945443" y="427796"/>
                  </a:cubicBezTo>
                  <a:cubicBezTo>
                    <a:pt x="955919" y="423986"/>
                    <a:pt x="967349" y="420366"/>
                    <a:pt x="975732" y="413507"/>
                  </a:cubicBezTo>
                  <a:cubicBezTo>
                    <a:pt x="994784" y="397887"/>
                    <a:pt x="1014405" y="395219"/>
                    <a:pt x="1036886" y="403411"/>
                  </a:cubicBezTo>
                  <a:cubicBezTo>
                    <a:pt x="1040314" y="404745"/>
                    <a:pt x="1044314" y="404745"/>
                    <a:pt x="1048124" y="404935"/>
                  </a:cubicBezTo>
                  <a:cubicBezTo>
                    <a:pt x="1109090" y="408935"/>
                    <a:pt x="1170050" y="411413"/>
                    <a:pt x="1230632" y="417509"/>
                  </a:cubicBezTo>
                  <a:cubicBezTo>
                    <a:pt x="1255205" y="419986"/>
                    <a:pt x="1278828" y="430844"/>
                    <a:pt x="1303023" y="437702"/>
                  </a:cubicBezTo>
                  <a:cubicBezTo>
                    <a:pt x="1307977" y="439036"/>
                    <a:pt x="1313503" y="441132"/>
                    <a:pt x="1318455" y="440178"/>
                  </a:cubicBezTo>
                  <a:cubicBezTo>
                    <a:pt x="1372367" y="430654"/>
                    <a:pt x="1422853" y="444560"/>
                    <a:pt x="1472574" y="462849"/>
                  </a:cubicBezTo>
                  <a:cubicBezTo>
                    <a:pt x="1477716" y="464755"/>
                    <a:pt x="1484003" y="464183"/>
                    <a:pt x="1489719" y="463801"/>
                  </a:cubicBezTo>
                  <a:cubicBezTo>
                    <a:pt x="1505723" y="462469"/>
                    <a:pt x="1523058" y="455801"/>
                    <a:pt x="1537536" y="459801"/>
                  </a:cubicBezTo>
                  <a:cubicBezTo>
                    <a:pt x="1576018" y="470851"/>
                    <a:pt x="1614119" y="484186"/>
                    <a:pt x="1650316" y="500950"/>
                  </a:cubicBezTo>
                  <a:cubicBezTo>
                    <a:pt x="1687085" y="517905"/>
                    <a:pt x="1721184" y="532193"/>
                    <a:pt x="1763286" y="515049"/>
                  </a:cubicBezTo>
                  <a:cubicBezTo>
                    <a:pt x="1781193" y="507808"/>
                    <a:pt x="1804815" y="512953"/>
                    <a:pt x="1825392" y="514857"/>
                  </a:cubicBezTo>
                  <a:cubicBezTo>
                    <a:pt x="1840440" y="516381"/>
                    <a:pt x="1854919" y="524955"/>
                    <a:pt x="1869779" y="524955"/>
                  </a:cubicBezTo>
                  <a:cubicBezTo>
                    <a:pt x="1909407" y="524955"/>
                    <a:pt x="1944648" y="535051"/>
                    <a:pt x="1978939" y="555626"/>
                  </a:cubicBezTo>
                  <a:cubicBezTo>
                    <a:pt x="1992278" y="563626"/>
                    <a:pt x="2013042" y="558292"/>
                    <a:pt x="2030377" y="560388"/>
                  </a:cubicBezTo>
                  <a:cubicBezTo>
                    <a:pt x="2048667" y="562864"/>
                    <a:pt x="2067524" y="565150"/>
                    <a:pt x="2085053" y="570677"/>
                  </a:cubicBezTo>
                  <a:cubicBezTo>
                    <a:pt x="2130392" y="585155"/>
                    <a:pt x="2175162" y="601538"/>
                    <a:pt x="2220311" y="616778"/>
                  </a:cubicBezTo>
                  <a:cubicBezTo>
                    <a:pt x="2257458" y="629353"/>
                    <a:pt x="2294038" y="619446"/>
                    <a:pt x="2330805" y="614112"/>
                  </a:cubicBezTo>
                  <a:cubicBezTo>
                    <a:pt x="2353858" y="610682"/>
                    <a:pt x="2375382" y="602490"/>
                    <a:pt x="2401291" y="614682"/>
                  </a:cubicBezTo>
                  <a:cubicBezTo>
                    <a:pt x="2426058" y="626304"/>
                    <a:pt x="2457491" y="623636"/>
                    <a:pt x="2485306" y="629923"/>
                  </a:cubicBezTo>
                  <a:cubicBezTo>
                    <a:pt x="2508741" y="635257"/>
                    <a:pt x="2531408" y="643831"/>
                    <a:pt x="2554078" y="652213"/>
                  </a:cubicBezTo>
                  <a:cubicBezTo>
                    <a:pt x="2584941" y="663644"/>
                    <a:pt x="2615420" y="675644"/>
                    <a:pt x="2649142" y="669930"/>
                  </a:cubicBezTo>
                  <a:cubicBezTo>
                    <a:pt x="2687435" y="663452"/>
                    <a:pt x="2713722" y="687836"/>
                    <a:pt x="2743825" y="704031"/>
                  </a:cubicBezTo>
                  <a:cubicBezTo>
                    <a:pt x="2764589" y="715079"/>
                    <a:pt x="2787258" y="723272"/>
                    <a:pt x="2809929" y="730130"/>
                  </a:cubicBezTo>
                  <a:cubicBezTo>
                    <a:pt x="2840218" y="739084"/>
                    <a:pt x="2871461" y="744418"/>
                    <a:pt x="2901942" y="753181"/>
                  </a:cubicBezTo>
                  <a:cubicBezTo>
                    <a:pt x="2948046" y="766325"/>
                    <a:pt x="2994721" y="776613"/>
                    <a:pt x="3042727" y="769373"/>
                  </a:cubicBezTo>
                  <a:cubicBezTo>
                    <a:pt x="3064826" y="766135"/>
                    <a:pt x="3085402" y="766325"/>
                    <a:pt x="3107499" y="771089"/>
                  </a:cubicBezTo>
                  <a:cubicBezTo>
                    <a:pt x="3143694" y="778899"/>
                    <a:pt x="3180843" y="779852"/>
                    <a:pt x="3209992" y="808998"/>
                  </a:cubicBezTo>
                  <a:cubicBezTo>
                    <a:pt x="3220279" y="819287"/>
                    <a:pt x="3238757" y="821953"/>
                    <a:pt x="3253808" y="827287"/>
                  </a:cubicBezTo>
                  <a:cubicBezTo>
                    <a:pt x="3271144" y="833575"/>
                    <a:pt x="3283907" y="830335"/>
                    <a:pt x="3293243" y="812047"/>
                  </a:cubicBezTo>
                  <a:cubicBezTo>
                    <a:pt x="3297433" y="803856"/>
                    <a:pt x="3309436" y="795854"/>
                    <a:pt x="3318770" y="794520"/>
                  </a:cubicBezTo>
                  <a:cubicBezTo>
                    <a:pt x="3346775" y="790520"/>
                    <a:pt x="3372494" y="796426"/>
                    <a:pt x="3399545" y="809381"/>
                  </a:cubicBezTo>
                  <a:cubicBezTo>
                    <a:pt x="3424882" y="821573"/>
                    <a:pt x="3456507" y="820239"/>
                    <a:pt x="3485274" y="825001"/>
                  </a:cubicBezTo>
                  <a:cubicBezTo>
                    <a:pt x="3505656" y="828431"/>
                    <a:pt x="3526041" y="835479"/>
                    <a:pt x="3546616" y="835479"/>
                  </a:cubicBezTo>
                  <a:cubicBezTo>
                    <a:pt x="3572145" y="835479"/>
                    <a:pt x="3597481" y="829383"/>
                    <a:pt x="3623200" y="827097"/>
                  </a:cubicBezTo>
                  <a:cubicBezTo>
                    <a:pt x="3643203" y="825193"/>
                    <a:pt x="3663588" y="825955"/>
                    <a:pt x="3683590" y="823669"/>
                  </a:cubicBezTo>
                  <a:cubicBezTo>
                    <a:pt x="3699975" y="821953"/>
                    <a:pt x="3716167" y="817573"/>
                    <a:pt x="3732360" y="813953"/>
                  </a:cubicBezTo>
                  <a:cubicBezTo>
                    <a:pt x="3738266" y="812619"/>
                    <a:pt x="3744172" y="807474"/>
                    <a:pt x="3749505" y="808236"/>
                  </a:cubicBezTo>
                  <a:cubicBezTo>
                    <a:pt x="3802466" y="816429"/>
                    <a:pt x="3840568" y="779852"/>
                    <a:pt x="3885337" y="763659"/>
                  </a:cubicBezTo>
                  <a:cubicBezTo>
                    <a:pt x="3932393" y="746512"/>
                    <a:pt x="3977924" y="720224"/>
                    <a:pt x="4030502" y="728034"/>
                  </a:cubicBezTo>
                  <a:cubicBezTo>
                    <a:pt x="4062317" y="732796"/>
                    <a:pt x="4092988" y="743846"/>
                    <a:pt x="4124613" y="750515"/>
                  </a:cubicBezTo>
                  <a:cubicBezTo>
                    <a:pt x="4135853" y="752801"/>
                    <a:pt x="4148426" y="752419"/>
                    <a:pt x="4159666" y="750133"/>
                  </a:cubicBezTo>
                  <a:cubicBezTo>
                    <a:pt x="4213960" y="739654"/>
                    <a:pt x="4267492" y="738130"/>
                    <a:pt x="4320836" y="755277"/>
                  </a:cubicBezTo>
                  <a:cubicBezTo>
                    <a:pt x="4329978" y="758135"/>
                    <a:pt x="4339694" y="760801"/>
                    <a:pt x="4349221" y="760801"/>
                  </a:cubicBezTo>
                  <a:cubicBezTo>
                    <a:pt x="4401418" y="760801"/>
                    <a:pt x="4452664" y="756801"/>
                    <a:pt x="4502578" y="738130"/>
                  </a:cubicBezTo>
                  <a:cubicBezTo>
                    <a:pt x="4519342" y="731844"/>
                    <a:pt x="4539727" y="735844"/>
                    <a:pt x="4558206" y="734320"/>
                  </a:cubicBezTo>
                  <a:cubicBezTo>
                    <a:pt x="4575350" y="732988"/>
                    <a:pt x="4592877" y="732416"/>
                    <a:pt x="4609451" y="728034"/>
                  </a:cubicBezTo>
                  <a:cubicBezTo>
                    <a:pt x="4633646" y="721558"/>
                    <a:pt x="4656125" y="720796"/>
                    <a:pt x="4681082" y="726510"/>
                  </a:cubicBezTo>
                  <a:cubicBezTo>
                    <a:pt x="4704894" y="731844"/>
                    <a:pt x="4730613" y="729178"/>
                    <a:pt x="4755380" y="729368"/>
                  </a:cubicBezTo>
                  <a:cubicBezTo>
                    <a:pt x="4783003" y="729558"/>
                    <a:pt x="4810626" y="729748"/>
                    <a:pt x="4838249" y="728796"/>
                  </a:cubicBezTo>
                  <a:cubicBezTo>
                    <a:pt x="4849299" y="728416"/>
                    <a:pt x="4861872" y="720796"/>
                    <a:pt x="4871018" y="723844"/>
                  </a:cubicBezTo>
                  <a:cubicBezTo>
                    <a:pt x="4900545" y="734130"/>
                    <a:pt x="4930074" y="721748"/>
                    <a:pt x="4959601" y="727272"/>
                  </a:cubicBezTo>
                  <a:cubicBezTo>
                    <a:pt x="4974081" y="730130"/>
                    <a:pt x="4990464" y="722320"/>
                    <a:pt x="5006085" y="721558"/>
                  </a:cubicBezTo>
                  <a:cubicBezTo>
                    <a:pt x="5031613" y="720224"/>
                    <a:pt x="5057140" y="720796"/>
                    <a:pt x="5082669" y="720414"/>
                  </a:cubicBezTo>
                  <a:cubicBezTo>
                    <a:pt x="5091051" y="720224"/>
                    <a:pt x="5099244" y="719462"/>
                    <a:pt x="5107626" y="719079"/>
                  </a:cubicBezTo>
                  <a:cubicBezTo>
                    <a:pt x="5115056" y="718699"/>
                    <a:pt x="5122866" y="716985"/>
                    <a:pt x="5129915" y="718317"/>
                  </a:cubicBezTo>
                  <a:cubicBezTo>
                    <a:pt x="5155444" y="723082"/>
                    <a:pt x="5180590" y="730892"/>
                    <a:pt x="5206307" y="733940"/>
                  </a:cubicBezTo>
                  <a:cubicBezTo>
                    <a:pt x="5228596" y="736606"/>
                    <a:pt x="5251649" y="732988"/>
                    <a:pt x="5274128" y="734892"/>
                  </a:cubicBezTo>
                  <a:cubicBezTo>
                    <a:pt x="5313753" y="738130"/>
                    <a:pt x="5353378" y="743846"/>
                    <a:pt x="5393004" y="747466"/>
                  </a:cubicBezTo>
                  <a:cubicBezTo>
                    <a:pt x="5401578" y="748228"/>
                    <a:pt x="5410530" y="743464"/>
                    <a:pt x="5419294" y="743084"/>
                  </a:cubicBezTo>
                  <a:cubicBezTo>
                    <a:pt x="5446727" y="742132"/>
                    <a:pt x="5474160" y="741940"/>
                    <a:pt x="5501593" y="741370"/>
                  </a:cubicBezTo>
                  <a:cubicBezTo>
                    <a:pt x="5517214" y="741178"/>
                    <a:pt x="5533026" y="741750"/>
                    <a:pt x="5548459" y="740036"/>
                  </a:cubicBezTo>
                  <a:cubicBezTo>
                    <a:pt x="5568841" y="737750"/>
                    <a:pt x="5587320" y="734320"/>
                    <a:pt x="5606371" y="749180"/>
                  </a:cubicBezTo>
                  <a:cubicBezTo>
                    <a:pt x="5635710" y="772231"/>
                    <a:pt x="5673049" y="763277"/>
                    <a:pt x="5706958" y="768611"/>
                  </a:cubicBezTo>
                  <a:cubicBezTo>
                    <a:pt x="5715722" y="769945"/>
                    <a:pt x="5724677" y="770135"/>
                    <a:pt x="5733439" y="771659"/>
                  </a:cubicBezTo>
                  <a:cubicBezTo>
                    <a:pt x="5749633" y="774517"/>
                    <a:pt x="5765634" y="777755"/>
                    <a:pt x="5781829" y="780996"/>
                  </a:cubicBezTo>
                  <a:cubicBezTo>
                    <a:pt x="5784685" y="781566"/>
                    <a:pt x="5787923" y="781758"/>
                    <a:pt x="5790591" y="782710"/>
                  </a:cubicBezTo>
                  <a:cubicBezTo>
                    <a:pt x="5815168" y="790710"/>
                    <a:pt x="5839360" y="799854"/>
                    <a:pt x="5864317" y="806332"/>
                  </a:cubicBezTo>
                  <a:cubicBezTo>
                    <a:pt x="5876510" y="809571"/>
                    <a:pt x="5890036" y="809953"/>
                    <a:pt x="5902609" y="808236"/>
                  </a:cubicBezTo>
                  <a:cubicBezTo>
                    <a:pt x="5939376" y="803284"/>
                    <a:pt x="5975763" y="801188"/>
                    <a:pt x="6012722" y="808428"/>
                  </a:cubicBezTo>
                  <a:cubicBezTo>
                    <a:pt x="6027391" y="811285"/>
                    <a:pt x="6043775" y="806522"/>
                    <a:pt x="6059396" y="804808"/>
                  </a:cubicBezTo>
                  <a:cubicBezTo>
                    <a:pt x="6096735" y="800236"/>
                    <a:pt x="6134074" y="795282"/>
                    <a:pt x="6171604" y="790902"/>
                  </a:cubicBezTo>
                  <a:cubicBezTo>
                    <a:pt x="6195036" y="788234"/>
                    <a:pt x="6218659" y="786710"/>
                    <a:pt x="6242092" y="784044"/>
                  </a:cubicBezTo>
                  <a:cubicBezTo>
                    <a:pt x="6269143" y="780804"/>
                    <a:pt x="6296004" y="775851"/>
                    <a:pt x="6323057" y="773183"/>
                  </a:cubicBezTo>
                  <a:cubicBezTo>
                    <a:pt x="6353918" y="770135"/>
                    <a:pt x="6384971" y="769565"/>
                    <a:pt x="6415832" y="766325"/>
                  </a:cubicBezTo>
                  <a:cubicBezTo>
                    <a:pt x="6472224" y="760039"/>
                    <a:pt x="6528423" y="752609"/>
                    <a:pt x="6584811" y="745560"/>
                  </a:cubicBezTo>
                  <a:cubicBezTo>
                    <a:pt x="6639487" y="738702"/>
                    <a:pt x="6694163" y="732606"/>
                    <a:pt x="6748457" y="724034"/>
                  </a:cubicBezTo>
                  <a:cubicBezTo>
                    <a:pt x="6771318" y="720414"/>
                    <a:pt x="6793034" y="710507"/>
                    <a:pt x="6815515" y="704983"/>
                  </a:cubicBezTo>
                  <a:lnTo>
                    <a:pt x="6858000" y="695283"/>
                  </a:lnTo>
                  <a:lnTo>
                    <a:pt x="6858000" y="456"/>
                  </a:lnTo>
                  <a:lnTo>
                    <a:pt x="1687322" y="456"/>
                  </a:lnTo>
                  <a:lnTo>
                    <a:pt x="1697753" y="10970"/>
                  </a:lnTo>
                  <a:cubicBezTo>
                    <a:pt x="1707279" y="20877"/>
                    <a:pt x="1720423" y="27925"/>
                    <a:pt x="1733188" y="33639"/>
                  </a:cubicBezTo>
                  <a:cubicBezTo>
                    <a:pt x="1766335" y="48310"/>
                    <a:pt x="1800246" y="61454"/>
                    <a:pt x="1833775" y="75360"/>
                  </a:cubicBezTo>
                  <a:cubicBezTo>
                    <a:pt x="1837013" y="76694"/>
                    <a:pt x="1839679" y="80123"/>
                    <a:pt x="1842158" y="82981"/>
                  </a:cubicBezTo>
                  <a:cubicBezTo>
                    <a:pt x="1866922" y="113082"/>
                    <a:pt x="1891497" y="143371"/>
                    <a:pt x="1916454" y="173472"/>
                  </a:cubicBezTo>
                  <a:cubicBezTo>
                    <a:pt x="1921216" y="179186"/>
                    <a:pt x="1928076" y="183378"/>
                    <a:pt x="1933219" y="188902"/>
                  </a:cubicBezTo>
                  <a:cubicBezTo>
                    <a:pt x="1940459" y="196522"/>
                    <a:pt x="1949603" y="203763"/>
                    <a:pt x="1953413" y="212907"/>
                  </a:cubicBezTo>
                  <a:cubicBezTo>
                    <a:pt x="1965224" y="241672"/>
                    <a:pt x="1987894" y="254056"/>
                    <a:pt x="2016469" y="259390"/>
                  </a:cubicBezTo>
                  <a:cubicBezTo>
                    <a:pt x="2042570" y="264343"/>
                    <a:pt x="2068669" y="268535"/>
                    <a:pt x="2094578" y="274249"/>
                  </a:cubicBezTo>
                  <a:cubicBezTo>
                    <a:pt x="2126201" y="281107"/>
                    <a:pt x="2157636" y="288537"/>
                    <a:pt x="2188879" y="296920"/>
                  </a:cubicBezTo>
                  <a:cubicBezTo>
                    <a:pt x="2202404" y="300540"/>
                    <a:pt x="2216692" y="304730"/>
                    <a:pt x="2228314" y="312160"/>
                  </a:cubicBezTo>
                  <a:cubicBezTo>
                    <a:pt x="2260890" y="332735"/>
                    <a:pt x="2295753" y="346641"/>
                    <a:pt x="2334044" y="341117"/>
                  </a:cubicBezTo>
                  <a:cubicBezTo>
                    <a:pt x="2364715" y="336735"/>
                    <a:pt x="2390434" y="347975"/>
                    <a:pt x="2409485" y="365502"/>
                  </a:cubicBezTo>
                  <a:lnTo>
                    <a:pt x="2409487" y="365504"/>
                  </a:lnTo>
                  <a:lnTo>
                    <a:pt x="2463015" y="388434"/>
                  </a:lnTo>
                  <a:lnTo>
                    <a:pt x="2463017" y="388434"/>
                  </a:lnTo>
                  <a:lnTo>
                    <a:pt x="2518262" y="379792"/>
                  </a:lnTo>
                  <a:lnTo>
                    <a:pt x="2518263" y="379791"/>
                  </a:lnTo>
                  <a:cubicBezTo>
                    <a:pt x="2527789" y="377124"/>
                    <a:pt x="2536456" y="375980"/>
                    <a:pt x="2545005" y="376147"/>
                  </a:cubicBezTo>
                  <a:lnTo>
                    <a:pt x="2545006" y="376147"/>
                  </a:lnTo>
                  <a:cubicBezTo>
                    <a:pt x="2553555" y="376313"/>
                    <a:pt x="2561985" y="377790"/>
                    <a:pt x="2571034" y="380361"/>
                  </a:cubicBezTo>
                  <a:cubicBezTo>
                    <a:pt x="2612945" y="392363"/>
                    <a:pt x="2640950" y="424940"/>
                    <a:pt x="2668001" y="453514"/>
                  </a:cubicBezTo>
                  <a:cubicBezTo>
                    <a:pt x="2691054" y="477900"/>
                    <a:pt x="2716963" y="491615"/>
                    <a:pt x="2745348" y="501904"/>
                  </a:cubicBezTo>
                  <a:lnTo>
                    <a:pt x="2745351" y="501906"/>
                  </a:lnTo>
                  <a:lnTo>
                    <a:pt x="2778005" y="507825"/>
                  </a:lnTo>
                  <a:lnTo>
                    <a:pt x="2785439" y="507405"/>
                  </a:lnTo>
                  <a:lnTo>
                    <a:pt x="2811779" y="497326"/>
                  </a:lnTo>
                  <a:lnTo>
                    <a:pt x="2811786" y="497322"/>
                  </a:lnTo>
                  <a:lnTo>
                    <a:pt x="2811786" y="497323"/>
                  </a:lnTo>
                  <a:lnTo>
                    <a:pt x="2811779" y="497326"/>
                  </a:lnTo>
                  <a:lnTo>
                    <a:pt x="2793022" y="506976"/>
                  </a:lnTo>
                  <a:lnTo>
                    <a:pt x="2785439" y="507405"/>
                  </a:lnTo>
                  <a:lnTo>
                    <a:pt x="2782304" y="508605"/>
                  </a:lnTo>
                  <a:lnTo>
                    <a:pt x="2778005" y="507825"/>
                  </a:lnTo>
                  <a:lnTo>
                    <a:pt x="2770757" y="508235"/>
                  </a:lnTo>
                  <a:lnTo>
                    <a:pt x="2745351" y="501906"/>
                  </a:lnTo>
                  <a:lnTo>
                    <a:pt x="2745347" y="501904"/>
                  </a:lnTo>
                  <a:cubicBezTo>
                    <a:pt x="2716962" y="491615"/>
                    <a:pt x="2691053" y="477900"/>
                    <a:pt x="2668000" y="453514"/>
                  </a:cubicBezTo>
                  <a:cubicBezTo>
                    <a:pt x="2640949" y="424940"/>
                    <a:pt x="2612944" y="392363"/>
                    <a:pt x="2571033" y="380361"/>
                  </a:cubicBezTo>
                  <a:lnTo>
                    <a:pt x="2545006" y="376147"/>
                  </a:lnTo>
                  <a:lnTo>
                    <a:pt x="2518264" y="379791"/>
                  </a:lnTo>
                  <a:lnTo>
                    <a:pt x="2518262" y="379792"/>
                  </a:lnTo>
                  <a:lnTo>
                    <a:pt x="2490550" y="386372"/>
                  </a:lnTo>
                  <a:lnTo>
                    <a:pt x="2463017" y="388434"/>
                  </a:lnTo>
                  <a:lnTo>
                    <a:pt x="2463016" y="388434"/>
                  </a:lnTo>
                  <a:lnTo>
                    <a:pt x="2463015" y="388434"/>
                  </a:lnTo>
                  <a:lnTo>
                    <a:pt x="2435912" y="382603"/>
                  </a:lnTo>
                  <a:lnTo>
                    <a:pt x="2409487" y="365504"/>
                  </a:lnTo>
                  <a:lnTo>
                    <a:pt x="2409484" y="365502"/>
                  </a:lnTo>
                  <a:cubicBezTo>
                    <a:pt x="2390433" y="347975"/>
                    <a:pt x="2364714" y="336735"/>
                    <a:pt x="2334043" y="341117"/>
                  </a:cubicBezTo>
                  <a:cubicBezTo>
                    <a:pt x="2295752" y="346641"/>
                    <a:pt x="2260889" y="332735"/>
                    <a:pt x="2228313" y="312160"/>
                  </a:cubicBezTo>
                  <a:cubicBezTo>
                    <a:pt x="2216691" y="304730"/>
                    <a:pt x="2202403" y="300540"/>
                    <a:pt x="2188878" y="296920"/>
                  </a:cubicBezTo>
                  <a:cubicBezTo>
                    <a:pt x="2157635" y="288537"/>
                    <a:pt x="2126200" y="281107"/>
                    <a:pt x="2094577" y="274249"/>
                  </a:cubicBezTo>
                  <a:cubicBezTo>
                    <a:pt x="2068668" y="268535"/>
                    <a:pt x="2042569" y="264343"/>
                    <a:pt x="2016468" y="259390"/>
                  </a:cubicBezTo>
                  <a:cubicBezTo>
                    <a:pt x="1987893" y="254056"/>
                    <a:pt x="1965223" y="241672"/>
                    <a:pt x="1953412" y="212907"/>
                  </a:cubicBezTo>
                  <a:cubicBezTo>
                    <a:pt x="1949602" y="203763"/>
                    <a:pt x="1940458" y="196522"/>
                    <a:pt x="1933218" y="188902"/>
                  </a:cubicBezTo>
                  <a:cubicBezTo>
                    <a:pt x="1928075" y="183378"/>
                    <a:pt x="1921215" y="179186"/>
                    <a:pt x="1916453" y="173472"/>
                  </a:cubicBezTo>
                  <a:cubicBezTo>
                    <a:pt x="1891496" y="143371"/>
                    <a:pt x="1866921" y="113082"/>
                    <a:pt x="1842157" y="82981"/>
                  </a:cubicBezTo>
                  <a:cubicBezTo>
                    <a:pt x="1839678" y="80123"/>
                    <a:pt x="1837012" y="76694"/>
                    <a:pt x="1833774" y="75360"/>
                  </a:cubicBezTo>
                  <a:cubicBezTo>
                    <a:pt x="1800245" y="61454"/>
                    <a:pt x="1766334" y="48311"/>
                    <a:pt x="1733187" y="33639"/>
                  </a:cubicBezTo>
                  <a:cubicBezTo>
                    <a:pt x="1720422" y="27925"/>
                    <a:pt x="1707278" y="20877"/>
                    <a:pt x="1697752" y="10971"/>
                  </a:cubicBezTo>
                  <a:lnTo>
                    <a:pt x="1687320" y="456"/>
                  </a:lnTo>
                  <a:lnTo>
                    <a:pt x="916806" y="456"/>
                  </a:lnTo>
                  <a:lnTo>
                    <a:pt x="927155" y="9636"/>
                  </a:lnTo>
                  <a:cubicBezTo>
                    <a:pt x="994785" y="53644"/>
                    <a:pt x="1030980" y="52500"/>
                    <a:pt x="1097087" y="6016"/>
                  </a:cubicBezTo>
                  <a:cubicBezTo>
                    <a:pt x="1103945" y="1254"/>
                    <a:pt x="1118613" y="-2176"/>
                    <a:pt x="1123185" y="1634"/>
                  </a:cubicBezTo>
                  <a:cubicBezTo>
                    <a:pt x="1142617" y="17446"/>
                    <a:pt x="1162953" y="24495"/>
                    <a:pt x="1184028" y="26353"/>
                  </a:cubicBezTo>
                  <a:cubicBezTo>
                    <a:pt x="1162953" y="24495"/>
                    <a:pt x="1142616" y="17447"/>
                    <a:pt x="1123184" y="1635"/>
                  </a:cubicBezTo>
                  <a:cubicBezTo>
                    <a:pt x="1118612" y="-2175"/>
                    <a:pt x="1103944" y="1255"/>
                    <a:pt x="1097086" y="6017"/>
                  </a:cubicBezTo>
                  <a:cubicBezTo>
                    <a:pt x="1030979" y="52501"/>
                    <a:pt x="994784" y="53645"/>
                    <a:pt x="927154" y="9637"/>
                  </a:cubicBezTo>
                  <a:lnTo>
                    <a:pt x="916804" y="456"/>
                  </a:lnTo>
                  <a:lnTo>
                    <a:pt x="578772" y="456"/>
                  </a:lnTo>
                  <a:lnTo>
                    <a:pt x="556046" y="6589"/>
                  </a:lnTo>
                  <a:lnTo>
                    <a:pt x="517850" y="15506"/>
                  </a:lnTo>
                  <a:lnTo>
                    <a:pt x="556047" y="6588"/>
                  </a:lnTo>
                  <a:lnTo>
                    <a:pt x="578770" y="456"/>
                  </a:lnTo>
                  <a:lnTo>
                    <a:pt x="0" y="456"/>
                  </a:lnTo>
                  <a:lnTo>
                    <a:pt x="0" y="20445"/>
                  </a:lnTo>
                  <a:lnTo>
                    <a:pt x="0" y="29969"/>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descr="" title="">
              <a:extLst>
                <a:ext uri="{FF2B5EF4-FFF2-40B4-BE49-F238E27FC236}">
                  <a16:creationId xmlns:a16="http://schemas.microsoft.com/office/drawing/2014/main" id="{56C93893-18A3-4188-9A31-F2DCE4432E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3011716" y="3011261"/>
              <a:ext cx="6858000" cy="835479"/>
            </a:xfrm>
            <a:custGeom>
              <a:avLst/>
              <a:gdLst>
                <a:gd name="connsiteX0" fmla="*/ 6564619 w 6858000"/>
                <a:gd name="connsiteY0" fmla="*/ 468946 h 835479"/>
                <a:gd name="connsiteX1" fmla="*/ 6564620 w 6858000"/>
                <a:gd name="connsiteY1" fmla="*/ 468946 h 835479"/>
                <a:gd name="connsiteX2" fmla="*/ 6588625 w 6858000"/>
                <a:gd name="connsiteY2" fmla="*/ 491425 h 835479"/>
                <a:gd name="connsiteX3" fmla="*/ 6625224 w 6858000"/>
                <a:gd name="connsiteY3" fmla="*/ 508047 h 835479"/>
                <a:gd name="connsiteX4" fmla="*/ 6662539 w 6858000"/>
                <a:gd name="connsiteY4" fmla="*/ 500953 h 835479"/>
                <a:gd name="connsiteX5" fmla="*/ 6662540 w 6858000"/>
                <a:gd name="connsiteY5" fmla="*/ 500952 h 835479"/>
                <a:gd name="connsiteX6" fmla="*/ 6662543 w 6858000"/>
                <a:gd name="connsiteY6" fmla="*/ 500951 h 835479"/>
                <a:gd name="connsiteX7" fmla="*/ 6683026 w 6858000"/>
                <a:gd name="connsiteY7" fmla="*/ 489501 h 835479"/>
                <a:gd name="connsiteX8" fmla="*/ 6702975 w 6858000"/>
                <a:gd name="connsiteY8" fmla="*/ 486354 h 835479"/>
                <a:gd name="connsiteX9" fmla="*/ 6702976 w 6858000"/>
                <a:gd name="connsiteY9" fmla="*/ 486354 h 835479"/>
                <a:gd name="connsiteX10" fmla="*/ 6742552 w 6858000"/>
                <a:gd name="connsiteY10" fmla="*/ 500190 h 835479"/>
                <a:gd name="connsiteX11" fmla="*/ 6742554 w 6858000"/>
                <a:gd name="connsiteY11" fmla="*/ 500191 h 835479"/>
                <a:gd name="connsiteX12" fmla="*/ 6812061 w 6858000"/>
                <a:gd name="connsiteY12" fmla="*/ 519668 h 835479"/>
                <a:gd name="connsiteX13" fmla="*/ 6776799 w 6858000"/>
                <a:gd name="connsiteY13" fmla="*/ 514894 h 835479"/>
                <a:gd name="connsiteX14" fmla="*/ 6742554 w 6858000"/>
                <a:gd name="connsiteY14" fmla="*/ 500191 h 835479"/>
                <a:gd name="connsiteX15" fmla="*/ 6742551 w 6858000"/>
                <a:gd name="connsiteY15" fmla="*/ 500190 h 835479"/>
                <a:gd name="connsiteX16" fmla="*/ 6702975 w 6858000"/>
                <a:gd name="connsiteY16" fmla="*/ 486354 h 835479"/>
                <a:gd name="connsiteX17" fmla="*/ 6662543 w 6858000"/>
                <a:gd name="connsiteY17" fmla="*/ 500951 h 835479"/>
                <a:gd name="connsiteX18" fmla="*/ 6662541 w 6858000"/>
                <a:gd name="connsiteY18" fmla="*/ 500952 h 835479"/>
                <a:gd name="connsiteX19" fmla="*/ 6662539 w 6858000"/>
                <a:gd name="connsiteY19" fmla="*/ 500953 h 835479"/>
                <a:gd name="connsiteX20" fmla="*/ 6645551 w 6858000"/>
                <a:gd name="connsiteY20" fmla="*/ 508036 h 835479"/>
                <a:gd name="connsiteX21" fmla="*/ 6625224 w 6858000"/>
                <a:gd name="connsiteY21" fmla="*/ 508047 h 835479"/>
                <a:gd name="connsiteX22" fmla="*/ 6625223 w 6858000"/>
                <a:gd name="connsiteY22" fmla="*/ 508047 h 835479"/>
                <a:gd name="connsiteX23" fmla="*/ 6588624 w 6858000"/>
                <a:gd name="connsiteY23" fmla="*/ 491425 h 835479"/>
                <a:gd name="connsiteX24" fmla="*/ 6438980 w 6858000"/>
                <a:gd name="connsiteY24" fmla="*/ 549267 h 835479"/>
                <a:gd name="connsiteX25" fmla="*/ 6463839 w 6858000"/>
                <a:gd name="connsiteY25" fmla="*/ 529336 h 835479"/>
                <a:gd name="connsiteX26" fmla="*/ 6463848 w 6858000"/>
                <a:gd name="connsiteY26" fmla="*/ 529334 h 835479"/>
                <a:gd name="connsiteX27" fmla="*/ 6513011 w 6858000"/>
                <a:gd name="connsiteY27" fmla="*/ 515538 h 835479"/>
                <a:gd name="connsiteX28" fmla="*/ 6546193 w 6858000"/>
                <a:gd name="connsiteY28" fmla="*/ 496733 h 835479"/>
                <a:gd name="connsiteX29" fmla="*/ 6546194 w 6858000"/>
                <a:gd name="connsiteY29" fmla="*/ 496733 h 835479"/>
                <a:gd name="connsiteX30" fmla="*/ 6521803 w 6858000"/>
                <a:gd name="connsiteY30" fmla="*/ 513071 h 835479"/>
                <a:gd name="connsiteX31" fmla="*/ 6513011 w 6858000"/>
                <a:gd name="connsiteY31" fmla="*/ 515538 h 835479"/>
                <a:gd name="connsiteX32" fmla="*/ 6508051 w 6858000"/>
                <a:gd name="connsiteY32" fmla="*/ 518349 h 835479"/>
                <a:gd name="connsiteX33" fmla="*/ 6463848 w 6858000"/>
                <a:gd name="connsiteY33" fmla="*/ 529334 h 835479"/>
                <a:gd name="connsiteX34" fmla="*/ 6463840 w 6858000"/>
                <a:gd name="connsiteY34" fmla="*/ 529336 h 835479"/>
                <a:gd name="connsiteX35" fmla="*/ 6438980 w 6858000"/>
                <a:gd name="connsiteY35" fmla="*/ 549267 h 835479"/>
                <a:gd name="connsiteX36" fmla="*/ 6365203 w 6858000"/>
                <a:gd name="connsiteY36" fmla="*/ 635242 h 835479"/>
                <a:gd name="connsiteX37" fmla="*/ 6387909 w 6858000"/>
                <a:gd name="connsiteY37" fmla="*/ 633959 h 835479"/>
                <a:gd name="connsiteX38" fmla="*/ 6391548 w 6858000"/>
                <a:gd name="connsiteY38" fmla="*/ 632195 h 835479"/>
                <a:gd name="connsiteX39" fmla="*/ 6407331 w 6858000"/>
                <a:gd name="connsiteY39" fmla="*/ 624541 h 835479"/>
                <a:gd name="connsiteX40" fmla="*/ 6407332 w 6858000"/>
                <a:gd name="connsiteY40" fmla="*/ 624541 h 835479"/>
                <a:gd name="connsiteX41" fmla="*/ 6391548 w 6858000"/>
                <a:gd name="connsiteY41" fmla="*/ 632195 h 835479"/>
                <a:gd name="connsiteX42" fmla="*/ 6387909 w 6858000"/>
                <a:gd name="connsiteY42" fmla="*/ 633961 h 835479"/>
                <a:gd name="connsiteX43" fmla="*/ 4221390 w 6858000"/>
                <a:gd name="connsiteY43" fmla="*/ 396172 h 835479"/>
                <a:gd name="connsiteX44" fmla="*/ 4221391 w 6858000"/>
                <a:gd name="connsiteY44" fmla="*/ 396172 h 835479"/>
                <a:gd name="connsiteX45" fmla="*/ 4253014 w 6858000"/>
                <a:gd name="connsiteY45" fmla="*/ 401888 h 835479"/>
                <a:gd name="connsiteX46" fmla="*/ 4324645 w 6858000"/>
                <a:gd name="connsiteY46" fmla="*/ 441704 h 835479"/>
                <a:gd name="connsiteX47" fmla="*/ 4363890 w 6858000"/>
                <a:gd name="connsiteY47" fmla="*/ 450658 h 835479"/>
                <a:gd name="connsiteX48" fmla="*/ 4482003 w 6858000"/>
                <a:gd name="connsiteY48" fmla="*/ 449896 h 835479"/>
                <a:gd name="connsiteX49" fmla="*/ 4659173 w 6858000"/>
                <a:gd name="connsiteY49" fmla="*/ 389886 h 835479"/>
                <a:gd name="connsiteX50" fmla="*/ 4677654 w 6858000"/>
                <a:gd name="connsiteY50" fmla="*/ 381884 h 835479"/>
                <a:gd name="connsiteX51" fmla="*/ 4767763 w 6858000"/>
                <a:gd name="connsiteY51" fmla="*/ 371977 h 835479"/>
                <a:gd name="connsiteX52" fmla="*/ 4800482 w 6858000"/>
                <a:gd name="connsiteY52" fmla="*/ 370668 h 835479"/>
                <a:gd name="connsiteX53" fmla="*/ 4800483 w 6858000"/>
                <a:gd name="connsiteY53" fmla="*/ 370668 h 835479"/>
                <a:gd name="connsiteX54" fmla="*/ 4828916 w 6858000"/>
                <a:gd name="connsiteY54" fmla="*/ 385504 h 835479"/>
                <a:gd name="connsiteX55" fmla="*/ 4863342 w 6858000"/>
                <a:gd name="connsiteY55" fmla="*/ 407685 h 835479"/>
                <a:gd name="connsiteX56" fmla="*/ 4889274 w 6858000"/>
                <a:gd name="connsiteY56" fmla="*/ 415214 h 835479"/>
                <a:gd name="connsiteX57" fmla="*/ 4912167 w 6858000"/>
                <a:gd name="connsiteY57" fmla="*/ 413509 h 835479"/>
                <a:gd name="connsiteX58" fmla="*/ 4933803 w 6858000"/>
                <a:gd name="connsiteY58" fmla="*/ 412107 h 835479"/>
                <a:gd name="connsiteX59" fmla="*/ 4933804 w 6858000"/>
                <a:gd name="connsiteY59" fmla="*/ 412107 h 835479"/>
                <a:gd name="connsiteX60" fmla="*/ 4952672 w 6858000"/>
                <a:gd name="connsiteY60" fmla="*/ 416866 h 835479"/>
                <a:gd name="connsiteX61" fmla="*/ 4957452 w 6858000"/>
                <a:gd name="connsiteY61" fmla="*/ 419659 h 835479"/>
                <a:gd name="connsiteX62" fmla="*/ 4961455 w 6858000"/>
                <a:gd name="connsiteY62" fmla="*/ 420937 h 835479"/>
                <a:gd name="connsiteX63" fmla="*/ 4987037 w 6858000"/>
                <a:gd name="connsiteY63" fmla="*/ 436941 h 835479"/>
                <a:gd name="connsiteX64" fmla="*/ 5041521 w 6858000"/>
                <a:gd name="connsiteY64" fmla="*/ 463420 h 835479"/>
                <a:gd name="connsiteX65" fmla="*/ 5041527 w 6858000"/>
                <a:gd name="connsiteY65" fmla="*/ 463422 h 835479"/>
                <a:gd name="connsiteX66" fmla="*/ 5064789 w 6858000"/>
                <a:gd name="connsiteY66" fmla="*/ 468043 h 835479"/>
                <a:gd name="connsiteX67" fmla="*/ 5070584 w 6858000"/>
                <a:gd name="connsiteY67" fmla="*/ 470217 h 835479"/>
                <a:gd name="connsiteX68" fmla="*/ 5072375 w 6858000"/>
                <a:gd name="connsiteY68" fmla="*/ 470636 h 835479"/>
                <a:gd name="connsiteX69" fmla="*/ 5087443 w 6858000"/>
                <a:gd name="connsiteY69" fmla="*/ 476540 h 835479"/>
                <a:gd name="connsiteX70" fmla="*/ 5133219 w 6858000"/>
                <a:gd name="connsiteY70" fmla="*/ 489567 h 835479"/>
                <a:gd name="connsiteX71" fmla="*/ 5133224 w 6858000"/>
                <a:gd name="connsiteY71" fmla="*/ 489569 h 835479"/>
                <a:gd name="connsiteX72" fmla="*/ 5166112 w 6858000"/>
                <a:gd name="connsiteY72" fmla="*/ 482853 h 835479"/>
                <a:gd name="connsiteX73" fmla="*/ 5166113 w 6858000"/>
                <a:gd name="connsiteY73" fmla="*/ 482853 h 835479"/>
                <a:gd name="connsiteX74" fmla="*/ 5172090 w 6858000"/>
                <a:gd name="connsiteY74" fmla="*/ 483545 h 835479"/>
                <a:gd name="connsiteX75" fmla="*/ 5179067 w 6858000"/>
                <a:gd name="connsiteY75" fmla="*/ 486091 h 835479"/>
                <a:gd name="connsiteX76" fmla="*/ 5229432 w 6858000"/>
                <a:gd name="connsiteY76" fmla="*/ 485925 h 835479"/>
                <a:gd name="connsiteX77" fmla="*/ 5243613 w 6858000"/>
                <a:gd name="connsiteY77" fmla="*/ 478254 h 835479"/>
                <a:gd name="connsiteX78" fmla="*/ 5272795 w 6858000"/>
                <a:gd name="connsiteY78" fmla="*/ 462468 h 835479"/>
                <a:gd name="connsiteX79" fmla="*/ 5312287 w 6858000"/>
                <a:gd name="connsiteY79" fmla="*/ 438565 h 835479"/>
                <a:gd name="connsiteX80" fmla="*/ 5321350 w 6858000"/>
                <a:gd name="connsiteY80" fmla="*/ 437509 h 835479"/>
                <a:gd name="connsiteX81" fmla="*/ 5326162 w 6858000"/>
                <a:gd name="connsiteY81" fmla="*/ 435035 h 835479"/>
                <a:gd name="connsiteX82" fmla="*/ 5355013 w 6858000"/>
                <a:gd name="connsiteY82" fmla="*/ 433589 h 835479"/>
                <a:gd name="connsiteX83" fmla="*/ 5355014 w 6858000"/>
                <a:gd name="connsiteY83" fmla="*/ 433589 h 835479"/>
                <a:gd name="connsiteX84" fmla="*/ 5385384 w 6858000"/>
                <a:gd name="connsiteY84" fmla="*/ 438465 h 835479"/>
                <a:gd name="connsiteX85" fmla="*/ 5425582 w 6858000"/>
                <a:gd name="connsiteY85" fmla="*/ 446656 h 835479"/>
                <a:gd name="connsiteX86" fmla="*/ 5480637 w 6858000"/>
                <a:gd name="connsiteY86" fmla="*/ 458278 h 835479"/>
                <a:gd name="connsiteX87" fmla="*/ 5507667 w 6858000"/>
                <a:gd name="connsiteY87" fmla="*/ 462803 h 835479"/>
                <a:gd name="connsiteX88" fmla="*/ 5531691 w 6858000"/>
                <a:gd name="connsiteY88" fmla="*/ 452184 h 835479"/>
                <a:gd name="connsiteX89" fmla="*/ 5531692 w 6858000"/>
                <a:gd name="connsiteY89" fmla="*/ 452183 h 835479"/>
                <a:gd name="connsiteX90" fmla="*/ 5547577 w 6858000"/>
                <a:gd name="connsiteY90" fmla="*/ 442037 h 835479"/>
                <a:gd name="connsiteX91" fmla="*/ 5547578 w 6858000"/>
                <a:gd name="connsiteY91" fmla="*/ 442037 h 835479"/>
                <a:gd name="connsiteX92" fmla="*/ 5562746 w 6858000"/>
                <a:gd name="connsiteY92" fmla="*/ 451610 h 835479"/>
                <a:gd name="connsiteX93" fmla="*/ 5704483 w 6858000"/>
                <a:gd name="connsiteY93" fmla="*/ 522858 h 835479"/>
                <a:gd name="connsiteX94" fmla="*/ 5740488 w 6858000"/>
                <a:gd name="connsiteY94" fmla="*/ 528765 h 835479"/>
                <a:gd name="connsiteX95" fmla="*/ 5760873 w 6858000"/>
                <a:gd name="connsiteY95" fmla="*/ 537529 h 835479"/>
                <a:gd name="connsiteX96" fmla="*/ 5883751 w 6858000"/>
                <a:gd name="connsiteY96" fmla="*/ 625924 h 835479"/>
                <a:gd name="connsiteX97" fmla="*/ 5883755 w 6858000"/>
                <a:gd name="connsiteY97" fmla="*/ 625926 h 835479"/>
                <a:gd name="connsiteX98" fmla="*/ 5935945 w 6858000"/>
                <a:gd name="connsiteY98" fmla="*/ 643829 h 835479"/>
                <a:gd name="connsiteX99" fmla="*/ 5935949 w 6858000"/>
                <a:gd name="connsiteY99" fmla="*/ 643830 h 835479"/>
                <a:gd name="connsiteX100" fmla="*/ 5993289 w 6858000"/>
                <a:gd name="connsiteY100" fmla="*/ 640211 h 835479"/>
                <a:gd name="connsiteX101" fmla="*/ 5993290 w 6858000"/>
                <a:gd name="connsiteY101" fmla="*/ 640210 h 835479"/>
                <a:gd name="connsiteX102" fmla="*/ 6026439 w 6858000"/>
                <a:gd name="connsiteY102" fmla="*/ 633735 h 835479"/>
                <a:gd name="connsiteX103" fmla="*/ 6108737 w 6858000"/>
                <a:gd name="connsiteY103" fmla="*/ 577534 h 835479"/>
                <a:gd name="connsiteX104" fmla="*/ 6133313 w 6858000"/>
                <a:gd name="connsiteY104" fmla="*/ 563843 h 835479"/>
                <a:gd name="connsiteX105" fmla="*/ 6133314 w 6858000"/>
                <a:gd name="connsiteY105" fmla="*/ 563843 h 835479"/>
                <a:gd name="connsiteX106" fmla="*/ 6143189 w 6858000"/>
                <a:gd name="connsiteY106" fmla="*/ 567542 h 835479"/>
                <a:gd name="connsiteX107" fmla="*/ 6155599 w 6858000"/>
                <a:gd name="connsiteY107" fmla="*/ 579438 h 835479"/>
                <a:gd name="connsiteX108" fmla="*/ 6155602 w 6858000"/>
                <a:gd name="connsiteY108" fmla="*/ 579440 h 835479"/>
                <a:gd name="connsiteX109" fmla="*/ 6228756 w 6858000"/>
                <a:gd name="connsiteY109" fmla="*/ 618111 h 835479"/>
                <a:gd name="connsiteX110" fmla="*/ 6361539 w 6858000"/>
                <a:gd name="connsiteY110" fmla="*/ 635448 h 835479"/>
                <a:gd name="connsiteX111" fmla="*/ 6361538 w 6858000"/>
                <a:gd name="connsiteY111" fmla="*/ 635448 h 835479"/>
                <a:gd name="connsiteX112" fmla="*/ 6228755 w 6858000"/>
                <a:gd name="connsiteY112" fmla="*/ 618111 h 835479"/>
                <a:gd name="connsiteX113" fmla="*/ 6155601 w 6858000"/>
                <a:gd name="connsiteY113" fmla="*/ 579440 h 835479"/>
                <a:gd name="connsiteX114" fmla="*/ 6155599 w 6858000"/>
                <a:gd name="connsiteY114" fmla="*/ 579438 h 835479"/>
                <a:gd name="connsiteX115" fmla="*/ 6133314 w 6858000"/>
                <a:gd name="connsiteY115" fmla="*/ 563843 h 835479"/>
                <a:gd name="connsiteX116" fmla="*/ 6108738 w 6858000"/>
                <a:gd name="connsiteY116" fmla="*/ 577534 h 835479"/>
                <a:gd name="connsiteX117" fmla="*/ 6026440 w 6858000"/>
                <a:gd name="connsiteY117" fmla="*/ 633735 h 835479"/>
                <a:gd name="connsiteX118" fmla="*/ 5993291 w 6858000"/>
                <a:gd name="connsiteY118" fmla="*/ 640210 h 835479"/>
                <a:gd name="connsiteX119" fmla="*/ 5993289 w 6858000"/>
                <a:gd name="connsiteY119" fmla="*/ 640211 h 835479"/>
                <a:gd name="connsiteX120" fmla="*/ 5964476 w 6858000"/>
                <a:gd name="connsiteY120" fmla="*/ 643664 h 835479"/>
                <a:gd name="connsiteX121" fmla="*/ 5935949 w 6858000"/>
                <a:gd name="connsiteY121" fmla="*/ 643830 h 835479"/>
                <a:gd name="connsiteX122" fmla="*/ 5935948 w 6858000"/>
                <a:gd name="connsiteY122" fmla="*/ 643830 h 835479"/>
                <a:gd name="connsiteX123" fmla="*/ 5935945 w 6858000"/>
                <a:gd name="connsiteY123" fmla="*/ 643829 h 835479"/>
                <a:gd name="connsiteX124" fmla="*/ 5909350 w 6858000"/>
                <a:gd name="connsiteY124" fmla="*/ 636949 h 835479"/>
                <a:gd name="connsiteX125" fmla="*/ 5883755 w 6858000"/>
                <a:gd name="connsiteY125" fmla="*/ 625926 h 835479"/>
                <a:gd name="connsiteX126" fmla="*/ 5883750 w 6858000"/>
                <a:gd name="connsiteY126" fmla="*/ 625924 h 835479"/>
                <a:gd name="connsiteX127" fmla="*/ 5760872 w 6858000"/>
                <a:gd name="connsiteY127" fmla="*/ 537529 h 835479"/>
                <a:gd name="connsiteX128" fmla="*/ 5740487 w 6858000"/>
                <a:gd name="connsiteY128" fmla="*/ 528765 h 835479"/>
                <a:gd name="connsiteX129" fmla="*/ 5704482 w 6858000"/>
                <a:gd name="connsiteY129" fmla="*/ 522858 h 835479"/>
                <a:gd name="connsiteX130" fmla="*/ 5562745 w 6858000"/>
                <a:gd name="connsiteY130" fmla="*/ 451610 h 835479"/>
                <a:gd name="connsiteX131" fmla="*/ 5547577 w 6858000"/>
                <a:gd name="connsiteY131" fmla="*/ 442037 h 835479"/>
                <a:gd name="connsiteX132" fmla="*/ 5531693 w 6858000"/>
                <a:gd name="connsiteY132" fmla="*/ 452183 h 835479"/>
                <a:gd name="connsiteX133" fmla="*/ 5531691 w 6858000"/>
                <a:gd name="connsiteY133" fmla="*/ 452184 h 835479"/>
                <a:gd name="connsiteX134" fmla="*/ 5520421 w 6858000"/>
                <a:gd name="connsiteY134" fmla="*/ 460582 h 835479"/>
                <a:gd name="connsiteX135" fmla="*/ 5507667 w 6858000"/>
                <a:gd name="connsiteY135" fmla="*/ 462803 h 835479"/>
                <a:gd name="connsiteX136" fmla="*/ 5507666 w 6858000"/>
                <a:gd name="connsiteY136" fmla="*/ 462803 h 835479"/>
                <a:gd name="connsiteX137" fmla="*/ 5480636 w 6858000"/>
                <a:gd name="connsiteY137" fmla="*/ 458278 h 835479"/>
                <a:gd name="connsiteX138" fmla="*/ 5425581 w 6858000"/>
                <a:gd name="connsiteY138" fmla="*/ 446656 h 835479"/>
                <a:gd name="connsiteX139" fmla="*/ 5385383 w 6858000"/>
                <a:gd name="connsiteY139" fmla="*/ 438465 h 835479"/>
                <a:gd name="connsiteX140" fmla="*/ 5355013 w 6858000"/>
                <a:gd name="connsiteY140" fmla="*/ 433589 h 835479"/>
                <a:gd name="connsiteX141" fmla="*/ 5321350 w 6858000"/>
                <a:gd name="connsiteY141" fmla="*/ 437509 h 835479"/>
                <a:gd name="connsiteX142" fmla="*/ 5272796 w 6858000"/>
                <a:gd name="connsiteY142" fmla="*/ 462468 h 835479"/>
                <a:gd name="connsiteX143" fmla="*/ 5243613 w 6858000"/>
                <a:gd name="connsiteY143" fmla="*/ 478254 h 835479"/>
                <a:gd name="connsiteX144" fmla="*/ 5229433 w 6858000"/>
                <a:gd name="connsiteY144" fmla="*/ 485925 h 835479"/>
                <a:gd name="connsiteX145" fmla="*/ 5179067 w 6858000"/>
                <a:gd name="connsiteY145" fmla="*/ 486091 h 835479"/>
                <a:gd name="connsiteX146" fmla="*/ 5179066 w 6858000"/>
                <a:gd name="connsiteY146" fmla="*/ 486091 h 835479"/>
                <a:gd name="connsiteX147" fmla="*/ 5172089 w 6858000"/>
                <a:gd name="connsiteY147" fmla="*/ 483545 h 835479"/>
                <a:gd name="connsiteX148" fmla="*/ 5166113 w 6858000"/>
                <a:gd name="connsiteY148" fmla="*/ 482853 h 835479"/>
                <a:gd name="connsiteX149" fmla="*/ 5133224 w 6858000"/>
                <a:gd name="connsiteY149" fmla="*/ 489569 h 835479"/>
                <a:gd name="connsiteX150" fmla="*/ 5133223 w 6858000"/>
                <a:gd name="connsiteY150" fmla="*/ 489569 h 835479"/>
                <a:gd name="connsiteX151" fmla="*/ 5133219 w 6858000"/>
                <a:gd name="connsiteY151" fmla="*/ 489567 h 835479"/>
                <a:gd name="connsiteX152" fmla="*/ 5102460 w 6858000"/>
                <a:gd name="connsiteY152" fmla="*/ 482424 h 835479"/>
                <a:gd name="connsiteX153" fmla="*/ 5087443 w 6858000"/>
                <a:gd name="connsiteY153" fmla="*/ 476540 h 835479"/>
                <a:gd name="connsiteX154" fmla="*/ 5087422 w 6858000"/>
                <a:gd name="connsiteY154" fmla="*/ 476534 h 835479"/>
                <a:gd name="connsiteX155" fmla="*/ 5070584 w 6858000"/>
                <a:gd name="connsiteY155" fmla="*/ 470217 h 835479"/>
                <a:gd name="connsiteX156" fmla="*/ 5041527 w 6858000"/>
                <a:gd name="connsiteY156" fmla="*/ 463422 h 835479"/>
                <a:gd name="connsiteX157" fmla="*/ 5041520 w 6858000"/>
                <a:gd name="connsiteY157" fmla="*/ 463420 h 835479"/>
                <a:gd name="connsiteX158" fmla="*/ 4987036 w 6858000"/>
                <a:gd name="connsiteY158" fmla="*/ 436941 h 835479"/>
                <a:gd name="connsiteX159" fmla="*/ 4957452 w 6858000"/>
                <a:gd name="connsiteY159" fmla="*/ 419659 h 835479"/>
                <a:gd name="connsiteX160" fmla="*/ 4933804 w 6858000"/>
                <a:gd name="connsiteY160" fmla="*/ 412107 h 835479"/>
                <a:gd name="connsiteX161" fmla="*/ 4912168 w 6858000"/>
                <a:gd name="connsiteY161" fmla="*/ 413509 h 835479"/>
                <a:gd name="connsiteX162" fmla="*/ 4889275 w 6858000"/>
                <a:gd name="connsiteY162" fmla="*/ 415214 h 835479"/>
                <a:gd name="connsiteX163" fmla="*/ 4889274 w 6858000"/>
                <a:gd name="connsiteY163" fmla="*/ 415214 h 835479"/>
                <a:gd name="connsiteX164" fmla="*/ 4867613 w 6858000"/>
                <a:gd name="connsiteY164" fmla="*/ 410436 h 835479"/>
                <a:gd name="connsiteX165" fmla="*/ 4863342 w 6858000"/>
                <a:gd name="connsiteY165" fmla="*/ 407685 h 835479"/>
                <a:gd name="connsiteX166" fmla="*/ 4857316 w 6858000"/>
                <a:gd name="connsiteY166" fmla="*/ 405935 h 835479"/>
                <a:gd name="connsiteX167" fmla="*/ 4828915 w 6858000"/>
                <a:gd name="connsiteY167" fmla="*/ 385504 h 835479"/>
                <a:gd name="connsiteX168" fmla="*/ 4800482 w 6858000"/>
                <a:gd name="connsiteY168" fmla="*/ 370668 h 835479"/>
                <a:gd name="connsiteX169" fmla="*/ 4767764 w 6858000"/>
                <a:gd name="connsiteY169" fmla="*/ 371977 h 835479"/>
                <a:gd name="connsiteX170" fmla="*/ 4677655 w 6858000"/>
                <a:gd name="connsiteY170" fmla="*/ 381884 h 835479"/>
                <a:gd name="connsiteX171" fmla="*/ 4659174 w 6858000"/>
                <a:gd name="connsiteY171" fmla="*/ 389886 h 835479"/>
                <a:gd name="connsiteX172" fmla="*/ 4482004 w 6858000"/>
                <a:gd name="connsiteY172" fmla="*/ 449896 h 835479"/>
                <a:gd name="connsiteX173" fmla="*/ 4363890 w 6858000"/>
                <a:gd name="connsiteY173" fmla="*/ 450658 h 835479"/>
                <a:gd name="connsiteX174" fmla="*/ 4363889 w 6858000"/>
                <a:gd name="connsiteY174" fmla="*/ 450658 h 835479"/>
                <a:gd name="connsiteX175" fmla="*/ 4324644 w 6858000"/>
                <a:gd name="connsiteY175" fmla="*/ 441704 h 835479"/>
                <a:gd name="connsiteX176" fmla="*/ 4253013 w 6858000"/>
                <a:gd name="connsiteY176" fmla="*/ 401888 h 835479"/>
                <a:gd name="connsiteX177" fmla="*/ 4165382 w 6858000"/>
                <a:gd name="connsiteY177" fmla="*/ 392362 h 835479"/>
                <a:gd name="connsiteX178" fmla="*/ 4165383 w 6858000"/>
                <a:gd name="connsiteY178" fmla="*/ 392362 h 835479"/>
                <a:gd name="connsiteX179" fmla="*/ 4192387 w 6858000"/>
                <a:gd name="connsiteY179" fmla="*/ 396267 h 835479"/>
                <a:gd name="connsiteX180" fmla="*/ 4192386 w 6858000"/>
                <a:gd name="connsiteY180" fmla="*/ 396267 h 835479"/>
                <a:gd name="connsiteX181" fmla="*/ 4165382 w 6858000"/>
                <a:gd name="connsiteY181" fmla="*/ 392362 h 835479"/>
                <a:gd name="connsiteX182" fmla="*/ 3885337 w 6858000"/>
                <a:gd name="connsiteY182" fmla="*/ 379980 h 835479"/>
                <a:gd name="connsiteX183" fmla="*/ 3885338 w 6858000"/>
                <a:gd name="connsiteY183" fmla="*/ 379980 h 835479"/>
                <a:gd name="connsiteX184" fmla="*/ 3885341 w 6858000"/>
                <a:gd name="connsiteY184" fmla="*/ 379982 h 835479"/>
                <a:gd name="connsiteX185" fmla="*/ 3962157 w 6858000"/>
                <a:gd name="connsiteY185" fmla="*/ 411865 h 835479"/>
                <a:gd name="connsiteX186" fmla="*/ 3962159 w 6858000"/>
                <a:gd name="connsiteY186" fmla="*/ 411865 h 835479"/>
                <a:gd name="connsiteX187" fmla="*/ 4043837 w 6858000"/>
                <a:gd name="connsiteY187" fmla="*/ 396173 h 835479"/>
                <a:gd name="connsiteX188" fmla="*/ 4043838 w 6858000"/>
                <a:gd name="connsiteY188" fmla="*/ 396172 h 835479"/>
                <a:gd name="connsiteX189" fmla="*/ 4103824 w 6858000"/>
                <a:gd name="connsiteY189" fmla="*/ 381051 h 835479"/>
                <a:gd name="connsiteX190" fmla="*/ 4103825 w 6858000"/>
                <a:gd name="connsiteY190" fmla="*/ 381051 h 835479"/>
                <a:gd name="connsiteX191" fmla="*/ 4134255 w 6858000"/>
                <a:gd name="connsiteY191" fmla="*/ 383018 h 835479"/>
                <a:gd name="connsiteX192" fmla="*/ 4165381 w 6858000"/>
                <a:gd name="connsiteY192" fmla="*/ 392362 h 835479"/>
                <a:gd name="connsiteX193" fmla="*/ 4103825 w 6858000"/>
                <a:gd name="connsiteY193" fmla="*/ 381051 h 835479"/>
                <a:gd name="connsiteX194" fmla="*/ 4043839 w 6858000"/>
                <a:gd name="connsiteY194" fmla="*/ 396172 h 835479"/>
                <a:gd name="connsiteX195" fmla="*/ 4043837 w 6858000"/>
                <a:gd name="connsiteY195" fmla="*/ 396173 h 835479"/>
                <a:gd name="connsiteX196" fmla="*/ 4002409 w 6858000"/>
                <a:gd name="connsiteY196" fmla="*/ 409475 h 835479"/>
                <a:gd name="connsiteX197" fmla="*/ 3962159 w 6858000"/>
                <a:gd name="connsiteY197" fmla="*/ 411865 h 835479"/>
                <a:gd name="connsiteX198" fmla="*/ 3962158 w 6858000"/>
                <a:gd name="connsiteY198" fmla="*/ 411865 h 835479"/>
                <a:gd name="connsiteX199" fmla="*/ 3962157 w 6858000"/>
                <a:gd name="connsiteY199" fmla="*/ 411865 h 835479"/>
                <a:gd name="connsiteX200" fmla="*/ 3923124 w 6858000"/>
                <a:gd name="connsiteY200" fmla="*/ 402361 h 835479"/>
                <a:gd name="connsiteX201" fmla="*/ 3885341 w 6858000"/>
                <a:gd name="connsiteY201" fmla="*/ 379982 h 835479"/>
                <a:gd name="connsiteX202" fmla="*/ 3669899 w 6858000"/>
                <a:gd name="connsiteY202" fmla="*/ 394577 h 835479"/>
                <a:gd name="connsiteX203" fmla="*/ 3680163 w 6858000"/>
                <a:gd name="connsiteY203" fmla="*/ 397173 h 835479"/>
                <a:gd name="connsiteX204" fmla="*/ 3734836 w 6858000"/>
                <a:gd name="connsiteY204" fmla="*/ 393125 h 835479"/>
                <a:gd name="connsiteX205" fmla="*/ 3734837 w 6858000"/>
                <a:gd name="connsiteY205" fmla="*/ 393125 h 835479"/>
                <a:gd name="connsiteX206" fmla="*/ 3754652 w 6858000"/>
                <a:gd name="connsiteY206" fmla="*/ 393507 h 835479"/>
                <a:gd name="connsiteX207" fmla="*/ 3789775 w 6858000"/>
                <a:gd name="connsiteY207" fmla="*/ 399864 h 835479"/>
                <a:gd name="connsiteX208" fmla="*/ 3822471 w 6858000"/>
                <a:gd name="connsiteY208" fmla="*/ 384932 h 835479"/>
                <a:gd name="connsiteX209" fmla="*/ 3852618 w 6858000"/>
                <a:gd name="connsiteY209" fmla="*/ 370597 h 835479"/>
                <a:gd name="connsiteX210" fmla="*/ 3852619 w 6858000"/>
                <a:gd name="connsiteY210" fmla="*/ 370597 h 835479"/>
                <a:gd name="connsiteX211" fmla="*/ 3868763 w 6858000"/>
                <a:gd name="connsiteY211" fmla="*/ 371377 h 835479"/>
                <a:gd name="connsiteX212" fmla="*/ 3885336 w 6858000"/>
                <a:gd name="connsiteY212" fmla="*/ 379980 h 835479"/>
                <a:gd name="connsiteX213" fmla="*/ 3852619 w 6858000"/>
                <a:gd name="connsiteY213" fmla="*/ 370597 h 835479"/>
                <a:gd name="connsiteX214" fmla="*/ 3822472 w 6858000"/>
                <a:gd name="connsiteY214" fmla="*/ 384932 h 835479"/>
                <a:gd name="connsiteX215" fmla="*/ 3789776 w 6858000"/>
                <a:gd name="connsiteY215" fmla="*/ 399864 h 835479"/>
                <a:gd name="connsiteX216" fmla="*/ 3789775 w 6858000"/>
                <a:gd name="connsiteY216" fmla="*/ 399864 h 835479"/>
                <a:gd name="connsiteX217" fmla="*/ 3754651 w 6858000"/>
                <a:gd name="connsiteY217" fmla="*/ 393507 h 835479"/>
                <a:gd name="connsiteX218" fmla="*/ 3734837 w 6858000"/>
                <a:gd name="connsiteY218" fmla="*/ 393125 h 835479"/>
                <a:gd name="connsiteX219" fmla="*/ 3680163 w 6858000"/>
                <a:gd name="connsiteY219" fmla="*/ 397173 h 835479"/>
                <a:gd name="connsiteX220" fmla="*/ 3680162 w 6858000"/>
                <a:gd name="connsiteY220" fmla="*/ 397173 h 835479"/>
                <a:gd name="connsiteX221" fmla="*/ 2836171 w 6858000"/>
                <a:gd name="connsiteY221" fmla="*/ 465063 h 835479"/>
                <a:gd name="connsiteX222" fmla="*/ 2848792 w 6858000"/>
                <a:gd name="connsiteY222" fmla="*/ 456372 h 835479"/>
                <a:gd name="connsiteX223" fmla="*/ 2897784 w 6858000"/>
                <a:gd name="connsiteY223" fmla="*/ 440769 h 835479"/>
                <a:gd name="connsiteX224" fmla="*/ 2903549 w 6858000"/>
                <a:gd name="connsiteY224" fmla="*/ 439740 h 835479"/>
                <a:gd name="connsiteX225" fmla="*/ 2914327 w 6858000"/>
                <a:gd name="connsiteY225" fmla="*/ 436466 h 835479"/>
                <a:gd name="connsiteX226" fmla="*/ 2947858 w 6858000"/>
                <a:gd name="connsiteY226" fmla="*/ 431835 h 835479"/>
                <a:gd name="connsiteX227" fmla="*/ 2947861 w 6858000"/>
                <a:gd name="connsiteY227" fmla="*/ 431834 h 835479"/>
                <a:gd name="connsiteX228" fmla="*/ 2947862 w 6858000"/>
                <a:gd name="connsiteY228" fmla="*/ 431834 h 835479"/>
                <a:gd name="connsiteX229" fmla="*/ 2982148 w 6858000"/>
                <a:gd name="connsiteY229" fmla="*/ 435418 h 835479"/>
                <a:gd name="connsiteX230" fmla="*/ 3077401 w 6858000"/>
                <a:gd name="connsiteY230" fmla="*/ 447111 h 835479"/>
                <a:gd name="connsiteX231" fmla="*/ 3172653 w 6858000"/>
                <a:gd name="connsiteY231" fmla="*/ 434656 h 835479"/>
                <a:gd name="connsiteX232" fmla="*/ 3489466 w 6858000"/>
                <a:gd name="connsiteY232" fmla="*/ 387029 h 835479"/>
                <a:gd name="connsiteX233" fmla="*/ 3544712 w 6858000"/>
                <a:gd name="connsiteY233" fmla="*/ 364930 h 835479"/>
                <a:gd name="connsiteX234" fmla="*/ 3574407 w 6858000"/>
                <a:gd name="connsiteY234" fmla="*/ 347308 h 835479"/>
                <a:gd name="connsiteX235" fmla="*/ 3574408 w 6858000"/>
                <a:gd name="connsiteY235" fmla="*/ 347308 h 835479"/>
                <a:gd name="connsiteX236" fmla="*/ 3606817 w 6858000"/>
                <a:gd name="connsiteY236" fmla="*/ 359406 h 835479"/>
                <a:gd name="connsiteX237" fmla="*/ 3630632 w 6858000"/>
                <a:gd name="connsiteY237" fmla="*/ 372932 h 835479"/>
                <a:gd name="connsiteX238" fmla="*/ 3651953 w 6858000"/>
                <a:gd name="connsiteY238" fmla="*/ 388826 h 835479"/>
                <a:gd name="connsiteX239" fmla="*/ 3630631 w 6858000"/>
                <a:gd name="connsiteY239" fmla="*/ 372932 h 835479"/>
                <a:gd name="connsiteX240" fmla="*/ 3606816 w 6858000"/>
                <a:gd name="connsiteY240" fmla="*/ 359406 h 835479"/>
                <a:gd name="connsiteX241" fmla="*/ 3587173 w 6858000"/>
                <a:gd name="connsiteY241" fmla="*/ 349660 h 835479"/>
                <a:gd name="connsiteX242" fmla="*/ 3574407 w 6858000"/>
                <a:gd name="connsiteY242" fmla="*/ 347308 h 835479"/>
                <a:gd name="connsiteX243" fmla="*/ 3562320 w 6858000"/>
                <a:gd name="connsiteY243" fmla="*/ 352387 h 835479"/>
                <a:gd name="connsiteX244" fmla="*/ 3544713 w 6858000"/>
                <a:gd name="connsiteY244" fmla="*/ 364930 h 835479"/>
                <a:gd name="connsiteX245" fmla="*/ 3489467 w 6858000"/>
                <a:gd name="connsiteY245" fmla="*/ 387029 h 835479"/>
                <a:gd name="connsiteX246" fmla="*/ 3172654 w 6858000"/>
                <a:gd name="connsiteY246" fmla="*/ 434656 h 835479"/>
                <a:gd name="connsiteX247" fmla="*/ 3077401 w 6858000"/>
                <a:gd name="connsiteY247" fmla="*/ 447111 h 835479"/>
                <a:gd name="connsiteX248" fmla="*/ 3077400 w 6858000"/>
                <a:gd name="connsiteY248" fmla="*/ 447111 h 835479"/>
                <a:gd name="connsiteX249" fmla="*/ 2982147 w 6858000"/>
                <a:gd name="connsiteY249" fmla="*/ 435418 h 835479"/>
                <a:gd name="connsiteX250" fmla="*/ 2947862 w 6858000"/>
                <a:gd name="connsiteY250" fmla="*/ 431834 h 835479"/>
                <a:gd name="connsiteX251" fmla="*/ 2947858 w 6858000"/>
                <a:gd name="connsiteY251" fmla="*/ 431835 h 835479"/>
                <a:gd name="connsiteX252" fmla="*/ 2903549 w 6858000"/>
                <a:gd name="connsiteY252" fmla="*/ 439740 h 835479"/>
                <a:gd name="connsiteX253" fmla="*/ 2848793 w 6858000"/>
                <a:gd name="connsiteY253" fmla="*/ 456372 h 835479"/>
                <a:gd name="connsiteX254" fmla="*/ 2836172 w 6858000"/>
                <a:gd name="connsiteY254" fmla="*/ 465063 h 835479"/>
                <a:gd name="connsiteX255" fmla="*/ 1268757 w 6858000"/>
                <a:gd name="connsiteY255" fmla="*/ 18376 h 835479"/>
                <a:gd name="connsiteX256" fmla="*/ 1286069 w 6858000"/>
                <a:gd name="connsiteY256" fmla="*/ 23543 h 835479"/>
                <a:gd name="connsiteX257" fmla="*/ 1350627 w 6858000"/>
                <a:gd name="connsiteY257" fmla="*/ 45880 h 835479"/>
                <a:gd name="connsiteX258" fmla="*/ 1413839 w 6858000"/>
                <a:gd name="connsiteY258" fmla="*/ 40286 h 835479"/>
                <a:gd name="connsiteX259" fmla="*/ 1350626 w 6858000"/>
                <a:gd name="connsiteY259" fmla="*/ 45881 h 835479"/>
                <a:gd name="connsiteX260" fmla="*/ 1286068 w 6858000"/>
                <a:gd name="connsiteY260" fmla="*/ 23543 h 835479"/>
                <a:gd name="connsiteX261" fmla="*/ 313532 w 6858000"/>
                <a:gd name="connsiteY261" fmla="*/ 14019 h 835479"/>
                <a:gd name="connsiteX262" fmla="*/ 313533 w 6858000"/>
                <a:gd name="connsiteY262" fmla="*/ 14018 h 835479"/>
                <a:gd name="connsiteX263" fmla="*/ 338870 w 6858000"/>
                <a:gd name="connsiteY263" fmla="*/ 13446 h 835479"/>
                <a:gd name="connsiteX264" fmla="*/ 338902 w 6858000"/>
                <a:gd name="connsiteY264" fmla="*/ 13453 h 835479"/>
                <a:gd name="connsiteX265" fmla="*/ 395639 w 6858000"/>
                <a:gd name="connsiteY265" fmla="*/ 23353 h 835479"/>
                <a:gd name="connsiteX266" fmla="*/ 367327 w 6858000"/>
                <a:gd name="connsiteY266" fmla="*/ 19543 h 835479"/>
                <a:gd name="connsiteX267" fmla="*/ 338902 w 6858000"/>
                <a:gd name="connsiteY267" fmla="*/ 13453 h 835479"/>
                <a:gd name="connsiteX268" fmla="*/ 338869 w 6858000"/>
                <a:gd name="connsiteY268" fmla="*/ 13447 h 835479"/>
                <a:gd name="connsiteX269" fmla="*/ 324057 w 6858000"/>
                <a:gd name="connsiteY269" fmla="*/ 11661 h 835479"/>
                <a:gd name="connsiteX270" fmla="*/ 281567 w 6858000"/>
                <a:gd name="connsiteY270" fmla="*/ 36346 h 835479"/>
                <a:gd name="connsiteX271" fmla="*/ 295414 w 6858000"/>
                <a:gd name="connsiteY271" fmla="*/ 31451 h 835479"/>
                <a:gd name="connsiteX272" fmla="*/ 295414 w 6858000"/>
                <a:gd name="connsiteY272" fmla="*/ 31452 h 835479"/>
                <a:gd name="connsiteX273" fmla="*/ 24485 w 6858000"/>
                <a:gd name="connsiteY273" fmla="*/ 23026 h 835479"/>
                <a:gd name="connsiteX274" fmla="*/ 74128 w 6858000"/>
                <a:gd name="connsiteY274" fmla="*/ 20763 h 835479"/>
                <a:gd name="connsiteX275" fmla="*/ 125860 w 6858000"/>
                <a:gd name="connsiteY275" fmla="*/ 26687 h 835479"/>
                <a:gd name="connsiteX276" fmla="*/ 153386 w 6858000"/>
                <a:gd name="connsiteY276" fmla="*/ 31082 h 835479"/>
                <a:gd name="connsiteX277" fmla="*/ 228943 w 6858000"/>
                <a:gd name="connsiteY277" fmla="*/ 39355 h 835479"/>
                <a:gd name="connsiteX278" fmla="*/ 177270 w 6858000"/>
                <a:gd name="connsiteY278" fmla="*/ 34896 h 835479"/>
                <a:gd name="connsiteX279" fmla="*/ 153386 w 6858000"/>
                <a:gd name="connsiteY279" fmla="*/ 31082 h 835479"/>
                <a:gd name="connsiteX280" fmla="*/ 151568 w 6858000"/>
                <a:gd name="connsiteY280" fmla="*/ 30883 h 835479"/>
                <a:gd name="connsiteX281" fmla="*/ 74128 w 6858000"/>
                <a:gd name="connsiteY281" fmla="*/ 20764 h 835479"/>
                <a:gd name="connsiteX282" fmla="*/ 0 w 6858000"/>
                <a:gd name="connsiteY282" fmla="*/ 29969 h 835479"/>
                <a:gd name="connsiteX283" fmla="*/ 0 w 6858000"/>
                <a:gd name="connsiteY283" fmla="*/ 494077 h 835479"/>
                <a:gd name="connsiteX284" fmla="*/ 2816 w 6858000"/>
                <a:gd name="connsiteY284" fmla="*/ 492950 h 835479"/>
                <a:gd name="connsiteX285" fmla="*/ 63586 w 6858000"/>
                <a:gd name="connsiteY285" fmla="*/ 478851 h 835479"/>
                <a:gd name="connsiteX286" fmla="*/ 176938 w 6858000"/>
                <a:gd name="connsiteY286" fmla="*/ 464945 h 835479"/>
                <a:gd name="connsiteX287" fmla="*/ 200181 w 6858000"/>
                <a:gd name="connsiteY287" fmla="*/ 456943 h 835479"/>
                <a:gd name="connsiteX288" fmla="*/ 340773 w 6858000"/>
                <a:gd name="connsiteY288" fmla="*/ 419031 h 835479"/>
                <a:gd name="connsiteX289" fmla="*/ 453363 w 6858000"/>
                <a:gd name="connsiteY289" fmla="*/ 419796 h 835479"/>
                <a:gd name="connsiteX290" fmla="*/ 462125 w 6858000"/>
                <a:gd name="connsiteY290" fmla="*/ 421510 h 835479"/>
                <a:gd name="connsiteX291" fmla="*/ 505181 w 6858000"/>
                <a:gd name="connsiteY291" fmla="*/ 434082 h 835479"/>
                <a:gd name="connsiteX292" fmla="*/ 571859 w 6858000"/>
                <a:gd name="connsiteY292" fmla="*/ 430654 h 835479"/>
                <a:gd name="connsiteX293" fmla="*/ 617771 w 6858000"/>
                <a:gd name="connsiteY293" fmla="*/ 413317 h 835479"/>
                <a:gd name="connsiteX294" fmla="*/ 674922 w 6858000"/>
                <a:gd name="connsiteY294" fmla="*/ 412555 h 835479"/>
                <a:gd name="connsiteX295" fmla="*/ 740267 w 6858000"/>
                <a:gd name="connsiteY295" fmla="*/ 423414 h 835479"/>
                <a:gd name="connsiteX296" fmla="*/ 769604 w 6858000"/>
                <a:gd name="connsiteY296" fmla="*/ 425700 h 835479"/>
                <a:gd name="connsiteX297" fmla="*/ 850188 w 6858000"/>
                <a:gd name="connsiteY297" fmla="*/ 448180 h 835479"/>
                <a:gd name="connsiteX298" fmla="*/ 898197 w 6858000"/>
                <a:gd name="connsiteY298" fmla="*/ 442656 h 835479"/>
                <a:gd name="connsiteX299" fmla="*/ 945443 w 6858000"/>
                <a:gd name="connsiteY299" fmla="*/ 427796 h 835479"/>
                <a:gd name="connsiteX300" fmla="*/ 975732 w 6858000"/>
                <a:gd name="connsiteY300" fmla="*/ 413507 h 835479"/>
                <a:gd name="connsiteX301" fmla="*/ 1036886 w 6858000"/>
                <a:gd name="connsiteY301" fmla="*/ 403411 h 835479"/>
                <a:gd name="connsiteX302" fmla="*/ 1048124 w 6858000"/>
                <a:gd name="connsiteY302" fmla="*/ 404935 h 835479"/>
                <a:gd name="connsiteX303" fmla="*/ 1230632 w 6858000"/>
                <a:gd name="connsiteY303" fmla="*/ 417509 h 835479"/>
                <a:gd name="connsiteX304" fmla="*/ 1303023 w 6858000"/>
                <a:gd name="connsiteY304" fmla="*/ 437702 h 835479"/>
                <a:gd name="connsiteX305" fmla="*/ 1318455 w 6858000"/>
                <a:gd name="connsiteY305" fmla="*/ 440178 h 835479"/>
                <a:gd name="connsiteX306" fmla="*/ 1472574 w 6858000"/>
                <a:gd name="connsiteY306" fmla="*/ 462849 h 835479"/>
                <a:gd name="connsiteX307" fmla="*/ 1489719 w 6858000"/>
                <a:gd name="connsiteY307" fmla="*/ 463801 h 835479"/>
                <a:gd name="connsiteX308" fmla="*/ 1537536 w 6858000"/>
                <a:gd name="connsiteY308" fmla="*/ 459801 h 835479"/>
                <a:gd name="connsiteX309" fmla="*/ 1650316 w 6858000"/>
                <a:gd name="connsiteY309" fmla="*/ 500950 h 835479"/>
                <a:gd name="connsiteX310" fmla="*/ 1763286 w 6858000"/>
                <a:gd name="connsiteY310" fmla="*/ 515049 h 835479"/>
                <a:gd name="connsiteX311" fmla="*/ 1825392 w 6858000"/>
                <a:gd name="connsiteY311" fmla="*/ 514857 h 835479"/>
                <a:gd name="connsiteX312" fmla="*/ 1869779 w 6858000"/>
                <a:gd name="connsiteY312" fmla="*/ 524955 h 835479"/>
                <a:gd name="connsiteX313" fmla="*/ 1978939 w 6858000"/>
                <a:gd name="connsiteY313" fmla="*/ 555626 h 835479"/>
                <a:gd name="connsiteX314" fmla="*/ 2030377 w 6858000"/>
                <a:gd name="connsiteY314" fmla="*/ 560388 h 835479"/>
                <a:gd name="connsiteX315" fmla="*/ 2085053 w 6858000"/>
                <a:gd name="connsiteY315" fmla="*/ 570677 h 835479"/>
                <a:gd name="connsiteX316" fmla="*/ 2220311 w 6858000"/>
                <a:gd name="connsiteY316" fmla="*/ 616778 h 835479"/>
                <a:gd name="connsiteX317" fmla="*/ 2330805 w 6858000"/>
                <a:gd name="connsiteY317" fmla="*/ 614112 h 835479"/>
                <a:gd name="connsiteX318" fmla="*/ 2401291 w 6858000"/>
                <a:gd name="connsiteY318" fmla="*/ 614682 h 835479"/>
                <a:gd name="connsiteX319" fmla="*/ 2485306 w 6858000"/>
                <a:gd name="connsiteY319" fmla="*/ 629923 h 835479"/>
                <a:gd name="connsiteX320" fmla="*/ 2554078 w 6858000"/>
                <a:gd name="connsiteY320" fmla="*/ 652213 h 835479"/>
                <a:gd name="connsiteX321" fmla="*/ 2649142 w 6858000"/>
                <a:gd name="connsiteY321" fmla="*/ 669930 h 835479"/>
                <a:gd name="connsiteX322" fmla="*/ 2743825 w 6858000"/>
                <a:gd name="connsiteY322" fmla="*/ 704031 h 835479"/>
                <a:gd name="connsiteX323" fmla="*/ 2809929 w 6858000"/>
                <a:gd name="connsiteY323" fmla="*/ 730130 h 835479"/>
                <a:gd name="connsiteX324" fmla="*/ 2901942 w 6858000"/>
                <a:gd name="connsiteY324" fmla="*/ 753181 h 835479"/>
                <a:gd name="connsiteX325" fmla="*/ 3042727 w 6858000"/>
                <a:gd name="connsiteY325" fmla="*/ 769373 h 835479"/>
                <a:gd name="connsiteX326" fmla="*/ 3107499 w 6858000"/>
                <a:gd name="connsiteY326" fmla="*/ 771089 h 835479"/>
                <a:gd name="connsiteX327" fmla="*/ 3209992 w 6858000"/>
                <a:gd name="connsiteY327" fmla="*/ 808998 h 835479"/>
                <a:gd name="connsiteX328" fmla="*/ 3253808 w 6858000"/>
                <a:gd name="connsiteY328" fmla="*/ 827287 h 835479"/>
                <a:gd name="connsiteX329" fmla="*/ 3293243 w 6858000"/>
                <a:gd name="connsiteY329" fmla="*/ 812047 h 835479"/>
                <a:gd name="connsiteX330" fmla="*/ 3318770 w 6858000"/>
                <a:gd name="connsiteY330" fmla="*/ 794520 h 835479"/>
                <a:gd name="connsiteX331" fmla="*/ 3399545 w 6858000"/>
                <a:gd name="connsiteY331" fmla="*/ 809381 h 835479"/>
                <a:gd name="connsiteX332" fmla="*/ 3485274 w 6858000"/>
                <a:gd name="connsiteY332" fmla="*/ 825001 h 835479"/>
                <a:gd name="connsiteX333" fmla="*/ 3546616 w 6858000"/>
                <a:gd name="connsiteY333" fmla="*/ 835479 h 835479"/>
                <a:gd name="connsiteX334" fmla="*/ 3623200 w 6858000"/>
                <a:gd name="connsiteY334" fmla="*/ 827097 h 835479"/>
                <a:gd name="connsiteX335" fmla="*/ 3683590 w 6858000"/>
                <a:gd name="connsiteY335" fmla="*/ 823669 h 835479"/>
                <a:gd name="connsiteX336" fmla="*/ 3732360 w 6858000"/>
                <a:gd name="connsiteY336" fmla="*/ 813953 h 835479"/>
                <a:gd name="connsiteX337" fmla="*/ 3749505 w 6858000"/>
                <a:gd name="connsiteY337" fmla="*/ 808236 h 835479"/>
                <a:gd name="connsiteX338" fmla="*/ 3885337 w 6858000"/>
                <a:gd name="connsiteY338" fmla="*/ 763659 h 835479"/>
                <a:gd name="connsiteX339" fmla="*/ 4030502 w 6858000"/>
                <a:gd name="connsiteY339" fmla="*/ 728034 h 835479"/>
                <a:gd name="connsiteX340" fmla="*/ 4124613 w 6858000"/>
                <a:gd name="connsiteY340" fmla="*/ 750515 h 835479"/>
                <a:gd name="connsiteX341" fmla="*/ 4159666 w 6858000"/>
                <a:gd name="connsiteY341" fmla="*/ 750133 h 835479"/>
                <a:gd name="connsiteX342" fmla="*/ 4320836 w 6858000"/>
                <a:gd name="connsiteY342" fmla="*/ 755277 h 835479"/>
                <a:gd name="connsiteX343" fmla="*/ 4349221 w 6858000"/>
                <a:gd name="connsiteY343" fmla="*/ 760801 h 835479"/>
                <a:gd name="connsiteX344" fmla="*/ 4502578 w 6858000"/>
                <a:gd name="connsiteY344" fmla="*/ 738130 h 835479"/>
                <a:gd name="connsiteX345" fmla="*/ 4558206 w 6858000"/>
                <a:gd name="connsiteY345" fmla="*/ 734320 h 835479"/>
                <a:gd name="connsiteX346" fmla="*/ 4609451 w 6858000"/>
                <a:gd name="connsiteY346" fmla="*/ 728034 h 835479"/>
                <a:gd name="connsiteX347" fmla="*/ 4681082 w 6858000"/>
                <a:gd name="connsiteY347" fmla="*/ 726510 h 835479"/>
                <a:gd name="connsiteX348" fmla="*/ 4755380 w 6858000"/>
                <a:gd name="connsiteY348" fmla="*/ 729368 h 835479"/>
                <a:gd name="connsiteX349" fmla="*/ 4838249 w 6858000"/>
                <a:gd name="connsiteY349" fmla="*/ 728796 h 835479"/>
                <a:gd name="connsiteX350" fmla="*/ 4871018 w 6858000"/>
                <a:gd name="connsiteY350" fmla="*/ 723844 h 835479"/>
                <a:gd name="connsiteX351" fmla="*/ 4959601 w 6858000"/>
                <a:gd name="connsiteY351" fmla="*/ 727272 h 835479"/>
                <a:gd name="connsiteX352" fmla="*/ 5006085 w 6858000"/>
                <a:gd name="connsiteY352" fmla="*/ 721558 h 835479"/>
                <a:gd name="connsiteX353" fmla="*/ 5082669 w 6858000"/>
                <a:gd name="connsiteY353" fmla="*/ 720414 h 835479"/>
                <a:gd name="connsiteX354" fmla="*/ 5107626 w 6858000"/>
                <a:gd name="connsiteY354" fmla="*/ 719079 h 835479"/>
                <a:gd name="connsiteX355" fmla="*/ 5129915 w 6858000"/>
                <a:gd name="connsiteY355" fmla="*/ 718317 h 835479"/>
                <a:gd name="connsiteX356" fmla="*/ 5206307 w 6858000"/>
                <a:gd name="connsiteY356" fmla="*/ 733940 h 835479"/>
                <a:gd name="connsiteX357" fmla="*/ 5274128 w 6858000"/>
                <a:gd name="connsiteY357" fmla="*/ 734892 h 835479"/>
                <a:gd name="connsiteX358" fmla="*/ 5393004 w 6858000"/>
                <a:gd name="connsiteY358" fmla="*/ 747466 h 835479"/>
                <a:gd name="connsiteX359" fmla="*/ 5419294 w 6858000"/>
                <a:gd name="connsiteY359" fmla="*/ 743084 h 835479"/>
                <a:gd name="connsiteX360" fmla="*/ 5501593 w 6858000"/>
                <a:gd name="connsiteY360" fmla="*/ 741370 h 835479"/>
                <a:gd name="connsiteX361" fmla="*/ 5548459 w 6858000"/>
                <a:gd name="connsiteY361" fmla="*/ 740036 h 835479"/>
                <a:gd name="connsiteX362" fmla="*/ 5606371 w 6858000"/>
                <a:gd name="connsiteY362" fmla="*/ 749180 h 835479"/>
                <a:gd name="connsiteX363" fmla="*/ 5706958 w 6858000"/>
                <a:gd name="connsiteY363" fmla="*/ 768611 h 835479"/>
                <a:gd name="connsiteX364" fmla="*/ 5733439 w 6858000"/>
                <a:gd name="connsiteY364" fmla="*/ 771659 h 835479"/>
                <a:gd name="connsiteX365" fmla="*/ 5781829 w 6858000"/>
                <a:gd name="connsiteY365" fmla="*/ 780996 h 835479"/>
                <a:gd name="connsiteX366" fmla="*/ 5790591 w 6858000"/>
                <a:gd name="connsiteY366" fmla="*/ 782710 h 835479"/>
                <a:gd name="connsiteX367" fmla="*/ 5864317 w 6858000"/>
                <a:gd name="connsiteY367" fmla="*/ 806332 h 835479"/>
                <a:gd name="connsiteX368" fmla="*/ 5902609 w 6858000"/>
                <a:gd name="connsiteY368" fmla="*/ 808236 h 835479"/>
                <a:gd name="connsiteX369" fmla="*/ 6012722 w 6858000"/>
                <a:gd name="connsiteY369" fmla="*/ 808428 h 835479"/>
                <a:gd name="connsiteX370" fmla="*/ 6059396 w 6858000"/>
                <a:gd name="connsiteY370" fmla="*/ 804808 h 835479"/>
                <a:gd name="connsiteX371" fmla="*/ 6171604 w 6858000"/>
                <a:gd name="connsiteY371" fmla="*/ 790902 h 835479"/>
                <a:gd name="connsiteX372" fmla="*/ 6242092 w 6858000"/>
                <a:gd name="connsiteY372" fmla="*/ 784044 h 835479"/>
                <a:gd name="connsiteX373" fmla="*/ 6323057 w 6858000"/>
                <a:gd name="connsiteY373" fmla="*/ 773183 h 835479"/>
                <a:gd name="connsiteX374" fmla="*/ 6415832 w 6858000"/>
                <a:gd name="connsiteY374" fmla="*/ 766325 h 835479"/>
                <a:gd name="connsiteX375" fmla="*/ 6584811 w 6858000"/>
                <a:gd name="connsiteY375" fmla="*/ 745560 h 835479"/>
                <a:gd name="connsiteX376" fmla="*/ 6748457 w 6858000"/>
                <a:gd name="connsiteY376" fmla="*/ 724034 h 835479"/>
                <a:gd name="connsiteX377" fmla="*/ 6815515 w 6858000"/>
                <a:gd name="connsiteY377" fmla="*/ 704983 h 835479"/>
                <a:gd name="connsiteX378" fmla="*/ 6858000 w 6858000"/>
                <a:gd name="connsiteY378" fmla="*/ 695283 h 835479"/>
                <a:gd name="connsiteX379" fmla="*/ 6858000 w 6858000"/>
                <a:gd name="connsiteY379" fmla="*/ 456 h 835479"/>
                <a:gd name="connsiteX380" fmla="*/ 1687322 w 6858000"/>
                <a:gd name="connsiteY380" fmla="*/ 456 h 835479"/>
                <a:gd name="connsiteX381" fmla="*/ 1697753 w 6858000"/>
                <a:gd name="connsiteY381" fmla="*/ 10970 h 835479"/>
                <a:gd name="connsiteX382" fmla="*/ 1733188 w 6858000"/>
                <a:gd name="connsiteY382" fmla="*/ 33639 h 835479"/>
                <a:gd name="connsiteX383" fmla="*/ 1833775 w 6858000"/>
                <a:gd name="connsiteY383" fmla="*/ 75360 h 835479"/>
                <a:gd name="connsiteX384" fmla="*/ 1842158 w 6858000"/>
                <a:gd name="connsiteY384" fmla="*/ 82981 h 835479"/>
                <a:gd name="connsiteX385" fmla="*/ 1916454 w 6858000"/>
                <a:gd name="connsiteY385" fmla="*/ 173472 h 835479"/>
                <a:gd name="connsiteX386" fmla="*/ 1933219 w 6858000"/>
                <a:gd name="connsiteY386" fmla="*/ 188902 h 835479"/>
                <a:gd name="connsiteX387" fmla="*/ 1953413 w 6858000"/>
                <a:gd name="connsiteY387" fmla="*/ 212907 h 835479"/>
                <a:gd name="connsiteX388" fmla="*/ 2016469 w 6858000"/>
                <a:gd name="connsiteY388" fmla="*/ 259390 h 835479"/>
                <a:gd name="connsiteX389" fmla="*/ 2094578 w 6858000"/>
                <a:gd name="connsiteY389" fmla="*/ 274249 h 835479"/>
                <a:gd name="connsiteX390" fmla="*/ 2188879 w 6858000"/>
                <a:gd name="connsiteY390" fmla="*/ 296920 h 835479"/>
                <a:gd name="connsiteX391" fmla="*/ 2228314 w 6858000"/>
                <a:gd name="connsiteY391" fmla="*/ 312160 h 835479"/>
                <a:gd name="connsiteX392" fmla="*/ 2334044 w 6858000"/>
                <a:gd name="connsiteY392" fmla="*/ 341117 h 835479"/>
                <a:gd name="connsiteX393" fmla="*/ 2409485 w 6858000"/>
                <a:gd name="connsiteY393" fmla="*/ 365502 h 835479"/>
                <a:gd name="connsiteX394" fmla="*/ 2409487 w 6858000"/>
                <a:gd name="connsiteY394" fmla="*/ 365504 h 835479"/>
                <a:gd name="connsiteX395" fmla="*/ 2463015 w 6858000"/>
                <a:gd name="connsiteY395" fmla="*/ 388434 h 835479"/>
                <a:gd name="connsiteX396" fmla="*/ 2463017 w 6858000"/>
                <a:gd name="connsiteY396" fmla="*/ 388434 h 835479"/>
                <a:gd name="connsiteX397" fmla="*/ 2518262 w 6858000"/>
                <a:gd name="connsiteY397" fmla="*/ 379792 h 835479"/>
                <a:gd name="connsiteX398" fmla="*/ 2518263 w 6858000"/>
                <a:gd name="connsiteY398" fmla="*/ 379791 h 835479"/>
                <a:gd name="connsiteX399" fmla="*/ 2545005 w 6858000"/>
                <a:gd name="connsiteY399" fmla="*/ 376147 h 835479"/>
                <a:gd name="connsiteX400" fmla="*/ 2545006 w 6858000"/>
                <a:gd name="connsiteY400" fmla="*/ 376147 h 835479"/>
                <a:gd name="connsiteX401" fmla="*/ 2571034 w 6858000"/>
                <a:gd name="connsiteY401" fmla="*/ 380361 h 835479"/>
                <a:gd name="connsiteX402" fmla="*/ 2668001 w 6858000"/>
                <a:gd name="connsiteY402" fmla="*/ 453514 h 835479"/>
                <a:gd name="connsiteX403" fmla="*/ 2745348 w 6858000"/>
                <a:gd name="connsiteY403" fmla="*/ 501904 h 835479"/>
                <a:gd name="connsiteX404" fmla="*/ 2745351 w 6858000"/>
                <a:gd name="connsiteY404" fmla="*/ 501906 h 835479"/>
                <a:gd name="connsiteX405" fmla="*/ 2778005 w 6858000"/>
                <a:gd name="connsiteY405" fmla="*/ 507825 h 835479"/>
                <a:gd name="connsiteX406" fmla="*/ 2785439 w 6858000"/>
                <a:gd name="connsiteY406" fmla="*/ 507405 h 835479"/>
                <a:gd name="connsiteX407" fmla="*/ 2811779 w 6858000"/>
                <a:gd name="connsiteY407" fmla="*/ 497326 h 835479"/>
                <a:gd name="connsiteX408" fmla="*/ 2811786 w 6858000"/>
                <a:gd name="connsiteY408" fmla="*/ 497322 h 835479"/>
                <a:gd name="connsiteX409" fmla="*/ 2811786 w 6858000"/>
                <a:gd name="connsiteY409" fmla="*/ 497323 h 835479"/>
                <a:gd name="connsiteX410" fmla="*/ 2811779 w 6858000"/>
                <a:gd name="connsiteY410" fmla="*/ 497326 h 835479"/>
                <a:gd name="connsiteX411" fmla="*/ 2793022 w 6858000"/>
                <a:gd name="connsiteY411" fmla="*/ 506976 h 835479"/>
                <a:gd name="connsiteX412" fmla="*/ 2785439 w 6858000"/>
                <a:gd name="connsiteY412" fmla="*/ 507405 h 835479"/>
                <a:gd name="connsiteX413" fmla="*/ 2782304 w 6858000"/>
                <a:gd name="connsiteY413" fmla="*/ 508605 h 835479"/>
                <a:gd name="connsiteX414" fmla="*/ 2778005 w 6858000"/>
                <a:gd name="connsiteY414" fmla="*/ 507825 h 835479"/>
                <a:gd name="connsiteX415" fmla="*/ 2770757 w 6858000"/>
                <a:gd name="connsiteY415" fmla="*/ 508235 h 835479"/>
                <a:gd name="connsiteX416" fmla="*/ 2745351 w 6858000"/>
                <a:gd name="connsiteY416" fmla="*/ 501906 h 835479"/>
                <a:gd name="connsiteX417" fmla="*/ 2745347 w 6858000"/>
                <a:gd name="connsiteY417" fmla="*/ 501904 h 835479"/>
                <a:gd name="connsiteX418" fmla="*/ 2668000 w 6858000"/>
                <a:gd name="connsiteY418" fmla="*/ 453514 h 835479"/>
                <a:gd name="connsiteX419" fmla="*/ 2571033 w 6858000"/>
                <a:gd name="connsiteY419" fmla="*/ 380361 h 835479"/>
                <a:gd name="connsiteX420" fmla="*/ 2545006 w 6858000"/>
                <a:gd name="connsiteY420" fmla="*/ 376147 h 835479"/>
                <a:gd name="connsiteX421" fmla="*/ 2518264 w 6858000"/>
                <a:gd name="connsiteY421" fmla="*/ 379791 h 835479"/>
                <a:gd name="connsiteX422" fmla="*/ 2518262 w 6858000"/>
                <a:gd name="connsiteY422" fmla="*/ 379792 h 835479"/>
                <a:gd name="connsiteX423" fmla="*/ 2490550 w 6858000"/>
                <a:gd name="connsiteY423" fmla="*/ 386372 h 835479"/>
                <a:gd name="connsiteX424" fmla="*/ 2463017 w 6858000"/>
                <a:gd name="connsiteY424" fmla="*/ 388434 h 835479"/>
                <a:gd name="connsiteX425" fmla="*/ 2463016 w 6858000"/>
                <a:gd name="connsiteY425" fmla="*/ 388434 h 835479"/>
                <a:gd name="connsiteX426" fmla="*/ 2463015 w 6858000"/>
                <a:gd name="connsiteY426" fmla="*/ 388434 h 835479"/>
                <a:gd name="connsiteX427" fmla="*/ 2435912 w 6858000"/>
                <a:gd name="connsiteY427" fmla="*/ 382603 h 835479"/>
                <a:gd name="connsiteX428" fmla="*/ 2409487 w 6858000"/>
                <a:gd name="connsiteY428" fmla="*/ 365504 h 835479"/>
                <a:gd name="connsiteX429" fmla="*/ 2409484 w 6858000"/>
                <a:gd name="connsiteY429" fmla="*/ 365502 h 835479"/>
                <a:gd name="connsiteX430" fmla="*/ 2334043 w 6858000"/>
                <a:gd name="connsiteY430" fmla="*/ 341117 h 835479"/>
                <a:gd name="connsiteX431" fmla="*/ 2228313 w 6858000"/>
                <a:gd name="connsiteY431" fmla="*/ 312160 h 835479"/>
                <a:gd name="connsiteX432" fmla="*/ 2188878 w 6858000"/>
                <a:gd name="connsiteY432" fmla="*/ 296920 h 835479"/>
                <a:gd name="connsiteX433" fmla="*/ 2094577 w 6858000"/>
                <a:gd name="connsiteY433" fmla="*/ 274249 h 835479"/>
                <a:gd name="connsiteX434" fmla="*/ 2016468 w 6858000"/>
                <a:gd name="connsiteY434" fmla="*/ 259390 h 835479"/>
                <a:gd name="connsiteX435" fmla="*/ 1953412 w 6858000"/>
                <a:gd name="connsiteY435" fmla="*/ 212907 h 835479"/>
                <a:gd name="connsiteX436" fmla="*/ 1933218 w 6858000"/>
                <a:gd name="connsiteY436" fmla="*/ 188902 h 835479"/>
                <a:gd name="connsiteX437" fmla="*/ 1916453 w 6858000"/>
                <a:gd name="connsiteY437" fmla="*/ 173472 h 835479"/>
                <a:gd name="connsiteX438" fmla="*/ 1842157 w 6858000"/>
                <a:gd name="connsiteY438" fmla="*/ 82981 h 835479"/>
                <a:gd name="connsiteX439" fmla="*/ 1833774 w 6858000"/>
                <a:gd name="connsiteY439" fmla="*/ 75360 h 835479"/>
                <a:gd name="connsiteX440" fmla="*/ 1733187 w 6858000"/>
                <a:gd name="connsiteY440" fmla="*/ 33639 h 835479"/>
                <a:gd name="connsiteX441" fmla="*/ 1697752 w 6858000"/>
                <a:gd name="connsiteY441" fmla="*/ 10971 h 835479"/>
                <a:gd name="connsiteX442" fmla="*/ 1687320 w 6858000"/>
                <a:gd name="connsiteY442" fmla="*/ 456 h 835479"/>
                <a:gd name="connsiteX443" fmla="*/ 916806 w 6858000"/>
                <a:gd name="connsiteY443" fmla="*/ 456 h 835479"/>
                <a:gd name="connsiteX444" fmla="*/ 927155 w 6858000"/>
                <a:gd name="connsiteY444" fmla="*/ 9636 h 835479"/>
                <a:gd name="connsiteX445" fmla="*/ 1097087 w 6858000"/>
                <a:gd name="connsiteY445" fmla="*/ 6016 h 835479"/>
                <a:gd name="connsiteX446" fmla="*/ 1123185 w 6858000"/>
                <a:gd name="connsiteY446" fmla="*/ 1634 h 835479"/>
                <a:gd name="connsiteX447" fmla="*/ 1184028 w 6858000"/>
                <a:gd name="connsiteY447" fmla="*/ 26353 h 835479"/>
                <a:gd name="connsiteX448" fmla="*/ 1123184 w 6858000"/>
                <a:gd name="connsiteY448" fmla="*/ 1635 h 835479"/>
                <a:gd name="connsiteX449" fmla="*/ 1097086 w 6858000"/>
                <a:gd name="connsiteY449" fmla="*/ 6017 h 835479"/>
                <a:gd name="connsiteX450" fmla="*/ 927154 w 6858000"/>
                <a:gd name="connsiteY450" fmla="*/ 9637 h 835479"/>
                <a:gd name="connsiteX451" fmla="*/ 916804 w 6858000"/>
                <a:gd name="connsiteY451" fmla="*/ 456 h 835479"/>
                <a:gd name="connsiteX452" fmla="*/ 578772 w 6858000"/>
                <a:gd name="connsiteY452" fmla="*/ 456 h 835479"/>
                <a:gd name="connsiteX453" fmla="*/ 556046 w 6858000"/>
                <a:gd name="connsiteY453" fmla="*/ 6589 h 835479"/>
                <a:gd name="connsiteX454" fmla="*/ 517850 w 6858000"/>
                <a:gd name="connsiteY454" fmla="*/ 15506 h 835479"/>
                <a:gd name="connsiteX455" fmla="*/ 556047 w 6858000"/>
                <a:gd name="connsiteY455" fmla="*/ 6588 h 835479"/>
                <a:gd name="connsiteX456" fmla="*/ 578770 w 6858000"/>
                <a:gd name="connsiteY456" fmla="*/ 456 h 835479"/>
                <a:gd name="connsiteX457" fmla="*/ 0 w 6858000"/>
                <a:gd name="connsiteY457" fmla="*/ 456 h 835479"/>
                <a:gd name="connsiteX458" fmla="*/ 0 w 6858000"/>
                <a:gd name="connsiteY458" fmla="*/ 20445 h 835479"/>
                <a:gd name="connsiteX459" fmla="*/ 0 w 6858000"/>
                <a:gd name="connsiteY459" fmla="*/ 29969 h 83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Lst>
              <a:rect l="l" t="t" r="r" b="b"/>
              <a:pathLst>
                <a:path w="6858000" h="835479">
                  <a:moveTo>
                    <a:pt x="6564619" y="468946"/>
                  </a:moveTo>
                  <a:lnTo>
                    <a:pt x="6564620" y="468946"/>
                  </a:lnTo>
                  <a:cubicBezTo>
                    <a:pt x="6575478" y="479233"/>
                    <a:pt x="6582146" y="485329"/>
                    <a:pt x="6588625" y="491425"/>
                  </a:cubicBezTo>
                  <a:lnTo>
                    <a:pt x="6625224" y="508047"/>
                  </a:lnTo>
                  <a:lnTo>
                    <a:pt x="6662539" y="500953"/>
                  </a:lnTo>
                  <a:lnTo>
                    <a:pt x="6662540" y="500952"/>
                  </a:lnTo>
                  <a:lnTo>
                    <a:pt x="6662543" y="500951"/>
                  </a:lnTo>
                  <a:lnTo>
                    <a:pt x="6683026" y="489501"/>
                  </a:lnTo>
                  <a:lnTo>
                    <a:pt x="6702975" y="486354"/>
                  </a:lnTo>
                  <a:lnTo>
                    <a:pt x="6702976" y="486354"/>
                  </a:lnTo>
                  <a:cubicBezTo>
                    <a:pt x="6716168" y="486759"/>
                    <a:pt x="6729218" y="491903"/>
                    <a:pt x="6742552" y="500190"/>
                  </a:cubicBezTo>
                  <a:lnTo>
                    <a:pt x="6742554" y="500191"/>
                  </a:lnTo>
                  <a:lnTo>
                    <a:pt x="6812061" y="519668"/>
                  </a:lnTo>
                  <a:lnTo>
                    <a:pt x="6776799" y="514894"/>
                  </a:lnTo>
                  <a:lnTo>
                    <a:pt x="6742554" y="500191"/>
                  </a:lnTo>
                  <a:lnTo>
                    <a:pt x="6742551" y="500190"/>
                  </a:lnTo>
                  <a:lnTo>
                    <a:pt x="6702975" y="486354"/>
                  </a:lnTo>
                  <a:lnTo>
                    <a:pt x="6662543" y="500951"/>
                  </a:lnTo>
                  <a:lnTo>
                    <a:pt x="6662541" y="500952"/>
                  </a:lnTo>
                  <a:lnTo>
                    <a:pt x="6662539" y="500953"/>
                  </a:lnTo>
                  <a:lnTo>
                    <a:pt x="6645551" y="508036"/>
                  </a:lnTo>
                  <a:lnTo>
                    <a:pt x="6625224" y="508047"/>
                  </a:lnTo>
                  <a:lnTo>
                    <a:pt x="6625223" y="508047"/>
                  </a:lnTo>
                  <a:cubicBezTo>
                    <a:pt x="6611340" y="505951"/>
                    <a:pt x="6597577" y="499903"/>
                    <a:pt x="6588624" y="491425"/>
                  </a:cubicBezTo>
                  <a:close/>
                  <a:moveTo>
                    <a:pt x="6438980" y="549267"/>
                  </a:moveTo>
                  <a:lnTo>
                    <a:pt x="6463839" y="529336"/>
                  </a:lnTo>
                  <a:lnTo>
                    <a:pt x="6463848" y="529334"/>
                  </a:lnTo>
                  <a:lnTo>
                    <a:pt x="6513011" y="515538"/>
                  </a:lnTo>
                  <a:lnTo>
                    <a:pt x="6546193" y="496733"/>
                  </a:lnTo>
                  <a:lnTo>
                    <a:pt x="6546194" y="496733"/>
                  </a:lnTo>
                  <a:lnTo>
                    <a:pt x="6521803" y="513071"/>
                  </a:lnTo>
                  <a:lnTo>
                    <a:pt x="6513011" y="515538"/>
                  </a:lnTo>
                  <a:lnTo>
                    <a:pt x="6508051" y="518349"/>
                  </a:lnTo>
                  <a:lnTo>
                    <a:pt x="6463848" y="529334"/>
                  </a:lnTo>
                  <a:lnTo>
                    <a:pt x="6463840" y="529336"/>
                  </a:lnTo>
                  <a:cubicBezTo>
                    <a:pt x="6451649" y="532288"/>
                    <a:pt x="6444076" y="539765"/>
                    <a:pt x="6438980" y="549267"/>
                  </a:cubicBezTo>
                  <a:close/>
                  <a:moveTo>
                    <a:pt x="6365203" y="635242"/>
                  </a:moveTo>
                  <a:lnTo>
                    <a:pt x="6387909" y="633959"/>
                  </a:lnTo>
                  <a:lnTo>
                    <a:pt x="6391548" y="632195"/>
                  </a:lnTo>
                  <a:lnTo>
                    <a:pt x="6407331" y="624541"/>
                  </a:lnTo>
                  <a:lnTo>
                    <a:pt x="6407332" y="624541"/>
                  </a:lnTo>
                  <a:lnTo>
                    <a:pt x="6391548" y="632195"/>
                  </a:lnTo>
                  <a:lnTo>
                    <a:pt x="6387909" y="633961"/>
                  </a:lnTo>
                  <a:close/>
                  <a:moveTo>
                    <a:pt x="4221390" y="396172"/>
                  </a:moveTo>
                  <a:lnTo>
                    <a:pt x="4221391" y="396172"/>
                  </a:lnTo>
                  <a:cubicBezTo>
                    <a:pt x="4232060" y="396934"/>
                    <a:pt x="4243872" y="397124"/>
                    <a:pt x="4253014" y="401888"/>
                  </a:cubicBezTo>
                  <a:cubicBezTo>
                    <a:pt x="4277401" y="414081"/>
                    <a:pt x="4300070" y="429701"/>
                    <a:pt x="4324645" y="441704"/>
                  </a:cubicBezTo>
                  <a:lnTo>
                    <a:pt x="4363890" y="450658"/>
                  </a:lnTo>
                  <a:lnTo>
                    <a:pt x="4482003" y="449896"/>
                  </a:lnTo>
                  <a:cubicBezTo>
                    <a:pt x="4546775" y="447228"/>
                    <a:pt x="4612499" y="446656"/>
                    <a:pt x="4659173" y="389886"/>
                  </a:cubicBezTo>
                  <a:cubicBezTo>
                    <a:pt x="4662985" y="385314"/>
                    <a:pt x="4671175" y="382646"/>
                    <a:pt x="4677654" y="381884"/>
                  </a:cubicBezTo>
                  <a:cubicBezTo>
                    <a:pt x="4707563" y="378265"/>
                    <a:pt x="4738234" y="377883"/>
                    <a:pt x="4767763" y="371977"/>
                  </a:cubicBezTo>
                  <a:cubicBezTo>
                    <a:pt x="4779574" y="369596"/>
                    <a:pt x="4790386" y="368787"/>
                    <a:pt x="4800482" y="370668"/>
                  </a:cubicBezTo>
                  <a:lnTo>
                    <a:pt x="4800483" y="370668"/>
                  </a:lnTo>
                  <a:cubicBezTo>
                    <a:pt x="4810580" y="372549"/>
                    <a:pt x="4819963" y="377122"/>
                    <a:pt x="4828916" y="385504"/>
                  </a:cubicBezTo>
                  <a:lnTo>
                    <a:pt x="4863342" y="407685"/>
                  </a:lnTo>
                  <a:lnTo>
                    <a:pt x="4889274" y="415214"/>
                  </a:lnTo>
                  <a:lnTo>
                    <a:pt x="4912167" y="413509"/>
                  </a:lnTo>
                  <a:cubicBezTo>
                    <a:pt x="4919977" y="411794"/>
                    <a:pt x="4927121" y="411437"/>
                    <a:pt x="4933803" y="412107"/>
                  </a:cubicBezTo>
                  <a:lnTo>
                    <a:pt x="4933804" y="412107"/>
                  </a:lnTo>
                  <a:lnTo>
                    <a:pt x="4952672" y="416866"/>
                  </a:lnTo>
                  <a:lnTo>
                    <a:pt x="4957452" y="419659"/>
                  </a:lnTo>
                  <a:lnTo>
                    <a:pt x="4961455" y="420937"/>
                  </a:lnTo>
                  <a:cubicBezTo>
                    <a:pt x="4970096" y="425448"/>
                    <a:pt x="4978393" y="431154"/>
                    <a:pt x="4987037" y="436941"/>
                  </a:cubicBezTo>
                  <a:cubicBezTo>
                    <a:pt x="5003801" y="448180"/>
                    <a:pt x="5022852" y="462278"/>
                    <a:pt x="5041521" y="463420"/>
                  </a:cubicBezTo>
                  <a:lnTo>
                    <a:pt x="5041527" y="463422"/>
                  </a:lnTo>
                  <a:lnTo>
                    <a:pt x="5064789" y="468043"/>
                  </a:lnTo>
                  <a:lnTo>
                    <a:pt x="5070584" y="470217"/>
                  </a:lnTo>
                  <a:lnTo>
                    <a:pt x="5072375" y="470636"/>
                  </a:lnTo>
                  <a:lnTo>
                    <a:pt x="5087443" y="476540"/>
                  </a:lnTo>
                  <a:lnTo>
                    <a:pt x="5133219" y="489567"/>
                  </a:lnTo>
                  <a:lnTo>
                    <a:pt x="5133224" y="489569"/>
                  </a:lnTo>
                  <a:lnTo>
                    <a:pt x="5166112" y="482853"/>
                  </a:lnTo>
                  <a:lnTo>
                    <a:pt x="5166113" y="482853"/>
                  </a:lnTo>
                  <a:cubicBezTo>
                    <a:pt x="5167637" y="482091"/>
                    <a:pt x="5169780" y="482663"/>
                    <a:pt x="5172090" y="483545"/>
                  </a:cubicBezTo>
                  <a:lnTo>
                    <a:pt x="5179067" y="486091"/>
                  </a:lnTo>
                  <a:lnTo>
                    <a:pt x="5229432" y="485925"/>
                  </a:lnTo>
                  <a:lnTo>
                    <a:pt x="5243613" y="478254"/>
                  </a:lnTo>
                  <a:lnTo>
                    <a:pt x="5272795" y="462468"/>
                  </a:lnTo>
                  <a:cubicBezTo>
                    <a:pt x="5285440" y="450823"/>
                    <a:pt x="5298594" y="443117"/>
                    <a:pt x="5312287" y="438565"/>
                  </a:cubicBezTo>
                  <a:lnTo>
                    <a:pt x="5321350" y="437509"/>
                  </a:lnTo>
                  <a:lnTo>
                    <a:pt x="5326162" y="435035"/>
                  </a:lnTo>
                  <a:lnTo>
                    <a:pt x="5355013" y="433589"/>
                  </a:lnTo>
                  <a:lnTo>
                    <a:pt x="5355014" y="433589"/>
                  </a:lnTo>
                  <a:cubicBezTo>
                    <a:pt x="5364882" y="434238"/>
                    <a:pt x="5375002" y="435941"/>
                    <a:pt x="5385384" y="438465"/>
                  </a:cubicBezTo>
                  <a:cubicBezTo>
                    <a:pt x="5398721" y="441704"/>
                    <a:pt x="5412057" y="443990"/>
                    <a:pt x="5425582" y="446656"/>
                  </a:cubicBezTo>
                  <a:cubicBezTo>
                    <a:pt x="5443870" y="450466"/>
                    <a:pt x="5462351" y="454468"/>
                    <a:pt x="5480637" y="458278"/>
                  </a:cubicBezTo>
                  <a:lnTo>
                    <a:pt x="5507667" y="462803"/>
                  </a:lnTo>
                  <a:lnTo>
                    <a:pt x="5531691" y="452184"/>
                  </a:lnTo>
                  <a:lnTo>
                    <a:pt x="5531692" y="452183"/>
                  </a:lnTo>
                  <a:cubicBezTo>
                    <a:pt x="5537599" y="445133"/>
                    <a:pt x="5542648" y="441941"/>
                    <a:pt x="5547577" y="442037"/>
                  </a:cubicBezTo>
                  <a:lnTo>
                    <a:pt x="5547578" y="442037"/>
                  </a:lnTo>
                  <a:cubicBezTo>
                    <a:pt x="5552507" y="442132"/>
                    <a:pt x="5557317" y="445514"/>
                    <a:pt x="5562746" y="451610"/>
                  </a:cubicBezTo>
                  <a:cubicBezTo>
                    <a:pt x="5600467" y="494284"/>
                    <a:pt x="5646189" y="520954"/>
                    <a:pt x="5704483" y="522858"/>
                  </a:cubicBezTo>
                  <a:cubicBezTo>
                    <a:pt x="5716485" y="523241"/>
                    <a:pt x="5728678" y="525906"/>
                    <a:pt x="5740488" y="528765"/>
                  </a:cubicBezTo>
                  <a:cubicBezTo>
                    <a:pt x="5747728" y="530479"/>
                    <a:pt x="5756493" y="532385"/>
                    <a:pt x="5760873" y="537529"/>
                  </a:cubicBezTo>
                  <a:cubicBezTo>
                    <a:pt x="5794974" y="576772"/>
                    <a:pt x="5837457" y="604015"/>
                    <a:pt x="5883751" y="625924"/>
                  </a:cubicBezTo>
                  <a:lnTo>
                    <a:pt x="5883755" y="625926"/>
                  </a:lnTo>
                  <a:lnTo>
                    <a:pt x="5935945" y="643829"/>
                  </a:lnTo>
                  <a:lnTo>
                    <a:pt x="5935949" y="643830"/>
                  </a:lnTo>
                  <a:lnTo>
                    <a:pt x="5993289" y="640211"/>
                  </a:lnTo>
                  <a:lnTo>
                    <a:pt x="5993290" y="640210"/>
                  </a:lnTo>
                  <a:cubicBezTo>
                    <a:pt x="6004530" y="639068"/>
                    <a:pt x="6017484" y="639259"/>
                    <a:pt x="6026439" y="633735"/>
                  </a:cubicBezTo>
                  <a:cubicBezTo>
                    <a:pt x="6054824" y="616397"/>
                    <a:pt x="6082257" y="597729"/>
                    <a:pt x="6108737" y="577534"/>
                  </a:cubicBezTo>
                  <a:cubicBezTo>
                    <a:pt x="6120073" y="568866"/>
                    <a:pt x="6126883" y="563913"/>
                    <a:pt x="6133313" y="563843"/>
                  </a:cubicBezTo>
                  <a:lnTo>
                    <a:pt x="6133314" y="563843"/>
                  </a:lnTo>
                  <a:lnTo>
                    <a:pt x="6143189" y="567542"/>
                  </a:lnTo>
                  <a:lnTo>
                    <a:pt x="6155599" y="579438"/>
                  </a:lnTo>
                  <a:lnTo>
                    <a:pt x="6155602" y="579440"/>
                  </a:lnTo>
                  <a:cubicBezTo>
                    <a:pt x="6175797" y="601729"/>
                    <a:pt x="6200944" y="613349"/>
                    <a:pt x="6228756" y="618111"/>
                  </a:cubicBezTo>
                  <a:lnTo>
                    <a:pt x="6361539" y="635448"/>
                  </a:lnTo>
                  <a:lnTo>
                    <a:pt x="6361538" y="635448"/>
                  </a:lnTo>
                  <a:cubicBezTo>
                    <a:pt x="6317150" y="631828"/>
                    <a:pt x="6272763" y="625542"/>
                    <a:pt x="6228755" y="618111"/>
                  </a:cubicBezTo>
                  <a:cubicBezTo>
                    <a:pt x="6200943" y="613349"/>
                    <a:pt x="6175796" y="601729"/>
                    <a:pt x="6155601" y="579440"/>
                  </a:cubicBezTo>
                  <a:lnTo>
                    <a:pt x="6155599" y="579438"/>
                  </a:lnTo>
                  <a:lnTo>
                    <a:pt x="6133314" y="563843"/>
                  </a:lnTo>
                  <a:lnTo>
                    <a:pt x="6108738" y="577534"/>
                  </a:lnTo>
                  <a:cubicBezTo>
                    <a:pt x="6082258" y="597729"/>
                    <a:pt x="6054825" y="616397"/>
                    <a:pt x="6026440" y="633735"/>
                  </a:cubicBezTo>
                  <a:cubicBezTo>
                    <a:pt x="6017485" y="639259"/>
                    <a:pt x="6004531" y="639068"/>
                    <a:pt x="5993291" y="640210"/>
                  </a:cubicBezTo>
                  <a:lnTo>
                    <a:pt x="5993289" y="640211"/>
                  </a:lnTo>
                  <a:lnTo>
                    <a:pt x="5964476" y="643664"/>
                  </a:lnTo>
                  <a:lnTo>
                    <a:pt x="5935949" y="643830"/>
                  </a:lnTo>
                  <a:lnTo>
                    <a:pt x="5935948" y="643830"/>
                  </a:lnTo>
                  <a:lnTo>
                    <a:pt x="5935945" y="643829"/>
                  </a:lnTo>
                  <a:lnTo>
                    <a:pt x="5909350" y="636949"/>
                  </a:lnTo>
                  <a:lnTo>
                    <a:pt x="5883755" y="625926"/>
                  </a:lnTo>
                  <a:lnTo>
                    <a:pt x="5883750" y="625924"/>
                  </a:lnTo>
                  <a:cubicBezTo>
                    <a:pt x="5837456" y="604015"/>
                    <a:pt x="5794973" y="576772"/>
                    <a:pt x="5760872" y="537529"/>
                  </a:cubicBezTo>
                  <a:cubicBezTo>
                    <a:pt x="5756492" y="532385"/>
                    <a:pt x="5747727" y="530479"/>
                    <a:pt x="5740487" y="528765"/>
                  </a:cubicBezTo>
                  <a:cubicBezTo>
                    <a:pt x="5728677" y="525906"/>
                    <a:pt x="5716484" y="523241"/>
                    <a:pt x="5704482" y="522858"/>
                  </a:cubicBezTo>
                  <a:cubicBezTo>
                    <a:pt x="5646188" y="520954"/>
                    <a:pt x="5600466" y="494284"/>
                    <a:pt x="5562745" y="451610"/>
                  </a:cubicBezTo>
                  <a:lnTo>
                    <a:pt x="5547577" y="442037"/>
                  </a:lnTo>
                  <a:lnTo>
                    <a:pt x="5531693" y="452183"/>
                  </a:lnTo>
                  <a:lnTo>
                    <a:pt x="5531691" y="452184"/>
                  </a:lnTo>
                  <a:lnTo>
                    <a:pt x="5520421" y="460582"/>
                  </a:lnTo>
                  <a:lnTo>
                    <a:pt x="5507667" y="462803"/>
                  </a:lnTo>
                  <a:lnTo>
                    <a:pt x="5507666" y="462803"/>
                  </a:lnTo>
                  <a:cubicBezTo>
                    <a:pt x="5498831" y="462755"/>
                    <a:pt x="5489496" y="460183"/>
                    <a:pt x="5480636" y="458278"/>
                  </a:cubicBezTo>
                  <a:cubicBezTo>
                    <a:pt x="5462350" y="454468"/>
                    <a:pt x="5443869" y="450466"/>
                    <a:pt x="5425581" y="446656"/>
                  </a:cubicBezTo>
                  <a:cubicBezTo>
                    <a:pt x="5412056" y="443990"/>
                    <a:pt x="5398720" y="441704"/>
                    <a:pt x="5385383" y="438465"/>
                  </a:cubicBezTo>
                  <a:lnTo>
                    <a:pt x="5355013" y="433589"/>
                  </a:lnTo>
                  <a:lnTo>
                    <a:pt x="5321350" y="437509"/>
                  </a:lnTo>
                  <a:lnTo>
                    <a:pt x="5272796" y="462468"/>
                  </a:lnTo>
                  <a:lnTo>
                    <a:pt x="5243613" y="478254"/>
                  </a:lnTo>
                  <a:lnTo>
                    <a:pt x="5229433" y="485925"/>
                  </a:lnTo>
                  <a:cubicBezTo>
                    <a:pt x="5213597" y="489759"/>
                    <a:pt x="5196594" y="489711"/>
                    <a:pt x="5179067" y="486091"/>
                  </a:cubicBezTo>
                  <a:lnTo>
                    <a:pt x="5179066" y="486091"/>
                  </a:lnTo>
                  <a:cubicBezTo>
                    <a:pt x="5176875" y="485615"/>
                    <a:pt x="5174399" y="484425"/>
                    <a:pt x="5172089" y="483545"/>
                  </a:cubicBezTo>
                  <a:lnTo>
                    <a:pt x="5166113" y="482853"/>
                  </a:lnTo>
                  <a:lnTo>
                    <a:pt x="5133224" y="489569"/>
                  </a:lnTo>
                  <a:lnTo>
                    <a:pt x="5133223" y="489569"/>
                  </a:lnTo>
                  <a:lnTo>
                    <a:pt x="5133219" y="489567"/>
                  </a:lnTo>
                  <a:lnTo>
                    <a:pt x="5102460" y="482424"/>
                  </a:lnTo>
                  <a:lnTo>
                    <a:pt x="5087443" y="476540"/>
                  </a:lnTo>
                  <a:lnTo>
                    <a:pt x="5087422" y="476534"/>
                  </a:lnTo>
                  <a:lnTo>
                    <a:pt x="5070584" y="470217"/>
                  </a:lnTo>
                  <a:lnTo>
                    <a:pt x="5041527" y="463422"/>
                  </a:lnTo>
                  <a:lnTo>
                    <a:pt x="5041520" y="463420"/>
                  </a:lnTo>
                  <a:cubicBezTo>
                    <a:pt x="5022851" y="462278"/>
                    <a:pt x="5003800" y="448180"/>
                    <a:pt x="4987036" y="436941"/>
                  </a:cubicBezTo>
                  <a:lnTo>
                    <a:pt x="4957452" y="419659"/>
                  </a:lnTo>
                  <a:lnTo>
                    <a:pt x="4933804" y="412107"/>
                  </a:lnTo>
                  <a:lnTo>
                    <a:pt x="4912168" y="413509"/>
                  </a:lnTo>
                  <a:cubicBezTo>
                    <a:pt x="4904357" y="415271"/>
                    <a:pt x="4896713" y="415783"/>
                    <a:pt x="4889275" y="415214"/>
                  </a:cubicBezTo>
                  <a:lnTo>
                    <a:pt x="4889274" y="415214"/>
                  </a:lnTo>
                  <a:lnTo>
                    <a:pt x="4867613" y="410436"/>
                  </a:lnTo>
                  <a:lnTo>
                    <a:pt x="4863342" y="407685"/>
                  </a:lnTo>
                  <a:lnTo>
                    <a:pt x="4857316" y="405935"/>
                  </a:lnTo>
                  <a:cubicBezTo>
                    <a:pt x="4847213" y="400792"/>
                    <a:pt x="4837702" y="393791"/>
                    <a:pt x="4828915" y="385504"/>
                  </a:cubicBezTo>
                  <a:lnTo>
                    <a:pt x="4800482" y="370668"/>
                  </a:lnTo>
                  <a:lnTo>
                    <a:pt x="4767764" y="371977"/>
                  </a:lnTo>
                  <a:cubicBezTo>
                    <a:pt x="4738235" y="377883"/>
                    <a:pt x="4707564" y="378265"/>
                    <a:pt x="4677655" y="381884"/>
                  </a:cubicBezTo>
                  <a:cubicBezTo>
                    <a:pt x="4671176" y="382646"/>
                    <a:pt x="4662986" y="385314"/>
                    <a:pt x="4659174" y="389886"/>
                  </a:cubicBezTo>
                  <a:cubicBezTo>
                    <a:pt x="4612500" y="446656"/>
                    <a:pt x="4546776" y="447228"/>
                    <a:pt x="4482004" y="449896"/>
                  </a:cubicBezTo>
                  <a:cubicBezTo>
                    <a:pt x="4442761" y="451610"/>
                    <a:pt x="4403325" y="451610"/>
                    <a:pt x="4363890" y="450658"/>
                  </a:cubicBezTo>
                  <a:lnTo>
                    <a:pt x="4363889" y="450658"/>
                  </a:lnTo>
                  <a:cubicBezTo>
                    <a:pt x="4350553" y="450466"/>
                    <a:pt x="4336456" y="447418"/>
                    <a:pt x="4324644" y="441704"/>
                  </a:cubicBezTo>
                  <a:cubicBezTo>
                    <a:pt x="4300069" y="429701"/>
                    <a:pt x="4277400" y="414081"/>
                    <a:pt x="4253013" y="401888"/>
                  </a:cubicBezTo>
                  <a:close/>
                  <a:moveTo>
                    <a:pt x="4165382" y="392362"/>
                  </a:moveTo>
                  <a:lnTo>
                    <a:pt x="4165383" y="392362"/>
                  </a:lnTo>
                  <a:lnTo>
                    <a:pt x="4192387" y="396267"/>
                  </a:lnTo>
                  <a:lnTo>
                    <a:pt x="4192386" y="396267"/>
                  </a:lnTo>
                  <a:cubicBezTo>
                    <a:pt x="4182766" y="396363"/>
                    <a:pt x="4173479" y="395791"/>
                    <a:pt x="4165382" y="392362"/>
                  </a:cubicBezTo>
                  <a:close/>
                  <a:moveTo>
                    <a:pt x="3885337" y="379980"/>
                  </a:moveTo>
                  <a:lnTo>
                    <a:pt x="3885338" y="379980"/>
                  </a:lnTo>
                  <a:lnTo>
                    <a:pt x="3885341" y="379982"/>
                  </a:lnTo>
                  <a:lnTo>
                    <a:pt x="3962157" y="411865"/>
                  </a:lnTo>
                  <a:lnTo>
                    <a:pt x="3962159" y="411865"/>
                  </a:lnTo>
                  <a:lnTo>
                    <a:pt x="4043837" y="396173"/>
                  </a:lnTo>
                  <a:lnTo>
                    <a:pt x="4043838" y="396172"/>
                  </a:lnTo>
                  <a:cubicBezTo>
                    <a:pt x="4063841" y="387409"/>
                    <a:pt x="4083701" y="382027"/>
                    <a:pt x="4103824" y="381051"/>
                  </a:cubicBezTo>
                  <a:lnTo>
                    <a:pt x="4103825" y="381051"/>
                  </a:lnTo>
                  <a:lnTo>
                    <a:pt x="4134255" y="383018"/>
                  </a:lnTo>
                  <a:lnTo>
                    <a:pt x="4165381" y="392362"/>
                  </a:lnTo>
                  <a:lnTo>
                    <a:pt x="4103825" y="381051"/>
                  </a:lnTo>
                  <a:lnTo>
                    <a:pt x="4043839" y="396172"/>
                  </a:lnTo>
                  <a:lnTo>
                    <a:pt x="4043837" y="396173"/>
                  </a:lnTo>
                  <a:lnTo>
                    <a:pt x="4002409" y="409475"/>
                  </a:lnTo>
                  <a:lnTo>
                    <a:pt x="3962159" y="411865"/>
                  </a:lnTo>
                  <a:lnTo>
                    <a:pt x="3962158" y="411865"/>
                  </a:lnTo>
                  <a:lnTo>
                    <a:pt x="3962157" y="411865"/>
                  </a:lnTo>
                  <a:lnTo>
                    <a:pt x="3923124" y="402361"/>
                  </a:lnTo>
                  <a:lnTo>
                    <a:pt x="3885341" y="379982"/>
                  </a:lnTo>
                  <a:close/>
                  <a:moveTo>
                    <a:pt x="3669899" y="394577"/>
                  </a:moveTo>
                  <a:lnTo>
                    <a:pt x="3680163" y="397173"/>
                  </a:lnTo>
                  <a:lnTo>
                    <a:pt x="3734836" y="393125"/>
                  </a:lnTo>
                  <a:lnTo>
                    <a:pt x="3734837" y="393125"/>
                  </a:lnTo>
                  <a:cubicBezTo>
                    <a:pt x="3741315" y="392173"/>
                    <a:pt x="3749125" y="390839"/>
                    <a:pt x="3754652" y="393507"/>
                  </a:cubicBezTo>
                  <a:lnTo>
                    <a:pt x="3789775" y="399864"/>
                  </a:lnTo>
                  <a:lnTo>
                    <a:pt x="3822471" y="384932"/>
                  </a:lnTo>
                  <a:cubicBezTo>
                    <a:pt x="3831901" y="377884"/>
                    <a:pt x="3842045" y="372264"/>
                    <a:pt x="3852618" y="370597"/>
                  </a:cubicBezTo>
                  <a:lnTo>
                    <a:pt x="3852619" y="370597"/>
                  </a:lnTo>
                  <a:lnTo>
                    <a:pt x="3868763" y="371377"/>
                  </a:lnTo>
                  <a:lnTo>
                    <a:pt x="3885336" y="379980"/>
                  </a:lnTo>
                  <a:lnTo>
                    <a:pt x="3852619" y="370597"/>
                  </a:lnTo>
                  <a:lnTo>
                    <a:pt x="3822472" y="384932"/>
                  </a:lnTo>
                  <a:cubicBezTo>
                    <a:pt x="3811613" y="393124"/>
                    <a:pt x="3800896" y="398269"/>
                    <a:pt x="3789776" y="399864"/>
                  </a:cubicBezTo>
                  <a:lnTo>
                    <a:pt x="3789775" y="399864"/>
                  </a:lnTo>
                  <a:cubicBezTo>
                    <a:pt x="3778654" y="401460"/>
                    <a:pt x="3767129" y="399507"/>
                    <a:pt x="3754651" y="393507"/>
                  </a:cubicBezTo>
                  <a:lnTo>
                    <a:pt x="3734837" y="393125"/>
                  </a:lnTo>
                  <a:lnTo>
                    <a:pt x="3680163" y="397173"/>
                  </a:lnTo>
                  <a:lnTo>
                    <a:pt x="3680162" y="397173"/>
                  </a:lnTo>
                  <a:close/>
                  <a:moveTo>
                    <a:pt x="2836171" y="465063"/>
                  </a:moveTo>
                  <a:lnTo>
                    <a:pt x="2848792" y="456372"/>
                  </a:lnTo>
                  <a:cubicBezTo>
                    <a:pt x="2865009" y="451372"/>
                    <a:pt x="2881306" y="445515"/>
                    <a:pt x="2897784" y="440769"/>
                  </a:cubicBezTo>
                  <a:lnTo>
                    <a:pt x="2903549" y="439740"/>
                  </a:lnTo>
                  <a:lnTo>
                    <a:pt x="2914327" y="436466"/>
                  </a:lnTo>
                  <a:lnTo>
                    <a:pt x="2947858" y="431835"/>
                  </a:lnTo>
                  <a:lnTo>
                    <a:pt x="2947861" y="431834"/>
                  </a:lnTo>
                  <a:lnTo>
                    <a:pt x="2947862" y="431834"/>
                  </a:lnTo>
                  <a:cubicBezTo>
                    <a:pt x="2959156" y="431465"/>
                    <a:pt x="2970575" y="432465"/>
                    <a:pt x="2982148" y="435418"/>
                  </a:cubicBezTo>
                  <a:lnTo>
                    <a:pt x="3077401" y="447111"/>
                  </a:lnTo>
                  <a:lnTo>
                    <a:pt x="3172653" y="434656"/>
                  </a:lnTo>
                  <a:cubicBezTo>
                    <a:pt x="3276479" y="408747"/>
                    <a:pt x="3380304" y="381315"/>
                    <a:pt x="3489466" y="387029"/>
                  </a:cubicBezTo>
                  <a:cubicBezTo>
                    <a:pt x="3507562" y="387981"/>
                    <a:pt x="3529089" y="376360"/>
                    <a:pt x="3544712" y="364930"/>
                  </a:cubicBezTo>
                  <a:cubicBezTo>
                    <a:pt x="3559667" y="354072"/>
                    <a:pt x="3566811" y="348213"/>
                    <a:pt x="3574407" y="347308"/>
                  </a:cubicBezTo>
                  <a:lnTo>
                    <a:pt x="3574408" y="347308"/>
                  </a:lnTo>
                  <a:cubicBezTo>
                    <a:pt x="3582004" y="346403"/>
                    <a:pt x="3590053" y="350452"/>
                    <a:pt x="3606817" y="359406"/>
                  </a:cubicBezTo>
                  <a:cubicBezTo>
                    <a:pt x="3614819" y="363788"/>
                    <a:pt x="3624725" y="366454"/>
                    <a:pt x="3630632" y="372932"/>
                  </a:cubicBezTo>
                  <a:lnTo>
                    <a:pt x="3651953" y="388826"/>
                  </a:lnTo>
                  <a:lnTo>
                    <a:pt x="3630631" y="372932"/>
                  </a:lnTo>
                  <a:cubicBezTo>
                    <a:pt x="3624724" y="366454"/>
                    <a:pt x="3614818" y="363788"/>
                    <a:pt x="3606816" y="359406"/>
                  </a:cubicBezTo>
                  <a:cubicBezTo>
                    <a:pt x="3598434" y="354929"/>
                    <a:pt x="3592231" y="351678"/>
                    <a:pt x="3587173" y="349660"/>
                  </a:cubicBezTo>
                  <a:lnTo>
                    <a:pt x="3574407" y="347308"/>
                  </a:lnTo>
                  <a:lnTo>
                    <a:pt x="3562320" y="352387"/>
                  </a:lnTo>
                  <a:cubicBezTo>
                    <a:pt x="3557715" y="355322"/>
                    <a:pt x="3552190" y="359501"/>
                    <a:pt x="3544713" y="364930"/>
                  </a:cubicBezTo>
                  <a:cubicBezTo>
                    <a:pt x="3529090" y="376360"/>
                    <a:pt x="3507563" y="387981"/>
                    <a:pt x="3489467" y="387029"/>
                  </a:cubicBezTo>
                  <a:cubicBezTo>
                    <a:pt x="3380305" y="381315"/>
                    <a:pt x="3276480" y="408747"/>
                    <a:pt x="3172654" y="434656"/>
                  </a:cubicBezTo>
                  <a:cubicBezTo>
                    <a:pt x="3140649" y="442658"/>
                    <a:pt x="3109025" y="446896"/>
                    <a:pt x="3077401" y="447111"/>
                  </a:cubicBezTo>
                  <a:lnTo>
                    <a:pt x="3077400" y="447111"/>
                  </a:lnTo>
                  <a:cubicBezTo>
                    <a:pt x="3045776" y="447325"/>
                    <a:pt x="3014152" y="443515"/>
                    <a:pt x="2982147" y="435418"/>
                  </a:cubicBezTo>
                  <a:lnTo>
                    <a:pt x="2947862" y="431834"/>
                  </a:lnTo>
                  <a:lnTo>
                    <a:pt x="2947858" y="431835"/>
                  </a:lnTo>
                  <a:lnTo>
                    <a:pt x="2903549" y="439740"/>
                  </a:lnTo>
                  <a:lnTo>
                    <a:pt x="2848793" y="456372"/>
                  </a:lnTo>
                  <a:cubicBezTo>
                    <a:pt x="2844316" y="457705"/>
                    <a:pt x="2839982" y="460991"/>
                    <a:pt x="2836172" y="465063"/>
                  </a:cubicBezTo>
                  <a:close/>
                  <a:moveTo>
                    <a:pt x="1268757" y="18376"/>
                  </a:moveTo>
                  <a:cubicBezTo>
                    <a:pt x="1275401" y="18828"/>
                    <a:pt x="1281688" y="20400"/>
                    <a:pt x="1286069" y="23543"/>
                  </a:cubicBezTo>
                  <a:cubicBezTo>
                    <a:pt x="1306929" y="38116"/>
                    <a:pt x="1328552" y="44356"/>
                    <a:pt x="1350627" y="45880"/>
                  </a:cubicBezTo>
                  <a:lnTo>
                    <a:pt x="1413839" y="40286"/>
                  </a:lnTo>
                  <a:lnTo>
                    <a:pt x="1350626" y="45881"/>
                  </a:lnTo>
                  <a:cubicBezTo>
                    <a:pt x="1328551" y="44356"/>
                    <a:pt x="1306929" y="38117"/>
                    <a:pt x="1286068" y="23543"/>
                  </a:cubicBezTo>
                  <a:close/>
                  <a:moveTo>
                    <a:pt x="313532" y="14019"/>
                  </a:moveTo>
                  <a:lnTo>
                    <a:pt x="313533" y="14018"/>
                  </a:lnTo>
                  <a:cubicBezTo>
                    <a:pt x="316389" y="9826"/>
                    <a:pt x="330298" y="12112"/>
                    <a:pt x="338870" y="13446"/>
                  </a:cubicBezTo>
                  <a:lnTo>
                    <a:pt x="338902" y="13453"/>
                  </a:lnTo>
                  <a:lnTo>
                    <a:pt x="395639" y="23353"/>
                  </a:lnTo>
                  <a:lnTo>
                    <a:pt x="367327" y="19543"/>
                  </a:lnTo>
                  <a:lnTo>
                    <a:pt x="338902" y="13453"/>
                  </a:lnTo>
                  <a:lnTo>
                    <a:pt x="338869" y="13447"/>
                  </a:lnTo>
                  <a:cubicBezTo>
                    <a:pt x="334583" y="12780"/>
                    <a:pt x="328963" y="11875"/>
                    <a:pt x="324057" y="11661"/>
                  </a:cubicBezTo>
                  <a:close/>
                  <a:moveTo>
                    <a:pt x="281567" y="36346"/>
                  </a:moveTo>
                  <a:lnTo>
                    <a:pt x="295414" y="31451"/>
                  </a:lnTo>
                  <a:lnTo>
                    <a:pt x="295414" y="31452"/>
                  </a:lnTo>
                  <a:close/>
                  <a:moveTo>
                    <a:pt x="24485" y="23026"/>
                  </a:moveTo>
                  <a:lnTo>
                    <a:pt x="74128" y="20763"/>
                  </a:lnTo>
                  <a:cubicBezTo>
                    <a:pt x="91491" y="21686"/>
                    <a:pt x="108702" y="23996"/>
                    <a:pt x="125860" y="26687"/>
                  </a:cubicBezTo>
                  <a:lnTo>
                    <a:pt x="153386" y="31082"/>
                  </a:lnTo>
                  <a:lnTo>
                    <a:pt x="228943" y="39355"/>
                  </a:lnTo>
                  <a:lnTo>
                    <a:pt x="177270" y="34896"/>
                  </a:lnTo>
                  <a:lnTo>
                    <a:pt x="153386" y="31082"/>
                  </a:lnTo>
                  <a:lnTo>
                    <a:pt x="151568" y="30883"/>
                  </a:lnTo>
                  <a:cubicBezTo>
                    <a:pt x="125875" y="26653"/>
                    <a:pt x="100173" y="22148"/>
                    <a:pt x="74128" y="20764"/>
                  </a:cubicBezTo>
                  <a:close/>
                  <a:moveTo>
                    <a:pt x="0" y="29969"/>
                  </a:moveTo>
                  <a:lnTo>
                    <a:pt x="0" y="494077"/>
                  </a:lnTo>
                  <a:lnTo>
                    <a:pt x="2816" y="492950"/>
                  </a:lnTo>
                  <a:cubicBezTo>
                    <a:pt x="21485" y="484568"/>
                    <a:pt x="43011" y="481900"/>
                    <a:pt x="63586" y="478851"/>
                  </a:cubicBezTo>
                  <a:cubicBezTo>
                    <a:pt x="101307" y="473327"/>
                    <a:pt x="139218" y="469897"/>
                    <a:pt x="176938" y="464945"/>
                  </a:cubicBezTo>
                  <a:cubicBezTo>
                    <a:pt x="184940" y="463801"/>
                    <a:pt x="194084" y="461707"/>
                    <a:pt x="200181" y="456943"/>
                  </a:cubicBezTo>
                  <a:cubicBezTo>
                    <a:pt x="241900" y="424938"/>
                    <a:pt x="292578" y="415985"/>
                    <a:pt x="340773" y="419031"/>
                  </a:cubicBezTo>
                  <a:cubicBezTo>
                    <a:pt x="378685" y="421320"/>
                    <a:pt x="415834" y="423034"/>
                    <a:pt x="453363" y="419796"/>
                  </a:cubicBezTo>
                  <a:cubicBezTo>
                    <a:pt x="456221" y="419604"/>
                    <a:pt x="460031" y="419986"/>
                    <a:pt x="462125" y="421510"/>
                  </a:cubicBezTo>
                  <a:cubicBezTo>
                    <a:pt x="475080" y="431606"/>
                    <a:pt x="488606" y="432368"/>
                    <a:pt x="505181" y="434082"/>
                  </a:cubicBezTo>
                  <a:cubicBezTo>
                    <a:pt x="528614" y="436560"/>
                    <a:pt x="550140" y="434844"/>
                    <a:pt x="571859" y="430654"/>
                  </a:cubicBezTo>
                  <a:cubicBezTo>
                    <a:pt x="587671" y="427606"/>
                    <a:pt x="603672" y="421320"/>
                    <a:pt x="617771" y="413317"/>
                  </a:cubicBezTo>
                  <a:cubicBezTo>
                    <a:pt x="637391" y="402077"/>
                    <a:pt x="656254" y="397697"/>
                    <a:pt x="674922" y="412555"/>
                  </a:cubicBezTo>
                  <a:cubicBezTo>
                    <a:pt x="695115" y="428368"/>
                    <a:pt x="717976" y="422844"/>
                    <a:pt x="740267" y="423414"/>
                  </a:cubicBezTo>
                  <a:cubicBezTo>
                    <a:pt x="749981" y="423606"/>
                    <a:pt x="760269" y="423224"/>
                    <a:pt x="769604" y="425700"/>
                  </a:cubicBezTo>
                  <a:cubicBezTo>
                    <a:pt x="796654" y="432750"/>
                    <a:pt x="822755" y="443418"/>
                    <a:pt x="850188" y="448180"/>
                  </a:cubicBezTo>
                  <a:cubicBezTo>
                    <a:pt x="865429" y="450847"/>
                    <a:pt x="882383" y="446084"/>
                    <a:pt x="898197" y="442656"/>
                  </a:cubicBezTo>
                  <a:cubicBezTo>
                    <a:pt x="914199" y="439036"/>
                    <a:pt x="930010" y="433512"/>
                    <a:pt x="945443" y="427796"/>
                  </a:cubicBezTo>
                  <a:cubicBezTo>
                    <a:pt x="955919" y="423986"/>
                    <a:pt x="967349" y="420366"/>
                    <a:pt x="975732" y="413507"/>
                  </a:cubicBezTo>
                  <a:cubicBezTo>
                    <a:pt x="994784" y="397887"/>
                    <a:pt x="1014405" y="395219"/>
                    <a:pt x="1036886" y="403411"/>
                  </a:cubicBezTo>
                  <a:cubicBezTo>
                    <a:pt x="1040314" y="404745"/>
                    <a:pt x="1044314" y="404745"/>
                    <a:pt x="1048124" y="404935"/>
                  </a:cubicBezTo>
                  <a:cubicBezTo>
                    <a:pt x="1109090" y="408935"/>
                    <a:pt x="1170050" y="411413"/>
                    <a:pt x="1230632" y="417509"/>
                  </a:cubicBezTo>
                  <a:cubicBezTo>
                    <a:pt x="1255205" y="419986"/>
                    <a:pt x="1278828" y="430844"/>
                    <a:pt x="1303023" y="437702"/>
                  </a:cubicBezTo>
                  <a:cubicBezTo>
                    <a:pt x="1307977" y="439036"/>
                    <a:pt x="1313503" y="441132"/>
                    <a:pt x="1318455" y="440178"/>
                  </a:cubicBezTo>
                  <a:cubicBezTo>
                    <a:pt x="1372367" y="430654"/>
                    <a:pt x="1422853" y="444560"/>
                    <a:pt x="1472574" y="462849"/>
                  </a:cubicBezTo>
                  <a:cubicBezTo>
                    <a:pt x="1477716" y="464755"/>
                    <a:pt x="1484003" y="464183"/>
                    <a:pt x="1489719" y="463801"/>
                  </a:cubicBezTo>
                  <a:cubicBezTo>
                    <a:pt x="1505723" y="462469"/>
                    <a:pt x="1523058" y="455801"/>
                    <a:pt x="1537536" y="459801"/>
                  </a:cubicBezTo>
                  <a:cubicBezTo>
                    <a:pt x="1576018" y="470851"/>
                    <a:pt x="1614119" y="484186"/>
                    <a:pt x="1650316" y="500950"/>
                  </a:cubicBezTo>
                  <a:cubicBezTo>
                    <a:pt x="1687085" y="517905"/>
                    <a:pt x="1721184" y="532193"/>
                    <a:pt x="1763286" y="515049"/>
                  </a:cubicBezTo>
                  <a:cubicBezTo>
                    <a:pt x="1781193" y="507808"/>
                    <a:pt x="1804815" y="512953"/>
                    <a:pt x="1825392" y="514857"/>
                  </a:cubicBezTo>
                  <a:cubicBezTo>
                    <a:pt x="1840440" y="516381"/>
                    <a:pt x="1854919" y="524955"/>
                    <a:pt x="1869779" y="524955"/>
                  </a:cubicBezTo>
                  <a:cubicBezTo>
                    <a:pt x="1909407" y="524955"/>
                    <a:pt x="1944648" y="535051"/>
                    <a:pt x="1978939" y="555626"/>
                  </a:cubicBezTo>
                  <a:cubicBezTo>
                    <a:pt x="1992278" y="563626"/>
                    <a:pt x="2013042" y="558292"/>
                    <a:pt x="2030377" y="560388"/>
                  </a:cubicBezTo>
                  <a:cubicBezTo>
                    <a:pt x="2048667" y="562864"/>
                    <a:pt x="2067524" y="565150"/>
                    <a:pt x="2085053" y="570677"/>
                  </a:cubicBezTo>
                  <a:cubicBezTo>
                    <a:pt x="2130392" y="585155"/>
                    <a:pt x="2175162" y="601538"/>
                    <a:pt x="2220311" y="616778"/>
                  </a:cubicBezTo>
                  <a:cubicBezTo>
                    <a:pt x="2257458" y="629353"/>
                    <a:pt x="2294038" y="619446"/>
                    <a:pt x="2330805" y="614112"/>
                  </a:cubicBezTo>
                  <a:cubicBezTo>
                    <a:pt x="2353858" y="610682"/>
                    <a:pt x="2375382" y="602490"/>
                    <a:pt x="2401291" y="614682"/>
                  </a:cubicBezTo>
                  <a:cubicBezTo>
                    <a:pt x="2426058" y="626304"/>
                    <a:pt x="2457491" y="623636"/>
                    <a:pt x="2485306" y="629923"/>
                  </a:cubicBezTo>
                  <a:cubicBezTo>
                    <a:pt x="2508741" y="635257"/>
                    <a:pt x="2531408" y="643831"/>
                    <a:pt x="2554078" y="652213"/>
                  </a:cubicBezTo>
                  <a:cubicBezTo>
                    <a:pt x="2584941" y="663644"/>
                    <a:pt x="2615420" y="675644"/>
                    <a:pt x="2649142" y="669930"/>
                  </a:cubicBezTo>
                  <a:cubicBezTo>
                    <a:pt x="2687435" y="663452"/>
                    <a:pt x="2713722" y="687836"/>
                    <a:pt x="2743825" y="704031"/>
                  </a:cubicBezTo>
                  <a:cubicBezTo>
                    <a:pt x="2764589" y="715079"/>
                    <a:pt x="2787258" y="723272"/>
                    <a:pt x="2809929" y="730130"/>
                  </a:cubicBezTo>
                  <a:cubicBezTo>
                    <a:pt x="2840218" y="739084"/>
                    <a:pt x="2871461" y="744418"/>
                    <a:pt x="2901942" y="753181"/>
                  </a:cubicBezTo>
                  <a:cubicBezTo>
                    <a:pt x="2948046" y="766325"/>
                    <a:pt x="2994721" y="776613"/>
                    <a:pt x="3042727" y="769373"/>
                  </a:cubicBezTo>
                  <a:cubicBezTo>
                    <a:pt x="3064826" y="766135"/>
                    <a:pt x="3085402" y="766325"/>
                    <a:pt x="3107499" y="771089"/>
                  </a:cubicBezTo>
                  <a:cubicBezTo>
                    <a:pt x="3143694" y="778899"/>
                    <a:pt x="3180843" y="779852"/>
                    <a:pt x="3209992" y="808998"/>
                  </a:cubicBezTo>
                  <a:cubicBezTo>
                    <a:pt x="3220279" y="819287"/>
                    <a:pt x="3238757" y="821953"/>
                    <a:pt x="3253808" y="827287"/>
                  </a:cubicBezTo>
                  <a:cubicBezTo>
                    <a:pt x="3271144" y="833575"/>
                    <a:pt x="3283907" y="830335"/>
                    <a:pt x="3293243" y="812047"/>
                  </a:cubicBezTo>
                  <a:cubicBezTo>
                    <a:pt x="3297433" y="803856"/>
                    <a:pt x="3309436" y="795854"/>
                    <a:pt x="3318770" y="794520"/>
                  </a:cubicBezTo>
                  <a:cubicBezTo>
                    <a:pt x="3346775" y="790520"/>
                    <a:pt x="3372494" y="796426"/>
                    <a:pt x="3399545" y="809381"/>
                  </a:cubicBezTo>
                  <a:cubicBezTo>
                    <a:pt x="3424882" y="821573"/>
                    <a:pt x="3456507" y="820239"/>
                    <a:pt x="3485274" y="825001"/>
                  </a:cubicBezTo>
                  <a:cubicBezTo>
                    <a:pt x="3505656" y="828431"/>
                    <a:pt x="3526041" y="835479"/>
                    <a:pt x="3546616" y="835479"/>
                  </a:cubicBezTo>
                  <a:cubicBezTo>
                    <a:pt x="3572145" y="835479"/>
                    <a:pt x="3597481" y="829383"/>
                    <a:pt x="3623200" y="827097"/>
                  </a:cubicBezTo>
                  <a:cubicBezTo>
                    <a:pt x="3643203" y="825193"/>
                    <a:pt x="3663588" y="825955"/>
                    <a:pt x="3683590" y="823669"/>
                  </a:cubicBezTo>
                  <a:cubicBezTo>
                    <a:pt x="3699975" y="821953"/>
                    <a:pt x="3716167" y="817573"/>
                    <a:pt x="3732360" y="813953"/>
                  </a:cubicBezTo>
                  <a:cubicBezTo>
                    <a:pt x="3738266" y="812619"/>
                    <a:pt x="3744172" y="807474"/>
                    <a:pt x="3749505" y="808236"/>
                  </a:cubicBezTo>
                  <a:cubicBezTo>
                    <a:pt x="3802466" y="816429"/>
                    <a:pt x="3840568" y="779852"/>
                    <a:pt x="3885337" y="763659"/>
                  </a:cubicBezTo>
                  <a:cubicBezTo>
                    <a:pt x="3932393" y="746512"/>
                    <a:pt x="3977924" y="720224"/>
                    <a:pt x="4030502" y="728034"/>
                  </a:cubicBezTo>
                  <a:cubicBezTo>
                    <a:pt x="4062317" y="732796"/>
                    <a:pt x="4092988" y="743846"/>
                    <a:pt x="4124613" y="750515"/>
                  </a:cubicBezTo>
                  <a:cubicBezTo>
                    <a:pt x="4135853" y="752801"/>
                    <a:pt x="4148426" y="752419"/>
                    <a:pt x="4159666" y="750133"/>
                  </a:cubicBezTo>
                  <a:cubicBezTo>
                    <a:pt x="4213960" y="739654"/>
                    <a:pt x="4267492" y="738130"/>
                    <a:pt x="4320836" y="755277"/>
                  </a:cubicBezTo>
                  <a:cubicBezTo>
                    <a:pt x="4329978" y="758135"/>
                    <a:pt x="4339694" y="760801"/>
                    <a:pt x="4349221" y="760801"/>
                  </a:cubicBezTo>
                  <a:cubicBezTo>
                    <a:pt x="4401418" y="760801"/>
                    <a:pt x="4452664" y="756801"/>
                    <a:pt x="4502578" y="738130"/>
                  </a:cubicBezTo>
                  <a:cubicBezTo>
                    <a:pt x="4519342" y="731844"/>
                    <a:pt x="4539727" y="735844"/>
                    <a:pt x="4558206" y="734320"/>
                  </a:cubicBezTo>
                  <a:cubicBezTo>
                    <a:pt x="4575350" y="732988"/>
                    <a:pt x="4592877" y="732416"/>
                    <a:pt x="4609451" y="728034"/>
                  </a:cubicBezTo>
                  <a:cubicBezTo>
                    <a:pt x="4633646" y="721558"/>
                    <a:pt x="4656125" y="720796"/>
                    <a:pt x="4681082" y="726510"/>
                  </a:cubicBezTo>
                  <a:cubicBezTo>
                    <a:pt x="4704894" y="731844"/>
                    <a:pt x="4730613" y="729178"/>
                    <a:pt x="4755380" y="729368"/>
                  </a:cubicBezTo>
                  <a:cubicBezTo>
                    <a:pt x="4783003" y="729558"/>
                    <a:pt x="4810626" y="729748"/>
                    <a:pt x="4838249" y="728796"/>
                  </a:cubicBezTo>
                  <a:cubicBezTo>
                    <a:pt x="4849299" y="728416"/>
                    <a:pt x="4861872" y="720796"/>
                    <a:pt x="4871018" y="723844"/>
                  </a:cubicBezTo>
                  <a:cubicBezTo>
                    <a:pt x="4900545" y="734130"/>
                    <a:pt x="4930074" y="721748"/>
                    <a:pt x="4959601" y="727272"/>
                  </a:cubicBezTo>
                  <a:cubicBezTo>
                    <a:pt x="4974081" y="730130"/>
                    <a:pt x="4990464" y="722320"/>
                    <a:pt x="5006085" y="721558"/>
                  </a:cubicBezTo>
                  <a:cubicBezTo>
                    <a:pt x="5031613" y="720224"/>
                    <a:pt x="5057140" y="720796"/>
                    <a:pt x="5082669" y="720414"/>
                  </a:cubicBezTo>
                  <a:cubicBezTo>
                    <a:pt x="5091051" y="720224"/>
                    <a:pt x="5099244" y="719462"/>
                    <a:pt x="5107626" y="719079"/>
                  </a:cubicBezTo>
                  <a:cubicBezTo>
                    <a:pt x="5115056" y="718699"/>
                    <a:pt x="5122866" y="716985"/>
                    <a:pt x="5129915" y="718317"/>
                  </a:cubicBezTo>
                  <a:cubicBezTo>
                    <a:pt x="5155444" y="723082"/>
                    <a:pt x="5180590" y="730892"/>
                    <a:pt x="5206307" y="733940"/>
                  </a:cubicBezTo>
                  <a:cubicBezTo>
                    <a:pt x="5228596" y="736606"/>
                    <a:pt x="5251649" y="732988"/>
                    <a:pt x="5274128" y="734892"/>
                  </a:cubicBezTo>
                  <a:cubicBezTo>
                    <a:pt x="5313753" y="738130"/>
                    <a:pt x="5353378" y="743846"/>
                    <a:pt x="5393004" y="747466"/>
                  </a:cubicBezTo>
                  <a:cubicBezTo>
                    <a:pt x="5401578" y="748228"/>
                    <a:pt x="5410530" y="743464"/>
                    <a:pt x="5419294" y="743084"/>
                  </a:cubicBezTo>
                  <a:cubicBezTo>
                    <a:pt x="5446727" y="742132"/>
                    <a:pt x="5474160" y="741940"/>
                    <a:pt x="5501593" y="741370"/>
                  </a:cubicBezTo>
                  <a:cubicBezTo>
                    <a:pt x="5517214" y="741178"/>
                    <a:pt x="5533026" y="741750"/>
                    <a:pt x="5548459" y="740036"/>
                  </a:cubicBezTo>
                  <a:cubicBezTo>
                    <a:pt x="5568841" y="737750"/>
                    <a:pt x="5587320" y="734320"/>
                    <a:pt x="5606371" y="749180"/>
                  </a:cubicBezTo>
                  <a:cubicBezTo>
                    <a:pt x="5635710" y="772231"/>
                    <a:pt x="5673049" y="763277"/>
                    <a:pt x="5706958" y="768611"/>
                  </a:cubicBezTo>
                  <a:cubicBezTo>
                    <a:pt x="5715722" y="769945"/>
                    <a:pt x="5724677" y="770135"/>
                    <a:pt x="5733439" y="771659"/>
                  </a:cubicBezTo>
                  <a:cubicBezTo>
                    <a:pt x="5749633" y="774517"/>
                    <a:pt x="5765634" y="777755"/>
                    <a:pt x="5781829" y="780996"/>
                  </a:cubicBezTo>
                  <a:cubicBezTo>
                    <a:pt x="5784685" y="781566"/>
                    <a:pt x="5787923" y="781758"/>
                    <a:pt x="5790591" y="782710"/>
                  </a:cubicBezTo>
                  <a:cubicBezTo>
                    <a:pt x="5815168" y="790710"/>
                    <a:pt x="5839360" y="799854"/>
                    <a:pt x="5864317" y="806332"/>
                  </a:cubicBezTo>
                  <a:cubicBezTo>
                    <a:pt x="5876510" y="809571"/>
                    <a:pt x="5890036" y="809953"/>
                    <a:pt x="5902609" y="808236"/>
                  </a:cubicBezTo>
                  <a:cubicBezTo>
                    <a:pt x="5939376" y="803284"/>
                    <a:pt x="5975763" y="801188"/>
                    <a:pt x="6012722" y="808428"/>
                  </a:cubicBezTo>
                  <a:cubicBezTo>
                    <a:pt x="6027391" y="811285"/>
                    <a:pt x="6043775" y="806522"/>
                    <a:pt x="6059396" y="804808"/>
                  </a:cubicBezTo>
                  <a:cubicBezTo>
                    <a:pt x="6096735" y="800236"/>
                    <a:pt x="6134074" y="795282"/>
                    <a:pt x="6171604" y="790902"/>
                  </a:cubicBezTo>
                  <a:cubicBezTo>
                    <a:pt x="6195036" y="788234"/>
                    <a:pt x="6218659" y="786710"/>
                    <a:pt x="6242092" y="784044"/>
                  </a:cubicBezTo>
                  <a:cubicBezTo>
                    <a:pt x="6269143" y="780804"/>
                    <a:pt x="6296004" y="775851"/>
                    <a:pt x="6323057" y="773183"/>
                  </a:cubicBezTo>
                  <a:cubicBezTo>
                    <a:pt x="6353918" y="770135"/>
                    <a:pt x="6384971" y="769565"/>
                    <a:pt x="6415832" y="766325"/>
                  </a:cubicBezTo>
                  <a:cubicBezTo>
                    <a:pt x="6472224" y="760039"/>
                    <a:pt x="6528423" y="752609"/>
                    <a:pt x="6584811" y="745560"/>
                  </a:cubicBezTo>
                  <a:cubicBezTo>
                    <a:pt x="6639487" y="738702"/>
                    <a:pt x="6694163" y="732606"/>
                    <a:pt x="6748457" y="724034"/>
                  </a:cubicBezTo>
                  <a:cubicBezTo>
                    <a:pt x="6771318" y="720414"/>
                    <a:pt x="6793034" y="710507"/>
                    <a:pt x="6815515" y="704983"/>
                  </a:cubicBezTo>
                  <a:lnTo>
                    <a:pt x="6858000" y="695283"/>
                  </a:lnTo>
                  <a:lnTo>
                    <a:pt x="6858000" y="456"/>
                  </a:lnTo>
                  <a:lnTo>
                    <a:pt x="1687322" y="456"/>
                  </a:lnTo>
                  <a:lnTo>
                    <a:pt x="1697753" y="10970"/>
                  </a:lnTo>
                  <a:cubicBezTo>
                    <a:pt x="1707279" y="20877"/>
                    <a:pt x="1720423" y="27925"/>
                    <a:pt x="1733188" y="33639"/>
                  </a:cubicBezTo>
                  <a:cubicBezTo>
                    <a:pt x="1766335" y="48310"/>
                    <a:pt x="1800246" y="61454"/>
                    <a:pt x="1833775" y="75360"/>
                  </a:cubicBezTo>
                  <a:cubicBezTo>
                    <a:pt x="1837013" y="76694"/>
                    <a:pt x="1839679" y="80123"/>
                    <a:pt x="1842158" y="82981"/>
                  </a:cubicBezTo>
                  <a:cubicBezTo>
                    <a:pt x="1866922" y="113082"/>
                    <a:pt x="1891497" y="143371"/>
                    <a:pt x="1916454" y="173472"/>
                  </a:cubicBezTo>
                  <a:cubicBezTo>
                    <a:pt x="1921216" y="179186"/>
                    <a:pt x="1928076" y="183378"/>
                    <a:pt x="1933219" y="188902"/>
                  </a:cubicBezTo>
                  <a:cubicBezTo>
                    <a:pt x="1940459" y="196522"/>
                    <a:pt x="1949603" y="203763"/>
                    <a:pt x="1953413" y="212907"/>
                  </a:cubicBezTo>
                  <a:cubicBezTo>
                    <a:pt x="1965224" y="241672"/>
                    <a:pt x="1987894" y="254056"/>
                    <a:pt x="2016469" y="259390"/>
                  </a:cubicBezTo>
                  <a:cubicBezTo>
                    <a:pt x="2042570" y="264343"/>
                    <a:pt x="2068669" y="268535"/>
                    <a:pt x="2094578" y="274249"/>
                  </a:cubicBezTo>
                  <a:cubicBezTo>
                    <a:pt x="2126201" y="281107"/>
                    <a:pt x="2157636" y="288537"/>
                    <a:pt x="2188879" y="296920"/>
                  </a:cubicBezTo>
                  <a:cubicBezTo>
                    <a:pt x="2202404" y="300540"/>
                    <a:pt x="2216692" y="304730"/>
                    <a:pt x="2228314" y="312160"/>
                  </a:cubicBezTo>
                  <a:cubicBezTo>
                    <a:pt x="2260890" y="332735"/>
                    <a:pt x="2295753" y="346641"/>
                    <a:pt x="2334044" y="341117"/>
                  </a:cubicBezTo>
                  <a:cubicBezTo>
                    <a:pt x="2364715" y="336735"/>
                    <a:pt x="2390434" y="347975"/>
                    <a:pt x="2409485" y="365502"/>
                  </a:cubicBezTo>
                  <a:lnTo>
                    <a:pt x="2409487" y="365504"/>
                  </a:lnTo>
                  <a:lnTo>
                    <a:pt x="2463015" y="388434"/>
                  </a:lnTo>
                  <a:lnTo>
                    <a:pt x="2463017" y="388434"/>
                  </a:lnTo>
                  <a:lnTo>
                    <a:pt x="2518262" y="379792"/>
                  </a:lnTo>
                  <a:lnTo>
                    <a:pt x="2518263" y="379791"/>
                  </a:lnTo>
                  <a:cubicBezTo>
                    <a:pt x="2527789" y="377124"/>
                    <a:pt x="2536456" y="375980"/>
                    <a:pt x="2545005" y="376147"/>
                  </a:cubicBezTo>
                  <a:lnTo>
                    <a:pt x="2545006" y="376147"/>
                  </a:lnTo>
                  <a:cubicBezTo>
                    <a:pt x="2553555" y="376313"/>
                    <a:pt x="2561985" y="377790"/>
                    <a:pt x="2571034" y="380361"/>
                  </a:cubicBezTo>
                  <a:cubicBezTo>
                    <a:pt x="2612945" y="392363"/>
                    <a:pt x="2640950" y="424940"/>
                    <a:pt x="2668001" y="453514"/>
                  </a:cubicBezTo>
                  <a:cubicBezTo>
                    <a:pt x="2691054" y="477900"/>
                    <a:pt x="2716963" y="491615"/>
                    <a:pt x="2745348" y="501904"/>
                  </a:cubicBezTo>
                  <a:lnTo>
                    <a:pt x="2745351" y="501906"/>
                  </a:lnTo>
                  <a:lnTo>
                    <a:pt x="2778005" y="507825"/>
                  </a:lnTo>
                  <a:lnTo>
                    <a:pt x="2785439" y="507405"/>
                  </a:lnTo>
                  <a:lnTo>
                    <a:pt x="2811779" y="497326"/>
                  </a:lnTo>
                  <a:lnTo>
                    <a:pt x="2811786" y="497322"/>
                  </a:lnTo>
                  <a:lnTo>
                    <a:pt x="2811786" y="497323"/>
                  </a:lnTo>
                  <a:lnTo>
                    <a:pt x="2811779" y="497326"/>
                  </a:lnTo>
                  <a:lnTo>
                    <a:pt x="2793022" y="506976"/>
                  </a:lnTo>
                  <a:lnTo>
                    <a:pt x="2785439" y="507405"/>
                  </a:lnTo>
                  <a:lnTo>
                    <a:pt x="2782304" y="508605"/>
                  </a:lnTo>
                  <a:lnTo>
                    <a:pt x="2778005" y="507825"/>
                  </a:lnTo>
                  <a:lnTo>
                    <a:pt x="2770757" y="508235"/>
                  </a:lnTo>
                  <a:lnTo>
                    <a:pt x="2745351" y="501906"/>
                  </a:lnTo>
                  <a:lnTo>
                    <a:pt x="2745347" y="501904"/>
                  </a:lnTo>
                  <a:cubicBezTo>
                    <a:pt x="2716962" y="491615"/>
                    <a:pt x="2691053" y="477900"/>
                    <a:pt x="2668000" y="453514"/>
                  </a:cubicBezTo>
                  <a:cubicBezTo>
                    <a:pt x="2640949" y="424940"/>
                    <a:pt x="2612944" y="392363"/>
                    <a:pt x="2571033" y="380361"/>
                  </a:cubicBezTo>
                  <a:lnTo>
                    <a:pt x="2545006" y="376147"/>
                  </a:lnTo>
                  <a:lnTo>
                    <a:pt x="2518264" y="379791"/>
                  </a:lnTo>
                  <a:lnTo>
                    <a:pt x="2518262" y="379792"/>
                  </a:lnTo>
                  <a:lnTo>
                    <a:pt x="2490550" y="386372"/>
                  </a:lnTo>
                  <a:lnTo>
                    <a:pt x="2463017" y="388434"/>
                  </a:lnTo>
                  <a:lnTo>
                    <a:pt x="2463016" y="388434"/>
                  </a:lnTo>
                  <a:lnTo>
                    <a:pt x="2463015" y="388434"/>
                  </a:lnTo>
                  <a:lnTo>
                    <a:pt x="2435912" y="382603"/>
                  </a:lnTo>
                  <a:lnTo>
                    <a:pt x="2409487" y="365504"/>
                  </a:lnTo>
                  <a:lnTo>
                    <a:pt x="2409484" y="365502"/>
                  </a:lnTo>
                  <a:cubicBezTo>
                    <a:pt x="2390433" y="347975"/>
                    <a:pt x="2364714" y="336735"/>
                    <a:pt x="2334043" y="341117"/>
                  </a:cubicBezTo>
                  <a:cubicBezTo>
                    <a:pt x="2295752" y="346641"/>
                    <a:pt x="2260889" y="332735"/>
                    <a:pt x="2228313" y="312160"/>
                  </a:cubicBezTo>
                  <a:cubicBezTo>
                    <a:pt x="2216691" y="304730"/>
                    <a:pt x="2202403" y="300540"/>
                    <a:pt x="2188878" y="296920"/>
                  </a:cubicBezTo>
                  <a:cubicBezTo>
                    <a:pt x="2157635" y="288537"/>
                    <a:pt x="2126200" y="281107"/>
                    <a:pt x="2094577" y="274249"/>
                  </a:cubicBezTo>
                  <a:cubicBezTo>
                    <a:pt x="2068668" y="268535"/>
                    <a:pt x="2042569" y="264343"/>
                    <a:pt x="2016468" y="259390"/>
                  </a:cubicBezTo>
                  <a:cubicBezTo>
                    <a:pt x="1987893" y="254056"/>
                    <a:pt x="1965223" y="241672"/>
                    <a:pt x="1953412" y="212907"/>
                  </a:cubicBezTo>
                  <a:cubicBezTo>
                    <a:pt x="1949602" y="203763"/>
                    <a:pt x="1940458" y="196522"/>
                    <a:pt x="1933218" y="188902"/>
                  </a:cubicBezTo>
                  <a:cubicBezTo>
                    <a:pt x="1928075" y="183378"/>
                    <a:pt x="1921215" y="179186"/>
                    <a:pt x="1916453" y="173472"/>
                  </a:cubicBezTo>
                  <a:cubicBezTo>
                    <a:pt x="1891496" y="143371"/>
                    <a:pt x="1866921" y="113082"/>
                    <a:pt x="1842157" y="82981"/>
                  </a:cubicBezTo>
                  <a:cubicBezTo>
                    <a:pt x="1839678" y="80123"/>
                    <a:pt x="1837012" y="76694"/>
                    <a:pt x="1833774" y="75360"/>
                  </a:cubicBezTo>
                  <a:cubicBezTo>
                    <a:pt x="1800245" y="61454"/>
                    <a:pt x="1766334" y="48311"/>
                    <a:pt x="1733187" y="33639"/>
                  </a:cubicBezTo>
                  <a:cubicBezTo>
                    <a:pt x="1720422" y="27925"/>
                    <a:pt x="1707278" y="20877"/>
                    <a:pt x="1697752" y="10971"/>
                  </a:cubicBezTo>
                  <a:lnTo>
                    <a:pt x="1687320" y="456"/>
                  </a:lnTo>
                  <a:lnTo>
                    <a:pt x="916806" y="456"/>
                  </a:lnTo>
                  <a:lnTo>
                    <a:pt x="927155" y="9636"/>
                  </a:lnTo>
                  <a:cubicBezTo>
                    <a:pt x="994785" y="53644"/>
                    <a:pt x="1030980" y="52500"/>
                    <a:pt x="1097087" y="6016"/>
                  </a:cubicBezTo>
                  <a:cubicBezTo>
                    <a:pt x="1103945" y="1254"/>
                    <a:pt x="1118613" y="-2176"/>
                    <a:pt x="1123185" y="1634"/>
                  </a:cubicBezTo>
                  <a:cubicBezTo>
                    <a:pt x="1142617" y="17446"/>
                    <a:pt x="1162953" y="24495"/>
                    <a:pt x="1184028" y="26353"/>
                  </a:cubicBezTo>
                  <a:cubicBezTo>
                    <a:pt x="1162953" y="24495"/>
                    <a:pt x="1142616" y="17447"/>
                    <a:pt x="1123184" y="1635"/>
                  </a:cubicBezTo>
                  <a:cubicBezTo>
                    <a:pt x="1118612" y="-2175"/>
                    <a:pt x="1103944" y="1255"/>
                    <a:pt x="1097086" y="6017"/>
                  </a:cubicBezTo>
                  <a:cubicBezTo>
                    <a:pt x="1030979" y="52501"/>
                    <a:pt x="994784" y="53645"/>
                    <a:pt x="927154" y="9637"/>
                  </a:cubicBezTo>
                  <a:lnTo>
                    <a:pt x="916804" y="456"/>
                  </a:lnTo>
                  <a:lnTo>
                    <a:pt x="578772" y="456"/>
                  </a:lnTo>
                  <a:lnTo>
                    <a:pt x="556046" y="6589"/>
                  </a:lnTo>
                  <a:lnTo>
                    <a:pt x="517850" y="15506"/>
                  </a:lnTo>
                  <a:lnTo>
                    <a:pt x="556047" y="6588"/>
                  </a:lnTo>
                  <a:lnTo>
                    <a:pt x="578770" y="456"/>
                  </a:lnTo>
                  <a:lnTo>
                    <a:pt x="0" y="456"/>
                  </a:lnTo>
                  <a:lnTo>
                    <a:pt x="0" y="20445"/>
                  </a:lnTo>
                  <a:lnTo>
                    <a:pt x="0" y="29969"/>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descr="" title="">
            <a:extLst>
              <a:ext uri="{FF2B5EF4-FFF2-40B4-BE49-F238E27FC236}">
                <a16:creationId xmlns:a16="http://schemas.microsoft.com/office/drawing/2014/main" id="{C09C9FFF-F16E-5EA0-2A58-2E90FBCC1AAC}"/>
              </a:ext>
            </a:extLst>
          </p:cNvPr>
          <p:cNvSpPr>
            <a:spLocks noGrp="1"/>
          </p:cNvSpPr>
          <p:nvPr>
            <p:ph idx="1"/>
          </p:nvPr>
        </p:nvSpPr>
        <p:spPr>
          <a:xfrm>
            <a:off x="1077686" y="500743"/>
            <a:ext cx="10722428" cy="5812971"/>
          </a:xfrm>
        </p:spPr>
        <p:txBody>
          <a:bodyPr>
            <a:noAutofit/>
          </a:bodyPr>
          <a:lstStyle/>
          <a:p>
            <a:pPr marL="0" indent="0" algn="ctr">
              <a:buNone/>
            </a:pPr>
            <a:r>
              <a:rPr lang="en-US" b="1" u="sng" dirty="0">
                <a:solidFill>
                  <a:schemeClr val="accent5">
                    <a:alpha val="80000"/>
                  </a:schemeClr>
                </a:solidFill>
              </a:rPr>
              <a:t>Diminution in Value Wrinkle (</a:t>
            </a:r>
            <a:r>
              <a:rPr lang="en-US" b="1" i="1" u="sng" dirty="0">
                <a:solidFill>
                  <a:schemeClr val="accent5">
                    <a:alpha val="80000"/>
                  </a:schemeClr>
                </a:solidFill>
              </a:rPr>
              <a:t>Temple Beth Sholom</a:t>
            </a:r>
            <a:r>
              <a:rPr lang="en-US" b="1" u="sng" dirty="0">
                <a:solidFill>
                  <a:schemeClr val="accent5">
                    <a:alpha val="80000"/>
                  </a:schemeClr>
                </a:solidFill>
              </a:rPr>
              <a:t>)</a:t>
            </a:r>
          </a:p>
          <a:p>
            <a:pPr marL="0" indent="0">
              <a:buNone/>
            </a:pPr>
            <a:endParaRPr lang="en-US" u="sng" dirty="0">
              <a:solidFill>
                <a:schemeClr val="tx1">
                  <a:alpha val="80000"/>
                </a:schemeClr>
              </a:solidFill>
            </a:endParaRPr>
          </a:p>
          <a:p>
            <a:pPr marL="0" indent="0">
              <a:buNone/>
            </a:pPr>
            <a:r>
              <a:rPr lang="en-US" b="1" dirty="0">
                <a:solidFill>
                  <a:schemeClr val="tx1">
                    <a:alpha val="80000"/>
                  </a:schemeClr>
                </a:solidFill>
              </a:rPr>
              <a:t>“The proper measure of damages for construction defects is the cost of correcting the defects, except in certain instances where the corrections involve an </a:t>
            </a:r>
            <a:r>
              <a:rPr lang="en-US" b="1" u="sng" dirty="0">
                <a:solidFill>
                  <a:schemeClr val="tx1">
                    <a:alpha val="80000"/>
                  </a:schemeClr>
                </a:solidFill>
                <a:effectLst>
                  <a:outerShdw blurRad="38100" dist="38100" dir="2700000" algn="tl">
                    <a:srgbClr val="000000">
                      <a:alpha val="43137"/>
                    </a:srgbClr>
                  </a:outerShdw>
                </a:effectLst>
              </a:rPr>
              <a:t>unreasonable destruction of the structure and which is grossly disproportionate to the results obtained</a:t>
            </a:r>
            <a:r>
              <a:rPr lang="en-US" b="1" dirty="0">
                <a:solidFill>
                  <a:schemeClr val="tx1">
                    <a:alpha val="80000"/>
                  </a:schemeClr>
                </a:solidFill>
              </a:rPr>
              <a:t>.”</a:t>
            </a:r>
          </a:p>
          <a:p>
            <a:pPr marL="0" indent="0">
              <a:buNone/>
            </a:pPr>
            <a:endParaRPr lang="en-US" dirty="0">
              <a:solidFill>
                <a:schemeClr val="tx1">
                  <a:alpha val="80000"/>
                </a:schemeClr>
              </a:solidFill>
            </a:endParaRPr>
          </a:p>
          <a:p>
            <a:pPr marL="0" indent="0">
              <a:buNone/>
            </a:pPr>
            <a:endParaRPr lang="en-US" dirty="0">
              <a:solidFill>
                <a:schemeClr val="tx1">
                  <a:alpha val="80000"/>
                </a:schemeClr>
              </a:solidFill>
            </a:endParaRPr>
          </a:p>
          <a:p>
            <a:pPr marL="0" indent="0">
              <a:buNone/>
            </a:pPr>
            <a:endParaRPr lang="en-US" dirty="0">
              <a:solidFill>
                <a:schemeClr val="tx1">
                  <a:alpha val="80000"/>
                </a:schemeClr>
              </a:solidFill>
            </a:endParaRPr>
          </a:p>
          <a:p>
            <a:pPr marL="0" indent="0">
              <a:buNone/>
            </a:pPr>
            <a:r>
              <a:rPr lang="en-US" sz="1800" i="1" dirty="0">
                <a:solidFill>
                  <a:schemeClr val="tx1">
                    <a:alpha val="80000"/>
                  </a:schemeClr>
                </a:solidFill>
              </a:rPr>
              <a:t>Temple Beth Sholom and Jewish Center, Inc. v. </a:t>
            </a:r>
            <a:r>
              <a:rPr lang="en-US" sz="1800" i="1" dirty="0" err="1">
                <a:solidFill>
                  <a:schemeClr val="tx1">
                    <a:alpha val="80000"/>
                  </a:schemeClr>
                </a:solidFill>
              </a:rPr>
              <a:t>Thyne</a:t>
            </a:r>
            <a:r>
              <a:rPr lang="en-US" sz="1800" i="1" dirty="0">
                <a:solidFill>
                  <a:schemeClr val="tx1">
                    <a:alpha val="80000"/>
                  </a:schemeClr>
                </a:solidFill>
              </a:rPr>
              <a:t> Const. Corp</a:t>
            </a:r>
            <a:r>
              <a:rPr lang="en-US" sz="1800" dirty="0">
                <a:solidFill>
                  <a:schemeClr val="tx1">
                    <a:alpha val="80000"/>
                  </a:schemeClr>
                </a:solidFill>
              </a:rPr>
              <a:t>., 399 So.2d 525, 526 (Fla. 2d DCA 1981) (Temple entitled to reasonable cost to repair roof per original design)</a:t>
            </a:r>
          </a:p>
        </p:txBody>
      </p:sp>
    </p:spTree>
    <p:extLst>
      <p:ext uri="{BB962C8B-B14F-4D97-AF65-F5344CB8AC3E}">
        <p14:creationId xmlns:p14="http://schemas.microsoft.com/office/powerpoint/2010/main" val="15629054"/>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16="http://schemas.microsoft.com/office/drawing/2014/main" xmlns:ahyp="http://schemas.microsoft.com/office/drawing/2018/hyperlinkcolor" xmlns:p14="http://schemas.microsoft.com/office/powerpoint/2010/main"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descr="" title=""/>
        <p:cNvGrpSpPr/>
        <p:nvPr/>
      </p:nvGrpSpPr>
      <p:grpSpPr>
        <a:xfrm>
          <a:off x="0" y="0"/>
          <a:ext cx="0" cy="0"/>
          <a:chOff x="0" y="0"/>
          <a:chExt cx="0" cy="0"/>
        </a:xfrm>
      </p:grpSpPr>
      <p:sp>
        <p:nvSpPr>
          <p:cNvPr id="3" name="Content Placeholder 2" descr="" title="">
            <a:extLst>
              <a:ext uri="{FF2B5EF4-FFF2-40B4-BE49-F238E27FC236}">
                <a16:creationId xmlns:a16="http://schemas.microsoft.com/office/drawing/2014/main" id="{C09C9FFF-F16E-5EA0-2A58-2E90FBCC1AAC}"/>
              </a:ext>
            </a:extLst>
          </p:cNvPr>
          <p:cNvSpPr>
            <a:spLocks noGrp="1"/>
          </p:cNvSpPr>
          <p:nvPr>
            <p:ph idx="1"/>
          </p:nvPr>
        </p:nvSpPr>
        <p:spPr>
          <a:xfrm>
            <a:off x="228600" y="283030"/>
            <a:ext cx="11745686" cy="5576084"/>
          </a:xfrm>
        </p:spPr>
        <p:txBody>
          <a:bodyPr>
            <a:normAutofit fontScale="92500" lnSpcReduction="20000"/>
          </a:bodyPr>
          <a:lstStyle/>
          <a:p>
            <a:pPr marL="0" indent="0" algn="ctr">
              <a:buNone/>
            </a:pPr>
            <a:r>
              <a:rPr lang="en-US" u="sng" dirty="0">
                <a:solidFill>
                  <a:schemeClr val="accent5"/>
                </a:solidFill>
              </a:rPr>
              <a:t>Diminution in Value Wrinkle </a:t>
            </a:r>
          </a:p>
          <a:p>
            <a:pPr marL="0" indent="0" algn="ctr">
              <a:buNone/>
            </a:pPr>
            <a:endParaRPr lang="en-US" u="sng" dirty="0">
              <a:solidFill>
                <a:schemeClr val="bg1"/>
              </a:solidFill>
            </a:endParaRPr>
          </a:p>
          <a:p>
            <a:pPr marL="0" indent="0" algn="ctr">
              <a:buNone/>
            </a:pPr>
            <a:r>
              <a:rPr lang="en-US" sz="2600" u="sng" dirty="0"/>
              <a:t>(</a:t>
            </a:r>
            <a:r>
              <a:rPr lang="en-US" sz="2600" i="1" u="sng" dirty="0">
                <a:solidFill>
                  <a:schemeClr val="bg1"/>
                </a:solidFill>
              </a:rPr>
              <a:t>Grossman Holdings – Adopting subsection 346(1)(a) of the Restatement of Contracts)</a:t>
            </a:r>
            <a:endParaRPr lang="en-US" sz="2600" u="sng" dirty="0">
              <a:solidFill>
                <a:schemeClr val="bg1"/>
              </a:solidFill>
            </a:endParaRPr>
          </a:p>
          <a:p>
            <a:pPr marL="0" indent="0" algn="ctr">
              <a:buNone/>
            </a:pPr>
            <a:endParaRPr lang="en-US" u="sng" dirty="0">
              <a:solidFill>
                <a:schemeClr val="bg1"/>
              </a:solidFill>
            </a:endParaRPr>
          </a:p>
          <a:p>
            <a:pPr marL="0" indent="0" algn="l" fontAlgn="base">
              <a:buNone/>
            </a:pPr>
            <a:r>
              <a:rPr lang="en-US" b="1" dirty="0">
                <a:solidFill>
                  <a:schemeClr val="bg1"/>
                </a:solidFill>
              </a:rPr>
              <a:t>“</a:t>
            </a:r>
            <a:r>
              <a:rPr lang="en-US" sz="1900" i="0" dirty="0">
                <a:solidFill>
                  <a:schemeClr val="bg1"/>
                </a:solidFill>
                <a:effectLst/>
                <a:latin typeface="Source Sans Pro" panose="020B0503030403020204" pitchFamily="34" charset="0"/>
              </a:rPr>
              <a:t>Subsection 346(1)(a)</a:t>
            </a:r>
            <a:r>
              <a:rPr lang="en-US" sz="1900" i="0" u="none" strike="noStrike" baseline="30000" dirty="0">
                <a:solidFill>
                  <a:schemeClr val="bg1"/>
                </a:solidFill>
                <a:effectLst/>
                <a:latin typeface="Source Sans Pro" panose="020B0503030403020204" pitchFamily="34" charset="0"/>
                <a:hlinkClick r:id="rId2">
                  <a:extLst>
                    <a:ext uri="{A12FA001-AC4F-418D-AE19-62706E023703}">
                      <ahyp:hlinkClr xmlns:ahyp="http://schemas.microsoft.com/office/drawing/2018/hyperlinkcolor" val="tx"/>
                    </a:ext>
                  </a:extLst>
                </a:hlinkClick>
              </a:rPr>
              <a:t>1</a:t>
            </a:r>
            <a:r>
              <a:rPr lang="en-US" sz="1900" i="0" dirty="0">
                <a:solidFill>
                  <a:schemeClr val="bg1"/>
                </a:solidFill>
                <a:effectLst/>
                <a:latin typeface="Source Sans Pro" panose="020B0503030403020204" pitchFamily="34" charset="0"/>
              </a:rPr>
              <a:t> of the Restatement provides as follows:</a:t>
            </a:r>
          </a:p>
          <a:p>
            <a:pPr marL="0" indent="0" algn="l" fontAlgn="base">
              <a:buNone/>
            </a:pPr>
            <a:endParaRPr lang="en-US" sz="1900" i="0" dirty="0">
              <a:solidFill>
                <a:schemeClr val="bg1"/>
              </a:solidFill>
              <a:effectLst/>
              <a:latin typeface="Source Sans Pro" panose="020B0503030403020204" pitchFamily="34" charset="0"/>
            </a:endParaRPr>
          </a:p>
          <a:p>
            <a:pPr marL="914400" lvl="1" indent="-457200" fontAlgn="base">
              <a:buAutoNum type="arabicParenBoth"/>
            </a:pPr>
            <a:r>
              <a:rPr lang="en-US" sz="1900" i="0" dirty="0">
                <a:solidFill>
                  <a:schemeClr val="bg1"/>
                </a:solidFill>
                <a:effectLst/>
                <a:latin typeface="Source Sans Pro" panose="020B0503030403020204" pitchFamily="34" charset="0"/>
              </a:rPr>
              <a:t>For a breach by one who has contracted to construct a specified product, the other party can get judgment for compensatory damages for all unavoidable harm that the builder had reason to foresee when the contract was made, less such part of the contract price as has not been paid and is not still payable, determined as follows:</a:t>
            </a:r>
          </a:p>
          <a:p>
            <a:pPr marL="914400" lvl="1" indent="-457200" fontAlgn="base">
              <a:buAutoNum type="arabicParenBoth"/>
            </a:pPr>
            <a:endParaRPr lang="en-US" sz="1900" i="0" dirty="0">
              <a:solidFill>
                <a:schemeClr val="bg1"/>
              </a:solidFill>
              <a:effectLst/>
              <a:latin typeface="Source Sans Pro" panose="020B0503030403020204" pitchFamily="34" charset="0"/>
            </a:endParaRPr>
          </a:p>
          <a:p>
            <a:pPr marL="1371600" lvl="2" indent="-457200" fontAlgn="base">
              <a:buAutoNum type="alphaLcParenBoth"/>
            </a:pPr>
            <a:r>
              <a:rPr lang="en-US" sz="1900" i="0" dirty="0">
                <a:solidFill>
                  <a:schemeClr val="bg1"/>
                </a:solidFill>
                <a:effectLst/>
                <a:latin typeface="Source Sans Pro" panose="020B0503030403020204" pitchFamily="34" charset="0"/>
              </a:rPr>
              <a:t>For defective or unfinished construction he can get judgment for either</a:t>
            </a:r>
          </a:p>
          <a:p>
            <a:pPr marL="1371600" lvl="2" indent="-457200" fontAlgn="base">
              <a:buAutoNum type="alphaLcParenBoth"/>
            </a:pPr>
            <a:endParaRPr lang="en-US" sz="1900" i="0" dirty="0">
              <a:solidFill>
                <a:schemeClr val="bg1"/>
              </a:solidFill>
              <a:effectLst/>
              <a:latin typeface="Source Sans Pro" panose="020B0503030403020204" pitchFamily="34" charset="0"/>
            </a:endParaRPr>
          </a:p>
          <a:p>
            <a:pPr marL="1771650" lvl="3" indent="-400050" fontAlgn="base">
              <a:buAutoNum type="romanLcParenBoth"/>
            </a:pPr>
            <a:r>
              <a:rPr lang="en-US" sz="1900" b="1" i="0" dirty="0">
                <a:solidFill>
                  <a:schemeClr val="bg1"/>
                </a:solidFill>
                <a:effectLst/>
                <a:latin typeface="Source Sans Pro" panose="020B0503030403020204" pitchFamily="34" charset="0"/>
              </a:rPr>
              <a:t>the reasonable cost of construction and completion in accordance with the contract, if this is possible and does not involve </a:t>
            </a:r>
            <a:r>
              <a:rPr lang="en-US" sz="1900" b="1" i="0" u="sng" dirty="0">
                <a:solidFill>
                  <a:schemeClr val="bg1"/>
                </a:solidFill>
                <a:effectLst>
                  <a:outerShdw blurRad="38100" dist="38100" dir="2700000" algn="tl">
                    <a:srgbClr val="000000">
                      <a:alpha val="43137"/>
                    </a:srgbClr>
                  </a:outerShdw>
                </a:effectLst>
                <a:latin typeface="Source Sans Pro" panose="020B0503030403020204" pitchFamily="34" charset="0"/>
              </a:rPr>
              <a:t>unreasonable economic waste</a:t>
            </a:r>
            <a:r>
              <a:rPr lang="en-US" sz="1900" b="1" i="0" dirty="0">
                <a:solidFill>
                  <a:schemeClr val="bg1"/>
                </a:solidFill>
                <a:effectLst/>
                <a:latin typeface="Source Sans Pro" panose="020B0503030403020204" pitchFamily="34" charset="0"/>
              </a:rPr>
              <a:t>; or</a:t>
            </a:r>
          </a:p>
          <a:p>
            <a:pPr marL="1771650" lvl="3" indent="-400050" fontAlgn="base">
              <a:buAutoNum type="romanLcParenBoth"/>
            </a:pPr>
            <a:endParaRPr lang="en-US" sz="1900" i="0" dirty="0">
              <a:solidFill>
                <a:schemeClr val="bg1"/>
              </a:solidFill>
              <a:effectLst/>
              <a:latin typeface="Source Sans Pro" panose="020B0503030403020204" pitchFamily="34" charset="0"/>
            </a:endParaRPr>
          </a:p>
          <a:p>
            <a:pPr marL="1885950" lvl="3" indent="-514350" fontAlgn="base">
              <a:buAutoNum type="romanLcParenBoth" startAt="2"/>
            </a:pPr>
            <a:r>
              <a:rPr lang="en-US" sz="1900" b="1" i="0" dirty="0">
                <a:solidFill>
                  <a:schemeClr val="bg1"/>
                </a:solidFill>
                <a:effectLst/>
                <a:latin typeface="Source Sans Pro" panose="020B0503030403020204" pitchFamily="34" charset="0"/>
              </a:rPr>
              <a:t>the difference between the value that the product contracted for would have had and the value of  the performance that has been received by the plaintiff, </a:t>
            </a:r>
            <a:r>
              <a:rPr lang="en-US" sz="1900" b="1" i="0" u="sng" dirty="0">
                <a:solidFill>
                  <a:schemeClr val="bg1"/>
                </a:solidFill>
                <a:effectLst>
                  <a:outerShdw blurRad="38100" dist="38100" dir="2700000" algn="tl">
                    <a:srgbClr val="000000">
                      <a:alpha val="43137"/>
                    </a:srgbClr>
                  </a:outerShdw>
                </a:effectLst>
                <a:latin typeface="Source Sans Pro" panose="020B0503030403020204" pitchFamily="34" charset="0"/>
              </a:rPr>
              <a:t>if construction and completion in accordance with the contract would involve unreasonable economic waste</a:t>
            </a:r>
            <a:r>
              <a:rPr lang="en-US" sz="1900" i="0" dirty="0">
                <a:solidFill>
                  <a:schemeClr val="bg1"/>
                </a:solidFill>
                <a:effectLst/>
                <a:latin typeface="Source Sans Pro" panose="020B0503030403020204" pitchFamily="34" charset="0"/>
              </a:rPr>
              <a:t>.</a:t>
            </a:r>
          </a:p>
          <a:p>
            <a:pPr marL="1371600" lvl="3" indent="0" fontAlgn="base">
              <a:buNone/>
            </a:pPr>
            <a:endParaRPr lang="en-US" sz="1900" i="0" dirty="0">
              <a:solidFill>
                <a:schemeClr val="bg1"/>
              </a:solidFill>
              <a:effectLst/>
              <a:latin typeface="Source Sans Pro" panose="020B0503030403020204" pitchFamily="34" charset="0"/>
            </a:endParaRPr>
          </a:p>
          <a:p>
            <a:pPr marL="0" indent="0" algn="just">
              <a:buNone/>
            </a:pPr>
            <a:endParaRPr lang="en-US" b="1" dirty="0"/>
          </a:p>
          <a:p>
            <a:pPr marL="0" indent="0" algn="just">
              <a:buNone/>
            </a:pPr>
            <a:endParaRPr lang="en-US" dirty="0"/>
          </a:p>
          <a:p>
            <a:pPr marL="0" indent="0" algn="just">
              <a:buNone/>
            </a:pPr>
            <a:endParaRPr lang="en-US" dirty="0"/>
          </a:p>
          <a:p>
            <a:pPr marL="0" indent="0" algn="just">
              <a:buNone/>
            </a:pPr>
            <a:endParaRPr lang="en-US" dirty="0"/>
          </a:p>
        </p:txBody>
      </p:sp>
      <p:sp>
        <p:nvSpPr>
          <p:cNvPr id="4" name="TextBox 3" descr="" title="">
            <a:extLst>
              <a:ext uri="{FF2B5EF4-FFF2-40B4-BE49-F238E27FC236}">
                <a16:creationId xmlns:a16="http://schemas.microsoft.com/office/drawing/2014/main" id="{504BFD0F-BD6E-F81B-ABE7-4DFF99BD2AF4}"/>
              </a:ext>
            </a:extLst>
          </p:cNvPr>
          <p:cNvSpPr txBox="1"/>
          <p:nvPr/>
        </p:nvSpPr>
        <p:spPr>
          <a:xfrm>
            <a:off x="438912" y="6391656"/>
            <a:ext cx="7090672" cy="369332"/>
          </a:xfrm>
          <a:prstGeom prst="rect">
            <a:avLst/>
          </a:prstGeom>
          <a:noFill/>
        </p:spPr>
        <p:txBody>
          <a:bodyPr wrap="square" rtlCol="0">
            <a:spAutoFit/>
          </a:bodyPr>
          <a:lstStyle/>
          <a:p>
            <a:r>
              <a:rPr lang="en-US" i="1" dirty="0">
                <a:solidFill>
                  <a:schemeClr val="bg1"/>
                </a:solidFill>
              </a:rPr>
              <a:t>Grossman Holdings Ltd. v. </a:t>
            </a:r>
            <a:r>
              <a:rPr lang="en-US" i="1" dirty="0" err="1">
                <a:solidFill>
                  <a:schemeClr val="bg1"/>
                </a:solidFill>
              </a:rPr>
              <a:t>Hourihan</a:t>
            </a:r>
            <a:r>
              <a:rPr lang="en-US" dirty="0">
                <a:solidFill>
                  <a:schemeClr val="bg1"/>
                </a:solidFill>
              </a:rPr>
              <a:t>, 414 So.2d 1037, 1039 (Fla. 1982)</a:t>
            </a:r>
          </a:p>
        </p:txBody>
      </p:sp>
    </p:spTree>
    <p:extLst>
      <p:ext uri="{BB962C8B-B14F-4D97-AF65-F5344CB8AC3E}">
        <p14:creationId xmlns:p14="http://schemas.microsoft.com/office/powerpoint/2010/main" val="1009888167"/>
      </p:ext>
    </p:extLst>
  </p:cSld>
  <p:clrMapOvr>
    <a:masterClrMapping/>
  </p:clrMapOvr>
</p:sld>
</file>

<file path=ppt/slides/slide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descr="" title=""/>
        <p:cNvGrpSpPr/>
        <p:nvPr/>
      </p:nvGrpSpPr>
      <p:grpSpPr>
        <a:xfrm>
          <a:off x="0" y="0"/>
          <a:ext cx="0" cy="0"/>
          <a:chOff x="0" y="0"/>
          <a:chExt cx="0" cy="0"/>
        </a:xfrm>
      </p:grpSpPr>
      <p:sp>
        <p:nvSpPr>
          <p:cNvPr id="3" name="Content Placeholder 2" descr="" title="">
            <a:extLst>
              <a:ext uri="{FF2B5EF4-FFF2-40B4-BE49-F238E27FC236}">
                <a16:creationId xmlns:a16="http://schemas.microsoft.com/office/drawing/2014/main" id="{1A1EB0D6-44C6-4916-5E93-860FB168D2CE}"/>
              </a:ext>
            </a:extLst>
          </p:cNvPr>
          <p:cNvSpPr>
            <a:spLocks noGrp="1"/>
          </p:cNvSpPr>
          <p:nvPr>
            <p:ph idx="1"/>
          </p:nvPr>
        </p:nvSpPr>
        <p:spPr>
          <a:xfrm>
            <a:off x="97971" y="359230"/>
            <a:ext cx="11865429" cy="5817734"/>
          </a:xfrm>
        </p:spPr>
        <p:txBody>
          <a:bodyPr>
            <a:normAutofit/>
          </a:bodyPr>
          <a:lstStyle/>
          <a:p>
            <a:pPr marL="0" indent="0">
              <a:buNone/>
            </a:pPr>
            <a:r>
              <a:rPr lang="en-US" b="1" dirty="0">
                <a:solidFill>
                  <a:schemeClr val="bg1"/>
                </a:solidFill>
              </a:rPr>
              <a:t>The comment on subsection 346(1)(a) states:</a:t>
            </a:r>
          </a:p>
          <a:p>
            <a:pPr marL="0" indent="0">
              <a:buNone/>
            </a:pPr>
            <a:endParaRPr lang="en-US" b="1" dirty="0">
              <a:solidFill>
                <a:schemeClr val="bg1"/>
              </a:solidFill>
            </a:endParaRPr>
          </a:p>
          <a:p>
            <a:pPr marL="457200" lvl="1" indent="0">
              <a:buNone/>
            </a:pPr>
            <a:r>
              <a:rPr lang="en-US" b="1" dirty="0">
                <a:solidFill>
                  <a:schemeClr val="bg1"/>
                </a:solidFill>
              </a:rPr>
              <a:t>The purpose of money damages is to put the injured party in as good a position as that in which full performance would have put him; but this does not mean that he is to be put in the same specific physical position. Satisfaction for his harm is made either by giving him a sum of money sufficient to produce the physical product contracted for or by giving him the exchange value that that product would have had if it had been constructed. In very many cases it makes little difference whether the measure of recovery is based upon the value of the promised product as a whole or upon the cost of procuring and constructing it piecemeal. </a:t>
            </a:r>
            <a:r>
              <a:rPr lang="en-US" b="1" u="sng" dirty="0">
                <a:solidFill>
                  <a:schemeClr val="bg1"/>
                </a:solidFill>
              </a:rPr>
              <a:t>There are numerous cases, however, in which the value of the finished product is much less than the cost of producing it after the breach has occurred. Sometimes defects in a complete structure cannot be physically remedied without tearing down and rebuilding, at a cost that would be imprudent and unreasonable. The law does not require damages to be measured by a method requiring such economic waste. If no such waste is involved, the cost of remedying the defect is the amount awarded as compensation for failure to render the promised performance</a:t>
            </a:r>
            <a:r>
              <a:rPr lang="en-US" b="1" dirty="0">
                <a:solidFill>
                  <a:schemeClr val="bg1"/>
                </a:solidFill>
              </a:rPr>
              <a:t>.</a:t>
            </a:r>
          </a:p>
        </p:txBody>
      </p:sp>
      <p:sp>
        <p:nvSpPr>
          <p:cNvPr id="5" name="TextBox 4" descr="" title="">
            <a:extLst>
              <a:ext uri="{FF2B5EF4-FFF2-40B4-BE49-F238E27FC236}">
                <a16:creationId xmlns:a16="http://schemas.microsoft.com/office/drawing/2014/main" id="{72C4DB20-F055-F1FA-1982-82331CD41220}"/>
              </a:ext>
            </a:extLst>
          </p:cNvPr>
          <p:cNvSpPr txBox="1"/>
          <p:nvPr/>
        </p:nvSpPr>
        <p:spPr>
          <a:xfrm>
            <a:off x="347472" y="6391656"/>
            <a:ext cx="7182112" cy="369332"/>
          </a:xfrm>
          <a:prstGeom prst="rect">
            <a:avLst/>
          </a:prstGeom>
          <a:noFill/>
        </p:spPr>
        <p:txBody>
          <a:bodyPr wrap="square" rtlCol="0">
            <a:spAutoFit/>
          </a:bodyPr>
          <a:lstStyle/>
          <a:p>
            <a:r>
              <a:rPr lang="en-US" b="1" i="1" dirty="0">
                <a:solidFill>
                  <a:schemeClr val="bg1"/>
                </a:solidFill>
              </a:rPr>
              <a:t>Grossman Holdings Ltd. v. </a:t>
            </a:r>
            <a:r>
              <a:rPr lang="en-US" b="1" i="1" dirty="0" err="1">
                <a:solidFill>
                  <a:schemeClr val="bg1"/>
                </a:solidFill>
              </a:rPr>
              <a:t>Hourihan</a:t>
            </a:r>
            <a:r>
              <a:rPr lang="en-US" b="1" dirty="0">
                <a:solidFill>
                  <a:schemeClr val="bg1"/>
                </a:solidFill>
              </a:rPr>
              <a:t>, 414 So.2d 1037, 1039 (Fla. 1982)</a:t>
            </a:r>
          </a:p>
        </p:txBody>
      </p:sp>
    </p:spTree>
    <p:extLst>
      <p:ext uri="{BB962C8B-B14F-4D97-AF65-F5344CB8AC3E}">
        <p14:creationId xmlns:p14="http://schemas.microsoft.com/office/powerpoint/2010/main" val="2278394999"/>
      </p:ext>
    </p:extLst>
  </p:cSld>
  <p:clrMapOvr>
    <a:masterClrMapping/>
  </p:clrMapOvr>
</p:sld>
</file>

<file path=ppt/slides/slide7.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17" name="Rectangle 7" descr="" title="">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9" descr="" title="">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11" name="Group 10" descr="" title="">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15" name="Freeform: Shape 14" descr="" title="">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descr="" title="">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9" name="Group 11" descr="" title="">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20" name="Freeform: Shape 12" descr="" title="">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13" descr="" title="">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2">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itle 1" descr="" title="">
            <a:extLst>
              <a:ext uri="{FF2B5EF4-FFF2-40B4-BE49-F238E27FC236}">
                <a16:creationId xmlns:a16="http://schemas.microsoft.com/office/drawing/2014/main" id="{C08B9876-D5BC-6DF0-7AA2-8C80C2432146}"/>
              </a:ext>
            </a:extLst>
          </p:cNvPr>
          <p:cNvSpPr>
            <a:spLocks noGrp="1"/>
          </p:cNvSpPr>
          <p:nvPr>
            <p:ph type="ctrTitle"/>
          </p:nvPr>
        </p:nvSpPr>
        <p:spPr>
          <a:xfrm>
            <a:off x="838199" y="1120676"/>
            <a:ext cx="7021513" cy="2308324"/>
          </a:xfrm>
        </p:spPr>
        <p:txBody>
          <a:bodyPr>
            <a:normAutofit/>
          </a:bodyPr>
          <a:lstStyle/>
          <a:p>
            <a:pPr algn="l"/>
            <a:r>
              <a:rPr lang="en-US" sz="4000" b="1" dirty="0">
                <a:solidFill>
                  <a:schemeClr val="accent5"/>
                </a:solidFill>
              </a:rPr>
              <a:t>Next, YOUR EVIDENCE NEEDS TO SUPPORT YOUR MEASURE OF DAMAGES…AND DEFENSES</a:t>
            </a:r>
          </a:p>
        </p:txBody>
      </p:sp>
      <p:sp>
        <p:nvSpPr>
          <p:cNvPr id="3" name="Subtitle 2" descr="" title="">
            <a:extLst>
              <a:ext uri="{FF2B5EF4-FFF2-40B4-BE49-F238E27FC236}">
                <a16:creationId xmlns:a16="http://schemas.microsoft.com/office/drawing/2014/main" id="{452A6DAF-4858-365E-108A-96DFFC88C1A3}"/>
              </a:ext>
            </a:extLst>
          </p:cNvPr>
          <p:cNvSpPr>
            <a:spLocks noGrp="1"/>
          </p:cNvSpPr>
          <p:nvPr>
            <p:ph type="subTitle" idx="1"/>
          </p:nvPr>
        </p:nvSpPr>
        <p:spPr>
          <a:xfrm>
            <a:off x="835024" y="3809999"/>
            <a:ext cx="7025753" cy="1012778"/>
          </a:xfrm>
        </p:spPr>
        <p:txBody>
          <a:bodyPr>
            <a:normAutofit/>
          </a:bodyPr>
          <a:lstStyle/>
          <a:p>
            <a:pPr algn="l"/>
            <a:r>
              <a:rPr lang="en-US">
                <a:solidFill>
                  <a:schemeClr val="bg1"/>
                </a:solidFill>
              </a:rPr>
              <a:t>What is your evidence to prove or disprove the measure of damages? </a:t>
            </a:r>
          </a:p>
        </p:txBody>
      </p:sp>
    </p:spTree>
    <p:extLst>
      <p:ext uri="{BB962C8B-B14F-4D97-AF65-F5344CB8AC3E}">
        <p14:creationId xmlns:p14="http://schemas.microsoft.com/office/powerpoint/2010/main" val="1246033115"/>
      </p:ext>
    </p:extLst>
  </p:cSld>
  <p:clrMapOvr>
    <a:masterClrMapping/>
  </p:clrMapOvr>
</p:sld>
</file>

<file path=ppt/slides/slide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71B507D4-AE14-0768-B486-D1D7099B9FFC}"/>
              </a:ext>
            </a:extLst>
          </p:cNvPr>
          <p:cNvSpPr>
            <a:spLocks noGrp="1"/>
          </p:cNvSpPr>
          <p:nvPr>
            <p:ph type="title"/>
          </p:nvPr>
        </p:nvSpPr>
        <p:spPr>
          <a:xfrm>
            <a:off x="838200" y="932815"/>
            <a:ext cx="10515600" cy="915035"/>
          </a:xfrm>
        </p:spPr>
        <p:txBody>
          <a:bodyPr>
            <a:normAutofit/>
          </a:bodyPr>
          <a:lstStyle/>
          <a:p>
            <a:r>
              <a:rPr lang="en-US" sz="2000" i="1" dirty="0">
                <a:solidFill>
                  <a:schemeClr val="bg1"/>
                </a:solidFill>
              </a:rPr>
              <a:t>Aponte v. Exotic Pools, Inc</a:t>
            </a:r>
            <a:r>
              <a:rPr lang="en-US" sz="2000" dirty="0">
                <a:solidFill>
                  <a:schemeClr val="bg1"/>
                </a:solidFill>
              </a:rPr>
              <a:t>., 699 So.2d 796 (Fla. 4</a:t>
            </a:r>
            <a:r>
              <a:rPr lang="en-US" sz="2000" baseline="30000" dirty="0">
                <a:solidFill>
                  <a:schemeClr val="bg1"/>
                </a:solidFill>
              </a:rPr>
              <a:t>th</a:t>
            </a:r>
            <a:r>
              <a:rPr lang="en-US" sz="2000" dirty="0">
                <a:solidFill>
                  <a:schemeClr val="bg1"/>
                </a:solidFill>
              </a:rPr>
              <a:t> DCA 1997)</a:t>
            </a:r>
          </a:p>
        </p:txBody>
      </p:sp>
      <p:sp>
        <p:nvSpPr>
          <p:cNvPr id="3" name="Content Placeholder 2" descr="" title="">
            <a:extLst>
              <a:ext uri="{FF2B5EF4-FFF2-40B4-BE49-F238E27FC236}">
                <a16:creationId xmlns:a16="http://schemas.microsoft.com/office/drawing/2014/main" id="{183570F1-EF6C-EE4B-9FAA-CA26EBFBAEE9}"/>
              </a:ext>
            </a:extLst>
          </p:cNvPr>
          <p:cNvSpPr>
            <a:spLocks noGrp="1"/>
          </p:cNvSpPr>
          <p:nvPr>
            <p:ph idx="1"/>
          </p:nvPr>
        </p:nvSpPr>
        <p:spPr>
          <a:xfrm>
            <a:off x="370115" y="1847850"/>
            <a:ext cx="11342914" cy="4667250"/>
          </a:xfrm>
        </p:spPr>
        <p:txBody>
          <a:bodyPr>
            <a:normAutofit fontScale="85000" lnSpcReduction="20000"/>
          </a:bodyPr>
          <a:lstStyle/>
          <a:p>
            <a:pPr marL="0" indent="0">
              <a:buNone/>
            </a:pPr>
            <a:r>
              <a:rPr lang="en-US" b="1" u="sng" dirty="0">
                <a:solidFill>
                  <a:schemeClr val="bg1"/>
                </a:solidFill>
              </a:rPr>
              <a:t>Facts.</a:t>
            </a:r>
            <a:r>
              <a:rPr lang="en-US" b="1" dirty="0">
                <a:solidFill>
                  <a:schemeClr val="bg1"/>
                </a:solidFill>
              </a:rPr>
              <a:t> Breach of residential pool contract claiming pool deck not properly drain.  Owner had expert testify that deck had to be replaced at cost of about $38k and that trench drain not resolve problem.  Pool company had expert testify trench drain would cost $1,500 and would drain a lot of the work from deck but admitted this was based on ASSUMPTION  that water would flow to trench drain. Trial court awarded owner $9k.</a:t>
            </a:r>
          </a:p>
          <a:p>
            <a:pPr marL="0" indent="0">
              <a:buNone/>
            </a:pPr>
            <a:endParaRPr lang="en-US" b="1" dirty="0">
              <a:solidFill>
                <a:schemeClr val="bg1"/>
              </a:solidFill>
            </a:endParaRPr>
          </a:p>
          <a:p>
            <a:pPr marL="0" indent="0" algn="l" fontAlgn="base">
              <a:buNone/>
            </a:pPr>
            <a:r>
              <a:rPr lang="en-US" b="1" i="0" u="sng" dirty="0">
                <a:solidFill>
                  <a:schemeClr val="bg1"/>
                </a:solidFill>
                <a:effectLst/>
                <a:latin typeface="Source Sans Pro" panose="020B0503030403020204" pitchFamily="34" charset="0"/>
              </a:rPr>
              <a:t>Reversed and Remanded</a:t>
            </a:r>
            <a:r>
              <a:rPr lang="en-US" b="1" u="sng" dirty="0">
                <a:solidFill>
                  <a:schemeClr val="bg1"/>
                </a:solidFill>
                <a:latin typeface="Source Sans Pro" panose="020B0503030403020204" pitchFamily="34" charset="0"/>
              </a:rPr>
              <a:t>.</a:t>
            </a:r>
            <a:r>
              <a:rPr lang="en-US" b="1" i="0" dirty="0">
                <a:solidFill>
                  <a:schemeClr val="bg1"/>
                </a:solidFill>
                <a:effectLst/>
                <a:latin typeface="Source Sans Pro" panose="020B0503030403020204" pitchFamily="34" charset="0"/>
              </a:rPr>
              <a:t>  Fourth District:</a:t>
            </a:r>
          </a:p>
          <a:p>
            <a:pPr marL="0" indent="0" algn="l" fontAlgn="base">
              <a:buNone/>
            </a:pPr>
            <a:endParaRPr lang="en-US" b="1" i="0" dirty="0">
              <a:solidFill>
                <a:schemeClr val="bg1"/>
              </a:solidFill>
              <a:effectLst/>
              <a:latin typeface="Source Sans Pro" panose="020B0503030403020204" pitchFamily="34" charset="0"/>
            </a:endParaRPr>
          </a:p>
          <a:p>
            <a:pPr marL="457200" lvl="1" indent="0" fontAlgn="base">
              <a:buNone/>
            </a:pPr>
            <a:r>
              <a:rPr lang="en-US" b="1" i="0" dirty="0">
                <a:solidFill>
                  <a:schemeClr val="bg1"/>
                </a:solidFill>
                <a:effectLst/>
                <a:latin typeface="Source Sans Pro" panose="020B0503030403020204" pitchFamily="34" charset="0"/>
              </a:rPr>
              <a:t>Rather, the testimony here provided that the damages were either $38,245.00 or $1,500.00. The difference between the figures lies in the plaintiffs' view that they are entitled to construction which conforms to the contract, </a:t>
            </a:r>
            <a:r>
              <a:rPr lang="en-US" b="1" i="0" dirty="0">
                <a:solidFill>
                  <a:schemeClr val="bg1"/>
                </a:solidFill>
                <a:effectLst>
                  <a:outerShdw blurRad="38100" dist="38100" dir="2700000" algn="tl">
                    <a:srgbClr val="000000">
                      <a:alpha val="43137"/>
                    </a:srgbClr>
                  </a:outerShdw>
                </a:effectLst>
                <a:latin typeface="Source Sans Pro" panose="020B0503030403020204" pitchFamily="34" charset="0"/>
              </a:rPr>
              <a:t>and the defendant's view that the plaintiffs' method of cure would amount to economic waste. By its ruling, the trial court appears not to have decided that crucial question</a:t>
            </a:r>
            <a:r>
              <a:rPr lang="en-US" b="1" i="0" dirty="0">
                <a:solidFill>
                  <a:schemeClr val="bg1"/>
                </a:solidFill>
                <a:effectLst/>
                <a:latin typeface="Source Sans Pro" panose="020B0503030403020204" pitchFamily="34" charset="0"/>
              </a:rPr>
              <a:t>.</a:t>
            </a:r>
          </a:p>
          <a:p>
            <a:pPr marL="457200" lvl="1" indent="0" fontAlgn="base">
              <a:buNone/>
            </a:pPr>
            <a:endParaRPr lang="en-US" b="1" i="0" dirty="0">
              <a:solidFill>
                <a:schemeClr val="bg1"/>
              </a:solidFill>
              <a:effectLst/>
              <a:latin typeface="Source Sans Pro" panose="020B0503030403020204" pitchFamily="34" charset="0"/>
            </a:endParaRPr>
          </a:p>
          <a:p>
            <a:pPr marL="457200" lvl="1" indent="0" fontAlgn="base">
              <a:buNone/>
            </a:pPr>
            <a:r>
              <a:rPr lang="en-US" b="1" i="0" u="sng" dirty="0">
                <a:solidFill>
                  <a:schemeClr val="bg1"/>
                </a:solidFill>
                <a:effectLst/>
                <a:latin typeface="Source Sans Pro" panose="020B0503030403020204" pitchFamily="34" charset="0"/>
              </a:rPr>
              <a:t>There is no reasonable basis in the evidence </a:t>
            </a:r>
            <a:r>
              <a:rPr lang="en-US" b="1" i="0" dirty="0">
                <a:solidFill>
                  <a:schemeClr val="bg1"/>
                </a:solidFill>
                <a:effectLst/>
                <a:latin typeface="Source Sans Pro" panose="020B0503030403020204" pitchFamily="34" charset="0"/>
              </a:rPr>
              <a:t>for the trial court's award of $9,000.00. We therefore reverse for the trial court to make an award based on the evidence presented.</a:t>
            </a:r>
          </a:p>
          <a:p>
            <a:pPr marL="457200" lvl="1" indent="0" fontAlgn="base">
              <a:buNone/>
            </a:pPr>
            <a:endParaRPr lang="en-US" b="1" i="0" dirty="0">
              <a:solidFill>
                <a:schemeClr val="bg1"/>
              </a:solidFill>
              <a:effectLst/>
              <a:latin typeface="Source Sans Pro" panose="020B0503030403020204" pitchFamily="34" charset="0"/>
            </a:endParaRPr>
          </a:p>
          <a:p>
            <a:pPr marL="0" indent="0">
              <a:buNone/>
            </a:pPr>
            <a:endParaRPr lang="en-US" dirty="0"/>
          </a:p>
        </p:txBody>
      </p:sp>
      <p:sp>
        <p:nvSpPr>
          <p:cNvPr id="4" name="TextBox 3" descr="" title="">
            <a:extLst>
              <a:ext uri="{FF2B5EF4-FFF2-40B4-BE49-F238E27FC236}">
                <a16:creationId xmlns:a16="http://schemas.microsoft.com/office/drawing/2014/main" id="{8DED4704-3AC9-37AD-C8BC-0F4D2A29E834}"/>
              </a:ext>
            </a:extLst>
          </p:cNvPr>
          <p:cNvSpPr txBox="1"/>
          <p:nvPr/>
        </p:nvSpPr>
        <p:spPr>
          <a:xfrm>
            <a:off x="1085850" y="342900"/>
            <a:ext cx="9991725" cy="523220"/>
          </a:xfrm>
          <a:prstGeom prst="rect">
            <a:avLst/>
          </a:prstGeom>
          <a:noFill/>
        </p:spPr>
        <p:txBody>
          <a:bodyPr wrap="square" rtlCol="0">
            <a:spAutoFit/>
          </a:bodyPr>
          <a:lstStyle/>
          <a:p>
            <a:r>
              <a:rPr lang="en-US" sz="2800" b="1" dirty="0">
                <a:solidFill>
                  <a:schemeClr val="accent5"/>
                </a:solidFill>
              </a:rPr>
              <a:t>Need Reasonable Basis in the Evidence…</a:t>
            </a:r>
          </a:p>
        </p:txBody>
      </p:sp>
    </p:spTree>
    <p:extLst>
      <p:ext uri="{BB962C8B-B14F-4D97-AF65-F5344CB8AC3E}">
        <p14:creationId xmlns:p14="http://schemas.microsoft.com/office/powerpoint/2010/main" val="1996126292"/>
      </p:ext>
    </p:extLst>
  </p:cSld>
  <p:clrMapOvr>
    <a:masterClrMapping/>
  </p:clrMapOvr>
</p:sld>
</file>

<file path=ppt/slides/slide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EADD0A87-2930-D326-9762-2FDFF60F4F71}"/>
              </a:ext>
            </a:extLst>
          </p:cNvPr>
          <p:cNvSpPr>
            <a:spLocks noGrp="1"/>
          </p:cNvSpPr>
          <p:nvPr>
            <p:ph type="title"/>
          </p:nvPr>
        </p:nvSpPr>
        <p:spPr>
          <a:xfrm>
            <a:off x="838200" y="365126"/>
            <a:ext cx="10515600" cy="444500"/>
          </a:xfrm>
        </p:spPr>
        <p:txBody>
          <a:bodyPr>
            <a:noAutofit/>
          </a:bodyPr>
          <a:lstStyle/>
          <a:p>
            <a:r>
              <a:rPr lang="en-US" sz="2800" b="1" dirty="0">
                <a:solidFill>
                  <a:schemeClr val="accent5"/>
                </a:solidFill>
              </a:rPr>
              <a:t>Burden of Economic Waste Argument will Fall on Party Asserting It…</a:t>
            </a:r>
          </a:p>
        </p:txBody>
      </p:sp>
      <p:sp>
        <p:nvSpPr>
          <p:cNvPr id="3" name="Content Placeholder 2" descr="" title="">
            <a:extLst>
              <a:ext uri="{FF2B5EF4-FFF2-40B4-BE49-F238E27FC236}">
                <a16:creationId xmlns:a16="http://schemas.microsoft.com/office/drawing/2014/main" id="{6FF0A202-0700-B6F4-99DC-B575FD4536DB}"/>
              </a:ext>
            </a:extLst>
          </p:cNvPr>
          <p:cNvSpPr>
            <a:spLocks noGrp="1"/>
          </p:cNvSpPr>
          <p:nvPr>
            <p:ph idx="1"/>
          </p:nvPr>
        </p:nvSpPr>
        <p:spPr>
          <a:xfrm>
            <a:off x="370114" y="1273630"/>
            <a:ext cx="11440886" cy="5219244"/>
          </a:xfrm>
        </p:spPr>
        <p:txBody>
          <a:bodyPr>
            <a:normAutofit/>
          </a:bodyPr>
          <a:lstStyle/>
          <a:p>
            <a:pPr marL="0" indent="0">
              <a:buNone/>
            </a:pPr>
            <a:r>
              <a:rPr lang="en-US" sz="1800" b="1" i="1" dirty="0">
                <a:solidFill>
                  <a:schemeClr val="bg1"/>
                </a:solidFill>
              </a:rPr>
              <a:t>Tampa Bay Water v. HDR Engineering, Inc</a:t>
            </a:r>
            <a:r>
              <a:rPr lang="en-US" sz="1800" b="1" dirty="0">
                <a:solidFill>
                  <a:schemeClr val="bg1"/>
                </a:solidFill>
              </a:rPr>
              <a:t>., 2011 WL 3101803 (</a:t>
            </a:r>
            <a:r>
              <a:rPr lang="en-US" sz="1800" b="1" dirty="0" err="1">
                <a:solidFill>
                  <a:schemeClr val="bg1"/>
                </a:solidFill>
              </a:rPr>
              <a:t>M.D.Fla</a:t>
            </a:r>
            <a:r>
              <a:rPr lang="en-US" sz="1800" b="1" dirty="0">
                <a:solidFill>
                  <a:schemeClr val="bg1"/>
                </a:solidFill>
              </a:rPr>
              <a:t>. 2011) (unreported)</a:t>
            </a:r>
          </a:p>
          <a:p>
            <a:pPr marL="0" indent="0">
              <a:buNone/>
            </a:pPr>
            <a:endParaRPr lang="en-US" sz="2000" b="1" dirty="0">
              <a:solidFill>
                <a:schemeClr val="bg1"/>
              </a:solidFill>
            </a:endParaRPr>
          </a:p>
          <a:p>
            <a:pPr>
              <a:buFont typeface="Wingdings" panose="05000000000000000000" pitchFamily="2" charset="2"/>
              <a:buChar char="Ø"/>
            </a:pPr>
            <a:r>
              <a:rPr lang="en-US" sz="2000" b="1" dirty="0">
                <a:solidFill>
                  <a:schemeClr val="bg1"/>
                </a:solidFill>
              </a:rPr>
              <a:t>Owner (plaintiff) is not under obligation to prove diminution in value damages – don’t need to prove both reasonable cost of repair and diminution in value damages</a:t>
            </a:r>
          </a:p>
          <a:p>
            <a:pPr>
              <a:buFont typeface="Wingdings" panose="05000000000000000000" pitchFamily="2" charset="2"/>
              <a:buChar char="Ø"/>
            </a:pPr>
            <a:endParaRPr lang="en-US" sz="2000" b="1" dirty="0">
              <a:solidFill>
                <a:schemeClr val="bg1"/>
              </a:solidFill>
            </a:endParaRPr>
          </a:p>
          <a:p>
            <a:pPr>
              <a:buFont typeface="Wingdings" panose="05000000000000000000" pitchFamily="2" charset="2"/>
              <a:buChar char="Ø"/>
            </a:pPr>
            <a:r>
              <a:rPr lang="en-US" sz="2000" b="1" dirty="0">
                <a:solidFill>
                  <a:schemeClr val="bg1"/>
                </a:solidFill>
              </a:rPr>
              <a:t>Burden of proving economic waste is on party asserting it – once owner proves repair costs, </a:t>
            </a:r>
            <a:r>
              <a:rPr lang="en-US" sz="2000" b="1" u="sng" dirty="0">
                <a:solidFill>
                  <a:schemeClr val="bg1"/>
                </a:solidFill>
              </a:rPr>
              <a:t>burden shifts to contractor </a:t>
            </a:r>
            <a:r>
              <a:rPr lang="en-US" sz="2000" b="1" dirty="0">
                <a:solidFill>
                  <a:schemeClr val="bg1"/>
                </a:solidFill>
              </a:rPr>
              <a:t>“to prove that the cost of repair exceeded the diminution in value and thus resulted in economic waste.”  </a:t>
            </a:r>
            <a:r>
              <a:rPr lang="en-US" sz="2000" b="1" i="1" dirty="0">
                <a:solidFill>
                  <a:schemeClr val="bg1"/>
                </a:solidFill>
              </a:rPr>
              <a:t>Id</a:t>
            </a:r>
            <a:r>
              <a:rPr lang="en-US" sz="2000" b="1" dirty="0">
                <a:solidFill>
                  <a:schemeClr val="bg1"/>
                </a:solidFill>
              </a:rPr>
              <a:t>., n.11 quoting 6 Bruner &amp; O’Connor Construction Law sec. 19:30.  “[Defendant] has the burden of establishing that [Plaintiff’s] repair estimates are so unreasonable as to constitute economic waste.”</a:t>
            </a:r>
          </a:p>
          <a:p>
            <a:pPr marL="0" indent="0">
              <a:buNone/>
            </a:pPr>
            <a:endParaRPr lang="en-US" sz="2000" b="1" dirty="0">
              <a:solidFill>
                <a:schemeClr val="bg1"/>
              </a:solidFill>
            </a:endParaRPr>
          </a:p>
          <a:p>
            <a:pPr>
              <a:buFont typeface="Wingdings" panose="05000000000000000000" pitchFamily="2" charset="2"/>
              <a:buChar char="Ø"/>
            </a:pPr>
            <a:r>
              <a:rPr lang="en-US" sz="2000" b="1" dirty="0">
                <a:solidFill>
                  <a:schemeClr val="bg1"/>
                </a:solidFill>
              </a:rPr>
              <a:t>“Where evidence is presented on cost to repair and diminution in value, the jury may be instructed on both measures of damages.”</a:t>
            </a:r>
          </a:p>
          <a:p>
            <a:pPr>
              <a:buFont typeface="Wingdings" panose="05000000000000000000" pitchFamily="2" charset="2"/>
              <a:buChar char="Ø"/>
            </a:pPr>
            <a:endParaRPr lang="en-US" sz="2000" b="1" dirty="0">
              <a:solidFill>
                <a:schemeClr val="bg1"/>
              </a:solidFill>
            </a:endParaRPr>
          </a:p>
          <a:p>
            <a:pPr lvl="1">
              <a:buFont typeface="Wingdings" panose="05000000000000000000" pitchFamily="2" charset="2"/>
              <a:buChar char="Ø"/>
            </a:pPr>
            <a:r>
              <a:rPr lang="en-US" sz="1600" b="1" dirty="0">
                <a:solidFill>
                  <a:schemeClr val="bg1"/>
                </a:solidFill>
              </a:rPr>
              <a:t>Question of fact?</a:t>
            </a:r>
          </a:p>
          <a:p>
            <a:pPr>
              <a:buFont typeface="Wingdings" panose="05000000000000000000" pitchFamily="2" charset="2"/>
              <a:buChar char="Ø"/>
            </a:pPr>
            <a:endParaRPr lang="en-US" sz="2000" b="1" dirty="0">
              <a:solidFill>
                <a:schemeClr val="bg1"/>
              </a:solidFill>
            </a:endParaRPr>
          </a:p>
          <a:p>
            <a:pPr>
              <a:buFont typeface="Wingdings" panose="05000000000000000000" pitchFamily="2" charset="2"/>
              <a:buChar char="Ø"/>
            </a:pPr>
            <a:endParaRPr lang="en-US" sz="2000" dirty="0"/>
          </a:p>
        </p:txBody>
      </p:sp>
    </p:spTree>
    <p:extLst>
      <p:ext uri="{BB962C8B-B14F-4D97-AF65-F5344CB8AC3E}">
        <p14:creationId xmlns:p14="http://schemas.microsoft.com/office/powerpoint/2010/main" val="2656276257"/>
      </p:ext>
    </p:extLst>
  </p:cSld>
  <p:clrMapOvr>
    <a:masterClrMapping/>
  </p:clrMapOvr>
</p:sld>
</file>

<file path=ppt/slides/slide1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652A1EBB-FBEE-B9A4-00A4-003AD712F44C}"/>
              </a:ext>
            </a:extLst>
          </p:cNvPr>
          <p:cNvSpPr>
            <a:spLocks noGrp="1"/>
          </p:cNvSpPr>
          <p:nvPr>
            <p:ph type="title"/>
          </p:nvPr>
        </p:nvSpPr>
        <p:spPr>
          <a:xfrm>
            <a:off x="838200" y="374651"/>
            <a:ext cx="10515600" cy="749300"/>
          </a:xfrm>
        </p:spPr>
        <p:txBody>
          <a:bodyPr>
            <a:normAutofit/>
          </a:bodyPr>
          <a:lstStyle/>
          <a:p>
            <a:r>
              <a:rPr lang="en-US" sz="2800" b="1" dirty="0">
                <a:solidFill>
                  <a:schemeClr val="accent5"/>
                </a:solidFill>
              </a:rPr>
              <a:t>Burden of Economic Waste Argument will Fall on Party Asserting It…</a:t>
            </a:r>
          </a:p>
        </p:txBody>
      </p:sp>
      <p:sp>
        <p:nvSpPr>
          <p:cNvPr id="3" name="Content Placeholder 2" descr="" title="">
            <a:extLst>
              <a:ext uri="{FF2B5EF4-FFF2-40B4-BE49-F238E27FC236}">
                <a16:creationId xmlns:a16="http://schemas.microsoft.com/office/drawing/2014/main" id="{D815F558-30CD-58BB-C218-4D819DA861BF}"/>
              </a:ext>
            </a:extLst>
          </p:cNvPr>
          <p:cNvSpPr>
            <a:spLocks noGrp="1"/>
          </p:cNvSpPr>
          <p:nvPr>
            <p:ph idx="1"/>
          </p:nvPr>
        </p:nvSpPr>
        <p:spPr>
          <a:xfrm>
            <a:off x="391885" y="1295400"/>
            <a:ext cx="11310257" cy="4881563"/>
          </a:xfrm>
        </p:spPr>
        <p:txBody>
          <a:bodyPr>
            <a:normAutofit/>
          </a:bodyPr>
          <a:lstStyle/>
          <a:p>
            <a:pPr marL="0" indent="0">
              <a:buNone/>
            </a:pPr>
            <a:r>
              <a:rPr lang="en-US" sz="1800" b="1" i="1" dirty="0">
                <a:solidFill>
                  <a:schemeClr val="bg1"/>
                </a:solidFill>
              </a:rPr>
              <a:t>American Equity Ins. Co. v. Van </a:t>
            </a:r>
            <a:r>
              <a:rPr lang="en-US" sz="1800" b="1" i="1" dirty="0" err="1">
                <a:solidFill>
                  <a:schemeClr val="bg1"/>
                </a:solidFill>
              </a:rPr>
              <a:t>Ginhoven</a:t>
            </a:r>
            <a:r>
              <a:rPr lang="en-US" sz="1800" b="1" dirty="0">
                <a:solidFill>
                  <a:schemeClr val="bg1"/>
                </a:solidFill>
              </a:rPr>
              <a:t>, 788 So.2d 388 (Fla. 5</a:t>
            </a:r>
            <a:r>
              <a:rPr lang="en-US" sz="1800" b="1" baseline="30000" dirty="0">
                <a:solidFill>
                  <a:schemeClr val="bg1"/>
                </a:solidFill>
              </a:rPr>
              <a:t>th</a:t>
            </a:r>
            <a:r>
              <a:rPr lang="en-US" sz="1800" b="1" dirty="0">
                <a:solidFill>
                  <a:schemeClr val="bg1"/>
                </a:solidFill>
              </a:rPr>
              <a:t> DCA 2001)</a:t>
            </a:r>
          </a:p>
          <a:p>
            <a:pPr marL="0" indent="0">
              <a:buNone/>
            </a:pPr>
            <a:endParaRPr lang="en-US" sz="2400" b="1" dirty="0">
              <a:solidFill>
                <a:schemeClr val="bg1"/>
              </a:solidFill>
            </a:endParaRPr>
          </a:p>
          <a:p>
            <a:pPr marL="0" indent="0">
              <a:buNone/>
            </a:pPr>
            <a:r>
              <a:rPr lang="en-US" b="1" i="0" dirty="0">
                <a:solidFill>
                  <a:schemeClr val="bg1"/>
                </a:solidFill>
                <a:effectLst/>
                <a:latin typeface="Source Sans Pro" panose="020B0503030403020204" pitchFamily="34" charset="0"/>
              </a:rPr>
              <a:t>“In the instant case, [plaintiff] proved that the costs associated with replacing the pool and repairing the damages less significant upgrades, was $48,144.50. </a:t>
            </a:r>
            <a:r>
              <a:rPr lang="en-US" b="1" i="0" u="sng" dirty="0">
                <a:solidFill>
                  <a:schemeClr val="bg1"/>
                </a:solidFill>
                <a:effectLst/>
                <a:latin typeface="Source Sans Pro" panose="020B0503030403020204" pitchFamily="34" charset="0"/>
              </a:rPr>
              <a:t>The record fails to demonstrate that this cost exceeded the value of the pool in its original condition or its depreciation in value</a:t>
            </a:r>
            <a:r>
              <a:rPr lang="en-US" b="1" i="0" dirty="0">
                <a:solidFill>
                  <a:schemeClr val="bg1"/>
                </a:solidFill>
                <a:effectLst/>
                <a:latin typeface="Source Sans Pro" panose="020B0503030403020204" pitchFamily="34" charset="0"/>
              </a:rPr>
              <a:t>. Moreover, [plaintiff] demonstrated that replacing and repairing the damage was practicable by actually having it done. Accordingly, [defendant] has failed to demonstrate on appeal that the trial judge erred in awarding [plaintiff] the cost associated with replacing her pool and repairing the other damaged property.”</a:t>
            </a:r>
          </a:p>
          <a:p>
            <a:pPr marL="0" indent="0">
              <a:buNone/>
            </a:pPr>
            <a:endParaRPr lang="en-US" sz="1900" b="1" dirty="0">
              <a:solidFill>
                <a:srgbClr val="3D3D3D"/>
              </a:solidFill>
              <a:latin typeface="Source Sans Pro" panose="020B0503030403020204" pitchFamily="34" charset="0"/>
            </a:endParaRPr>
          </a:p>
          <a:p>
            <a:pPr marL="0" indent="0">
              <a:buNone/>
            </a:pPr>
            <a:endParaRPr lang="en-US" sz="1900" b="1" dirty="0">
              <a:solidFill>
                <a:srgbClr val="3D3D3D"/>
              </a:solidFill>
              <a:latin typeface="Source Sans Pro" panose="020B0503030403020204" pitchFamily="34" charset="0"/>
            </a:endParaRPr>
          </a:p>
        </p:txBody>
      </p:sp>
    </p:spTree>
    <p:extLst>
      <p:ext uri="{BB962C8B-B14F-4D97-AF65-F5344CB8AC3E}">
        <p14:creationId xmlns:p14="http://schemas.microsoft.com/office/powerpoint/2010/main" val="1104167195"/>
      </p:ext>
    </p:extLst>
  </p:cSld>
  <p:clrMapOvr>
    <a:masterClrMapping/>
  </p:clrMapOvr>
</p:sld>
</file>

<file path=ppt/slides/slide1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C0CABD1A-6DD2-ACA9-DD55-FDD9ED028317}"/>
              </a:ext>
            </a:extLst>
          </p:cNvPr>
          <p:cNvSpPr>
            <a:spLocks noGrp="1"/>
          </p:cNvSpPr>
          <p:nvPr>
            <p:ph type="title"/>
          </p:nvPr>
        </p:nvSpPr>
        <p:spPr>
          <a:xfrm>
            <a:off x="838200" y="365125"/>
            <a:ext cx="10515600" cy="568325"/>
          </a:xfrm>
        </p:spPr>
        <p:txBody>
          <a:bodyPr>
            <a:normAutofit/>
          </a:bodyPr>
          <a:lstStyle/>
          <a:p>
            <a:r>
              <a:rPr lang="en-US" sz="2800" b="1" dirty="0">
                <a:solidFill>
                  <a:schemeClr val="accent5"/>
                </a:solidFill>
              </a:rPr>
              <a:t>Burden of Economic Waste Argument will Fall on Party Asserting It…</a:t>
            </a:r>
            <a:endParaRPr lang="en-US" sz="2800" dirty="0">
              <a:solidFill>
                <a:schemeClr val="accent5"/>
              </a:solidFill>
            </a:endParaRPr>
          </a:p>
        </p:txBody>
      </p:sp>
      <p:sp>
        <p:nvSpPr>
          <p:cNvPr id="3" name="Content Placeholder 2" descr="" title="">
            <a:extLst>
              <a:ext uri="{FF2B5EF4-FFF2-40B4-BE49-F238E27FC236}">
                <a16:creationId xmlns:a16="http://schemas.microsoft.com/office/drawing/2014/main" id="{32ED77C3-29F0-27CD-CB9B-F3594CE3FEAE}"/>
              </a:ext>
            </a:extLst>
          </p:cNvPr>
          <p:cNvSpPr>
            <a:spLocks noGrp="1"/>
          </p:cNvSpPr>
          <p:nvPr>
            <p:ph idx="1"/>
          </p:nvPr>
        </p:nvSpPr>
        <p:spPr>
          <a:xfrm>
            <a:off x="283029" y="1285875"/>
            <a:ext cx="11702142" cy="4891088"/>
          </a:xfrm>
        </p:spPr>
        <p:txBody>
          <a:bodyPr>
            <a:normAutofit/>
          </a:bodyPr>
          <a:lstStyle/>
          <a:p>
            <a:pPr marL="0" indent="0">
              <a:buNone/>
            </a:pPr>
            <a:r>
              <a:rPr lang="en-US" sz="2000" i="1" dirty="0">
                <a:solidFill>
                  <a:schemeClr val="bg1"/>
                </a:solidFill>
              </a:rPr>
              <a:t>Gory Associated Industries, Inc. v. Jupiter Roofing &amp; Sheet Metal, Inc., </a:t>
            </a:r>
            <a:r>
              <a:rPr lang="en-US" sz="2000" dirty="0">
                <a:solidFill>
                  <a:schemeClr val="bg1"/>
                </a:solidFill>
              </a:rPr>
              <a:t>358 So.2d 93 (Fla. 4</a:t>
            </a:r>
            <a:r>
              <a:rPr lang="en-US" sz="2000" baseline="30000" dirty="0">
                <a:solidFill>
                  <a:schemeClr val="bg1"/>
                </a:solidFill>
              </a:rPr>
              <a:t>th</a:t>
            </a:r>
            <a:r>
              <a:rPr lang="en-US" sz="2000" dirty="0">
                <a:solidFill>
                  <a:schemeClr val="bg1"/>
                </a:solidFill>
              </a:rPr>
              <a:t> DCA 1978)</a:t>
            </a:r>
          </a:p>
          <a:p>
            <a:pPr marL="0" indent="0">
              <a:buNone/>
            </a:pPr>
            <a:endParaRPr lang="en-US" sz="2000" dirty="0">
              <a:solidFill>
                <a:schemeClr val="bg1"/>
              </a:solidFill>
            </a:endParaRPr>
          </a:p>
          <a:p>
            <a:pPr marL="0" indent="0">
              <a:buNone/>
            </a:pPr>
            <a:r>
              <a:rPr lang="en-US" sz="2000" u="sng" dirty="0">
                <a:solidFill>
                  <a:schemeClr val="bg1"/>
                </a:solidFill>
              </a:rPr>
              <a:t>Facts</a:t>
            </a:r>
            <a:r>
              <a:rPr lang="en-US" sz="2000" dirty="0">
                <a:solidFill>
                  <a:schemeClr val="bg1"/>
                </a:solidFill>
              </a:rPr>
              <a:t>: Roof contract was $7,070.  Was not paid because it was defective.  Evidence the replacement cost would be $11,250.  Trial court entered judgment for $7,000. Appellate court held damages should have been $11,250 minus the $7,070 (not paid) as nothing to support diminution in value.</a:t>
            </a:r>
          </a:p>
          <a:p>
            <a:pPr marL="0" indent="0">
              <a:buNone/>
            </a:pPr>
            <a:endParaRPr lang="en-US" sz="2000" dirty="0">
              <a:solidFill>
                <a:schemeClr val="bg1"/>
              </a:solidFill>
            </a:endParaRPr>
          </a:p>
          <a:p>
            <a:pPr marL="0" indent="0">
              <a:buNone/>
            </a:pPr>
            <a:r>
              <a:rPr lang="en-US" sz="2300" b="1" i="0" dirty="0">
                <a:solidFill>
                  <a:schemeClr val="bg1"/>
                </a:solidFill>
                <a:effectLst/>
                <a:latin typeface="Source Sans Pro" panose="020B0503030403020204" pitchFamily="34" charset="0"/>
              </a:rPr>
              <a:t>“The appellant also argues that the award of damages, in this case, should not be for replacement and must instead be measured in terms of the diminution of the value of the house, because of the discolored tile, vis-a-vis its value, if the roof were satisfactory.…</a:t>
            </a:r>
            <a:r>
              <a:rPr lang="en-US" sz="2300" b="1" i="0" u="sng" dirty="0">
                <a:solidFill>
                  <a:schemeClr val="bg1"/>
                </a:solidFill>
                <a:effectLst/>
                <a:latin typeface="Source Sans Pro" panose="020B0503030403020204" pitchFamily="34" charset="0"/>
              </a:rPr>
              <a:t>There is nothing in the record to reflect that the $11,250 required to replace the roof is grossly disproportionate to the value of the entire house. Thus we cannot say that the results to be obtained involve unreasonable destruction of work done disproportionate to the results to be obtained</a:t>
            </a:r>
            <a:r>
              <a:rPr lang="en-US" sz="2300" b="1" i="0" dirty="0">
                <a:solidFill>
                  <a:schemeClr val="bg1"/>
                </a:solidFill>
                <a:effectLst/>
                <a:latin typeface="Source Sans Pro" panose="020B0503030403020204" pitchFamily="34" charset="0"/>
              </a:rPr>
              <a:t>.”</a:t>
            </a:r>
            <a:endParaRPr lang="en-US" sz="2300" b="1" dirty="0">
              <a:solidFill>
                <a:schemeClr val="bg1"/>
              </a:solidFill>
            </a:endParaRPr>
          </a:p>
        </p:txBody>
      </p:sp>
    </p:spTree>
    <p:extLst>
      <p:ext uri="{BB962C8B-B14F-4D97-AF65-F5344CB8AC3E}">
        <p14:creationId xmlns:p14="http://schemas.microsoft.com/office/powerpoint/2010/main" val="2017151478"/>
      </p:ext>
    </p:extLst>
  </p:cSld>
  <p:clrMapOvr>
    <a:masterClrMapping/>
  </p:clrMapOvr>
</p:sld>
</file>

<file path=ppt/slides/slide1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95EB81E3-6F37-7FA3-36F7-141F4E508296}"/>
              </a:ext>
            </a:extLst>
          </p:cNvPr>
          <p:cNvSpPr>
            <a:spLocks noGrp="1"/>
          </p:cNvSpPr>
          <p:nvPr>
            <p:ph type="title"/>
          </p:nvPr>
        </p:nvSpPr>
        <p:spPr>
          <a:xfrm>
            <a:off x="838200" y="293687"/>
            <a:ext cx="10515600" cy="573088"/>
          </a:xfrm>
        </p:spPr>
        <p:txBody>
          <a:bodyPr>
            <a:normAutofit/>
          </a:bodyPr>
          <a:lstStyle/>
          <a:p>
            <a:r>
              <a:rPr lang="en-US" sz="2400" b="1" dirty="0">
                <a:solidFill>
                  <a:schemeClr val="accent5"/>
                </a:solidFill>
              </a:rPr>
              <a:t>Just because You Offer “Cheaper” Repairs does Not Mean they are the Right Repairs…</a:t>
            </a:r>
            <a:endParaRPr lang="en-US" sz="2400" dirty="0">
              <a:solidFill>
                <a:schemeClr val="accent5"/>
              </a:solidFill>
            </a:endParaRPr>
          </a:p>
        </p:txBody>
      </p:sp>
      <p:sp>
        <p:nvSpPr>
          <p:cNvPr id="3" name="Content Placeholder 2" descr="" title="">
            <a:extLst>
              <a:ext uri="{FF2B5EF4-FFF2-40B4-BE49-F238E27FC236}">
                <a16:creationId xmlns:a16="http://schemas.microsoft.com/office/drawing/2014/main" id="{A4FF0684-B051-AF6E-56BD-59A94B0B9868}"/>
              </a:ext>
            </a:extLst>
          </p:cNvPr>
          <p:cNvSpPr>
            <a:spLocks noGrp="1"/>
          </p:cNvSpPr>
          <p:nvPr>
            <p:ph idx="1"/>
          </p:nvPr>
        </p:nvSpPr>
        <p:spPr>
          <a:xfrm>
            <a:off x="337457" y="1000125"/>
            <a:ext cx="11375572" cy="5176838"/>
          </a:xfrm>
        </p:spPr>
        <p:txBody>
          <a:bodyPr>
            <a:normAutofit fontScale="92500"/>
          </a:bodyPr>
          <a:lstStyle/>
          <a:p>
            <a:pPr marL="0" indent="0">
              <a:buNone/>
            </a:pPr>
            <a:r>
              <a:rPr lang="en-US" sz="1900" b="1" i="1" dirty="0">
                <a:solidFill>
                  <a:schemeClr val="bg1"/>
                </a:solidFill>
              </a:rPr>
              <a:t>Pearce &amp; Pearce, Inc. v. </a:t>
            </a:r>
            <a:r>
              <a:rPr lang="en-US" sz="1900" b="1" i="1" dirty="0" err="1">
                <a:solidFill>
                  <a:schemeClr val="bg1"/>
                </a:solidFill>
              </a:rPr>
              <a:t>Kroh</a:t>
            </a:r>
            <a:r>
              <a:rPr lang="en-US" sz="1900" b="1" i="1" dirty="0">
                <a:solidFill>
                  <a:schemeClr val="bg1"/>
                </a:solidFill>
              </a:rPr>
              <a:t> Bros. Development Co</a:t>
            </a:r>
            <a:r>
              <a:rPr lang="en-US" sz="1900" b="1" dirty="0">
                <a:solidFill>
                  <a:schemeClr val="bg1"/>
                </a:solidFill>
              </a:rPr>
              <a:t>., 474 So.2d 369 (Fla. 4</a:t>
            </a:r>
            <a:r>
              <a:rPr lang="en-US" sz="1900" b="1" baseline="30000" dirty="0">
                <a:solidFill>
                  <a:schemeClr val="bg1"/>
                </a:solidFill>
              </a:rPr>
              <a:t>th</a:t>
            </a:r>
            <a:r>
              <a:rPr lang="en-US" sz="1900" b="1" dirty="0">
                <a:solidFill>
                  <a:schemeClr val="bg1"/>
                </a:solidFill>
              </a:rPr>
              <a:t> DCA 1985)</a:t>
            </a:r>
          </a:p>
          <a:p>
            <a:pPr marL="0" indent="0">
              <a:buNone/>
            </a:pPr>
            <a:endParaRPr lang="en-US" sz="2400" b="1" dirty="0">
              <a:solidFill>
                <a:schemeClr val="bg1"/>
              </a:solidFill>
            </a:endParaRPr>
          </a:p>
          <a:p>
            <a:pPr marL="0" indent="0">
              <a:buNone/>
            </a:pPr>
            <a:r>
              <a:rPr lang="en-US" sz="2300" b="1" dirty="0">
                <a:solidFill>
                  <a:schemeClr val="bg1"/>
                </a:solidFill>
                <a:latin typeface="Source Sans Pro" panose="020B0503030403020204" pitchFamily="34" charset="0"/>
              </a:rPr>
              <a:t>“[Defendant]</a:t>
            </a:r>
            <a:r>
              <a:rPr lang="en-US" sz="2300" b="1" i="0" dirty="0">
                <a:solidFill>
                  <a:schemeClr val="bg1"/>
                </a:solidFill>
                <a:effectLst/>
                <a:latin typeface="Source Sans Pro" panose="020B0503030403020204" pitchFamily="34" charset="0"/>
              </a:rPr>
              <a:t> also fails to demonstrate error in the trial court's computation of the damages to [Plaintiffs]. …Here, the cost of repairs as found by the trial court was $198,000.00, an amount that can hardly be characterized as “unreasonable economic waste” in repairing the Dillon building, which was valued at trial at $4.9 million. </a:t>
            </a:r>
            <a:r>
              <a:rPr lang="en-US" sz="2300" b="1" i="0" u="sng" dirty="0">
                <a:solidFill>
                  <a:schemeClr val="bg1"/>
                </a:solidFill>
                <a:effectLst/>
                <a:latin typeface="Source Sans Pro" panose="020B0503030403020204" pitchFamily="34" charset="0"/>
              </a:rPr>
              <a:t>Further, [Defendant’s] assertion that the trial court erred in its choice of the most costly repair method is likewise unavailing. [Defendant] mischaracterizes as “uncontroverted” the evidence tending to show that each alternative method of repair was equally effective. On the contrary, appellees elicited on cross-examination of appellant's experts numerous qualifications as to each alternative (and less costly) method suggested by [Defendant] to solve the building's water leakage problem. Thus, we find the evidence on this issue was conflicting. The general rule is that the extent of damages determined by a trial court is a question of fact which will be affirmed on appeal if supported by competent, substantial evidence</a:t>
            </a:r>
            <a:r>
              <a:rPr lang="en-US" sz="2300" b="1" i="0" dirty="0">
                <a:solidFill>
                  <a:schemeClr val="bg1"/>
                </a:solidFill>
                <a:effectLst/>
                <a:latin typeface="Source Sans Pro" panose="020B0503030403020204" pitchFamily="34" charset="0"/>
              </a:rPr>
              <a:t>. Here, an examination of the record below leads us to conclude that a reasonable evidentiary basis exists supporting the extent of damages awarded by the trial court. Accordingly, we affirm the trial court's ruling on damages. ”</a:t>
            </a:r>
            <a:endParaRPr lang="en-US" sz="2300" b="1" dirty="0">
              <a:solidFill>
                <a:schemeClr val="bg1"/>
              </a:solidFill>
            </a:endParaRPr>
          </a:p>
          <a:p>
            <a:pPr marL="0" indent="0">
              <a:buNone/>
            </a:pPr>
            <a:endParaRPr lang="en-US" sz="2400" dirty="0"/>
          </a:p>
        </p:txBody>
      </p:sp>
    </p:spTree>
    <p:extLst>
      <p:ext uri="{BB962C8B-B14F-4D97-AF65-F5344CB8AC3E}">
        <p14:creationId xmlns:p14="http://schemas.microsoft.com/office/powerpoint/2010/main" val="3082064491"/>
      </p:ext>
    </p:extLst>
  </p:cSld>
  <p:clrMapOvr>
    <a:masterClrMapping/>
  </p:clrMapOvr>
</p:sld>
</file>

<file path=ppt/slides/slide1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8CEA17D7-936F-9AAA-2B6C-C9065C59BA97}"/>
              </a:ext>
            </a:extLst>
          </p:cNvPr>
          <p:cNvSpPr>
            <a:spLocks noGrp="1"/>
          </p:cNvSpPr>
          <p:nvPr>
            <p:ph type="title"/>
          </p:nvPr>
        </p:nvSpPr>
        <p:spPr>
          <a:xfrm>
            <a:off x="628650" y="365126"/>
            <a:ext cx="10725150" cy="482600"/>
          </a:xfrm>
        </p:spPr>
        <p:txBody>
          <a:bodyPr>
            <a:normAutofit/>
          </a:bodyPr>
          <a:lstStyle/>
          <a:p>
            <a:r>
              <a:rPr lang="en-US" sz="2800" b="1" dirty="0">
                <a:solidFill>
                  <a:schemeClr val="accent5"/>
                </a:solidFill>
              </a:rPr>
              <a:t>Party not required to accept “cosmetic” fix…</a:t>
            </a:r>
          </a:p>
        </p:txBody>
      </p:sp>
      <p:sp>
        <p:nvSpPr>
          <p:cNvPr id="3" name="Content Placeholder 2" descr="" title="">
            <a:extLst>
              <a:ext uri="{FF2B5EF4-FFF2-40B4-BE49-F238E27FC236}">
                <a16:creationId xmlns:a16="http://schemas.microsoft.com/office/drawing/2014/main" id="{E410719D-FF64-062C-ACC3-907C42266E51}"/>
              </a:ext>
            </a:extLst>
          </p:cNvPr>
          <p:cNvSpPr>
            <a:spLocks noGrp="1"/>
          </p:cNvSpPr>
          <p:nvPr>
            <p:ph idx="1"/>
          </p:nvPr>
        </p:nvSpPr>
        <p:spPr>
          <a:xfrm>
            <a:off x="304799" y="1085850"/>
            <a:ext cx="11636829" cy="5587093"/>
          </a:xfrm>
        </p:spPr>
        <p:txBody>
          <a:bodyPr>
            <a:normAutofit fontScale="92500" lnSpcReduction="10000"/>
          </a:bodyPr>
          <a:lstStyle/>
          <a:p>
            <a:pPr marL="0" indent="0">
              <a:buNone/>
            </a:pPr>
            <a:r>
              <a:rPr lang="en-US" sz="1900" i="1" dirty="0">
                <a:solidFill>
                  <a:schemeClr val="bg1"/>
                </a:solidFill>
              </a:rPr>
              <a:t>Smith v. Mark Coleman Const., Inc</a:t>
            </a:r>
            <a:r>
              <a:rPr lang="en-US" sz="1900" dirty="0">
                <a:solidFill>
                  <a:schemeClr val="bg1"/>
                </a:solidFill>
              </a:rPr>
              <a:t>., 594 So.2d 812 (Fla. 2d DCA 1992)</a:t>
            </a:r>
          </a:p>
          <a:p>
            <a:pPr marL="0" indent="0">
              <a:buNone/>
            </a:pPr>
            <a:endParaRPr lang="en-US" dirty="0">
              <a:solidFill>
                <a:schemeClr val="bg1"/>
              </a:solidFill>
            </a:endParaRPr>
          </a:p>
          <a:p>
            <a:pPr marL="0" indent="0">
              <a:buNone/>
            </a:pPr>
            <a:r>
              <a:rPr lang="en-US" sz="2400" u="sng" dirty="0">
                <a:solidFill>
                  <a:schemeClr val="bg1"/>
                </a:solidFill>
              </a:rPr>
              <a:t>Facts</a:t>
            </a:r>
            <a:r>
              <a:rPr lang="en-US" sz="2400" dirty="0">
                <a:solidFill>
                  <a:schemeClr val="bg1"/>
                </a:solidFill>
              </a:rPr>
              <a:t>:  Construction defects in custom house including humps in 2 bedrooms. Owner tried to use appraiser to support diminution in value because it may cost $10k to remove humps but will not be known until floor was torn up and uncertain humps could even be removed without impacting structural integrity of house. Contractor presented evidence of “cosmetic” fix to mask the humps that was $3,640. Trial court awarded the $3,640 cosmetic fix as damages.</a:t>
            </a:r>
          </a:p>
          <a:p>
            <a:pPr marL="0" indent="0">
              <a:buNone/>
            </a:pPr>
            <a:endParaRPr lang="en-US" sz="2400" dirty="0">
              <a:solidFill>
                <a:schemeClr val="bg1"/>
              </a:solidFill>
            </a:endParaRPr>
          </a:p>
          <a:p>
            <a:pPr marL="0" indent="0">
              <a:buNone/>
            </a:pPr>
            <a:r>
              <a:rPr lang="en-US" b="1" i="0" dirty="0">
                <a:solidFill>
                  <a:schemeClr val="bg1"/>
                </a:solidFill>
                <a:effectLst/>
                <a:latin typeface="Source Sans Pro" panose="020B0503030403020204" pitchFamily="34" charset="0"/>
              </a:rPr>
              <a:t>“</a:t>
            </a:r>
            <a:r>
              <a:rPr lang="en-US" b="1" i="0" u="sng" dirty="0">
                <a:solidFill>
                  <a:schemeClr val="bg1"/>
                </a:solidFill>
                <a:effectLst/>
                <a:latin typeface="Source Sans Pro" panose="020B0503030403020204" pitchFamily="34" charset="0"/>
              </a:rPr>
              <a:t>We find that the Smiths should not have to accept a final judgment that awards only a cosmetic fix to a noticeable construction defect</a:t>
            </a:r>
            <a:r>
              <a:rPr lang="en-US" b="1" i="0" dirty="0">
                <a:solidFill>
                  <a:schemeClr val="bg1"/>
                </a:solidFill>
                <a:effectLst/>
                <a:latin typeface="Source Sans Pro" panose="020B0503030403020204" pitchFamily="34" charset="0"/>
              </a:rPr>
              <a:t>. The only evidence in the record as to the cost of removing the hump was a minimum of $10,000. Thus, we conclude that the trial court erred in awarding only $3,640 for the removal of the hump.”</a:t>
            </a:r>
          </a:p>
          <a:p>
            <a:pPr marL="0" indent="0">
              <a:buNone/>
            </a:pPr>
            <a:endParaRPr lang="en-US" sz="2400" b="1" dirty="0">
              <a:solidFill>
                <a:schemeClr val="bg1"/>
              </a:solidFill>
              <a:latin typeface="Source Sans Pro" panose="020B0503030403020204" pitchFamily="34" charset="0"/>
            </a:endParaRPr>
          </a:p>
          <a:p>
            <a:pPr marL="0" indent="0">
              <a:buNone/>
            </a:pPr>
            <a:r>
              <a:rPr lang="en-US" sz="2400" b="1" dirty="0">
                <a:solidFill>
                  <a:schemeClr val="bg1"/>
                </a:solidFill>
                <a:latin typeface="Source Sans Pro" panose="020B0503030403020204" pitchFamily="34" charset="0"/>
              </a:rPr>
              <a:t>Cont.</a:t>
            </a:r>
            <a:endParaRPr lang="en-US" sz="2400" b="1" dirty="0">
              <a:solidFill>
                <a:schemeClr val="bg1"/>
              </a:solidFill>
            </a:endParaRPr>
          </a:p>
        </p:txBody>
      </p:sp>
    </p:spTree>
    <p:extLst>
      <p:ext uri="{BB962C8B-B14F-4D97-AF65-F5344CB8AC3E}">
        <p14:creationId xmlns:p14="http://schemas.microsoft.com/office/powerpoint/2010/main" val="29049302"/>
      </p:ext>
    </p:extLst>
  </p:cSld>
  <p:clrMapOvr>
    <a:masterClrMapping/>
  </p:clrMapOvr>
</p:sld>
</file>

<file path=ppt/slides/slide1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D54E37D7-AC08-CE26-044A-A7E84EA37B17}"/>
              </a:ext>
            </a:extLst>
          </p:cNvPr>
          <p:cNvSpPr>
            <a:spLocks noGrp="1"/>
          </p:cNvSpPr>
          <p:nvPr>
            <p:ph type="title"/>
          </p:nvPr>
        </p:nvSpPr>
        <p:spPr/>
        <p:txBody>
          <a:bodyPr>
            <a:normAutofit/>
          </a:bodyPr>
          <a:lstStyle/>
          <a:p>
            <a:r>
              <a:rPr lang="en-US" sz="2800" b="1" dirty="0">
                <a:solidFill>
                  <a:schemeClr val="accent5"/>
                </a:solidFill>
              </a:rPr>
              <a:t>May want to use Diminution in Value if </a:t>
            </a:r>
            <a:r>
              <a:rPr lang="en-US" sz="2800" b="1" u="sng" dirty="0">
                <a:solidFill>
                  <a:schemeClr val="accent5"/>
                </a:solidFill>
              </a:rPr>
              <a:t>Repair not Possible</a:t>
            </a:r>
            <a:r>
              <a:rPr lang="en-US" sz="2800" b="1" dirty="0">
                <a:solidFill>
                  <a:schemeClr val="accent5"/>
                </a:solidFill>
              </a:rPr>
              <a:t>…</a:t>
            </a:r>
          </a:p>
        </p:txBody>
      </p:sp>
      <p:sp>
        <p:nvSpPr>
          <p:cNvPr id="3" name="Content Placeholder 2" descr="" title="">
            <a:extLst>
              <a:ext uri="{FF2B5EF4-FFF2-40B4-BE49-F238E27FC236}">
                <a16:creationId xmlns:a16="http://schemas.microsoft.com/office/drawing/2014/main" id="{1B248E10-9B06-B767-0F13-F6C6267E227B}"/>
              </a:ext>
            </a:extLst>
          </p:cNvPr>
          <p:cNvSpPr>
            <a:spLocks noGrp="1"/>
          </p:cNvSpPr>
          <p:nvPr>
            <p:ph idx="1"/>
          </p:nvPr>
        </p:nvSpPr>
        <p:spPr>
          <a:xfrm>
            <a:off x="239486" y="1469572"/>
            <a:ext cx="11625943" cy="4652963"/>
          </a:xfrm>
        </p:spPr>
        <p:txBody>
          <a:bodyPr/>
          <a:lstStyle/>
          <a:p>
            <a:pPr marL="0" indent="0">
              <a:buNone/>
            </a:pPr>
            <a:r>
              <a:rPr lang="en-US" dirty="0">
                <a:solidFill>
                  <a:schemeClr val="bg1"/>
                </a:solidFill>
              </a:rPr>
              <a:t>Continued case…</a:t>
            </a:r>
          </a:p>
          <a:p>
            <a:pPr marL="0" indent="0">
              <a:buNone/>
            </a:pPr>
            <a:endParaRPr lang="en-US" dirty="0">
              <a:solidFill>
                <a:schemeClr val="bg1"/>
              </a:solidFill>
            </a:endParaRPr>
          </a:p>
          <a:p>
            <a:pPr marL="0" indent="0">
              <a:buNone/>
            </a:pPr>
            <a:r>
              <a:rPr lang="en-US" b="1" i="0" dirty="0">
                <a:solidFill>
                  <a:schemeClr val="bg1"/>
                </a:solidFill>
                <a:effectLst/>
                <a:latin typeface="Source Sans Pro" panose="020B0503030403020204" pitchFamily="34" charset="0"/>
              </a:rPr>
              <a:t>“Accordingly, we reverse the final judgment and remand for a new trial on the amount of damages relating to the hump. </a:t>
            </a:r>
            <a:r>
              <a:rPr lang="en-US" b="1" i="0" u="sng" dirty="0">
                <a:solidFill>
                  <a:schemeClr val="bg1"/>
                </a:solidFill>
                <a:effectLst/>
                <a:latin typeface="Source Sans Pro" panose="020B0503030403020204" pitchFamily="34" charset="0"/>
              </a:rPr>
              <a:t>At a new trial, the [owners] should be awarded either (1) the reasonable cost of removing the hump if it does not involve unreasonable economic waste or (2) if the floor cannot be repaired without creating economic waste, the difference in value of their house with the hump in the floor and the value of a house built in accordance with the contract</a:t>
            </a:r>
            <a:r>
              <a:rPr lang="en-US" b="1" i="0" dirty="0">
                <a:solidFill>
                  <a:schemeClr val="bg1"/>
                </a:solidFill>
                <a:effectLst/>
                <a:latin typeface="Source Sans Pro" panose="020B0503030403020204" pitchFamily="34" charset="0"/>
              </a:rPr>
              <a:t>.”</a:t>
            </a:r>
            <a:endParaRPr lang="en-US" b="1" dirty="0">
              <a:solidFill>
                <a:schemeClr val="bg1"/>
              </a:solidFill>
            </a:endParaRPr>
          </a:p>
        </p:txBody>
      </p:sp>
    </p:spTree>
    <p:extLst>
      <p:ext uri="{BB962C8B-B14F-4D97-AF65-F5344CB8AC3E}">
        <p14:creationId xmlns:p14="http://schemas.microsoft.com/office/powerpoint/2010/main" val="1787458429"/>
      </p:ext>
    </p:extLst>
  </p:cSld>
  <p:clrMapOvr>
    <a:masterClrMapping/>
  </p:clrMapOvr>
</p:sld>
</file>

<file path=ppt/slides/slide1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A48EF533-53CF-8D10-6A19-4B6559F2FA91}"/>
              </a:ext>
            </a:extLst>
          </p:cNvPr>
          <p:cNvSpPr>
            <a:spLocks noGrp="1"/>
          </p:cNvSpPr>
          <p:nvPr>
            <p:ph type="title"/>
          </p:nvPr>
        </p:nvSpPr>
        <p:spPr>
          <a:xfrm>
            <a:off x="838200" y="365126"/>
            <a:ext cx="10515600" cy="711200"/>
          </a:xfrm>
        </p:spPr>
        <p:txBody>
          <a:bodyPr>
            <a:normAutofit fontScale="90000"/>
          </a:bodyPr>
          <a:lstStyle/>
          <a:p>
            <a:r>
              <a:rPr lang="en-US" sz="2800" b="1" dirty="0">
                <a:solidFill>
                  <a:schemeClr val="accent5"/>
                </a:solidFill>
              </a:rPr>
              <a:t>Now what if nonconforming work is “functionally equivalent” to required work…</a:t>
            </a:r>
          </a:p>
        </p:txBody>
      </p:sp>
      <p:sp>
        <p:nvSpPr>
          <p:cNvPr id="3" name="Content Placeholder 2" descr="" title="">
            <a:extLst>
              <a:ext uri="{FF2B5EF4-FFF2-40B4-BE49-F238E27FC236}">
                <a16:creationId xmlns:a16="http://schemas.microsoft.com/office/drawing/2014/main" id="{C4EA781E-2649-2C87-AFE1-C69882B3C925}"/>
              </a:ext>
            </a:extLst>
          </p:cNvPr>
          <p:cNvSpPr>
            <a:spLocks noGrp="1"/>
          </p:cNvSpPr>
          <p:nvPr>
            <p:ph idx="1"/>
          </p:nvPr>
        </p:nvSpPr>
        <p:spPr>
          <a:xfrm>
            <a:off x="163286" y="1219200"/>
            <a:ext cx="11723914" cy="5453743"/>
          </a:xfrm>
        </p:spPr>
        <p:txBody>
          <a:bodyPr>
            <a:normAutofit/>
          </a:bodyPr>
          <a:lstStyle/>
          <a:p>
            <a:pPr marL="0" indent="0">
              <a:buNone/>
            </a:pPr>
            <a:r>
              <a:rPr lang="en-US" sz="1800" i="1" dirty="0">
                <a:solidFill>
                  <a:schemeClr val="bg1"/>
                </a:solidFill>
              </a:rPr>
              <a:t>David Boland, Inc. v. U.S</a:t>
            </a:r>
            <a:r>
              <a:rPr lang="en-US" sz="1800" dirty="0">
                <a:solidFill>
                  <a:schemeClr val="bg1"/>
                </a:solidFill>
              </a:rPr>
              <a:t>., 161 </a:t>
            </a:r>
            <a:r>
              <a:rPr lang="en-US" sz="1800" dirty="0" err="1">
                <a:solidFill>
                  <a:schemeClr val="bg1"/>
                </a:solidFill>
              </a:rPr>
              <a:t>Fed.Cl</a:t>
            </a:r>
            <a:r>
              <a:rPr lang="en-US" sz="1800" dirty="0">
                <a:solidFill>
                  <a:schemeClr val="bg1"/>
                </a:solidFill>
              </a:rPr>
              <a:t>. 303(Fed Cl. 2022)</a:t>
            </a:r>
          </a:p>
          <a:p>
            <a:pPr marL="0" indent="0">
              <a:buNone/>
            </a:pPr>
            <a:endParaRPr lang="en-US" dirty="0">
              <a:solidFill>
                <a:schemeClr val="bg1"/>
              </a:solidFill>
            </a:endParaRPr>
          </a:p>
          <a:p>
            <a:pPr marL="0" indent="0">
              <a:buNone/>
            </a:pPr>
            <a:r>
              <a:rPr lang="en-US" sz="2400" dirty="0">
                <a:solidFill>
                  <a:schemeClr val="bg1"/>
                </a:solidFill>
              </a:rPr>
              <a:t>Facts: Gov’t contractor required to install sewer manholes reinforced with steel per ASTM standard and could be rejected if not conform to this standard.  Contractor installed 19 manholes reinforced with synthetic fiber, not steel. Gov’t directed contractor to remove manholes and replace with manholes reinforced with steel. Contractor did so to tune of $3.5M and sought costs against Gov’t under economic waste doctrine. Contractor argued (with expert) manholes it installed were functionally equivalent to manholes reinforced with steel. Gov’t argued (with expert) they are not functionally equivalent because manholes reinforced with fiber likely to have undetected defects that impact useful life.</a:t>
            </a:r>
          </a:p>
          <a:p>
            <a:pPr marL="0" indent="0">
              <a:buNone/>
            </a:pPr>
            <a:endParaRPr lang="en-US" sz="2400" dirty="0">
              <a:solidFill>
                <a:schemeClr val="bg1"/>
              </a:solidFill>
            </a:endParaRPr>
          </a:p>
          <a:p>
            <a:pPr marL="0" indent="0">
              <a:buNone/>
            </a:pPr>
            <a:r>
              <a:rPr lang="en-US" sz="2400" b="1" dirty="0">
                <a:solidFill>
                  <a:schemeClr val="bg1"/>
                </a:solidFill>
              </a:rPr>
              <a:t>Issue:  Can contractor recover costs based on economic waste doctrine?</a:t>
            </a:r>
          </a:p>
          <a:p>
            <a:pPr marL="0" indent="0">
              <a:buNone/>
            </a:pPr>
            <a:endParaRPr lang="en-US" sz="2000" dirty="0">
              <a:solidFill>
                <a:schemeClr val="bg1"/>
              </a:solidFill>
            </a:endParaRPr>
          </a:p>
          <a:p>
            <a:pPr marL="0" indent="0">
              <a:buNone/>
            </a:pPr>
            <a:r>
              <a:rPr lang="en-US" sz="2000" dirty="0">
                <a:solidFill>
                  <a:schemeClr val="bg1"/>
                </a:solidFill>
              </a:rPr>
              <a:t>Cont.</a:t>
            </a:r>
          </a:p>
        </p:txBody>
      </p:sp>
    </p:spTree>
    <p:extLst>
      <p:ext uri="{BB962C8B-B14F-4D97-AF65-F5344CB8AC3E}">
        <p14:creationId xmlns:p14="http://schemas.microsoft.com/office/powerpoint/2010/main" val="1912412872"/>
      </p:ext>
    </p:extLst>
  </p:cSld>
  <p:clrMapOvr>
    <a:masterClrMapping/>
  </p:clrMapOvr>
</p:sld>
</file>

<file path=ppt/slides/slide1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descr="" title=""/>
        <p:cNvGrpSpPr/>
        <p:nvPr/>
      </p:nvGrpSpPr>
      <p:grpSpPr>
        <a:xfrm>
          <a:off x="0" y="0"/>
          <a:ext cx="0" cy="0"/>
          <a:chOff x="0" y="0"/>
          <a:chExt cx="0" cy="0"/>
        </a:xfrm>
      </p:grpSpPr>
      <p:sp>
        <p:nvSpPr>
          <p:cNvPr id="3" name="Content Placeholder 2" descr="" title="">
            <a:extLst>
              <a:ext uri="{FF2B5EF4-FFF2-40B4-BE49-F238E27FC236}">
                <a16:creationId xmlns:a16="http://schemas.microsoft.com/office/drawing/2014/main" id="{DFA09725-C09F-8F2C-4CDE-24BDFB8F1122}"/>
              </a:ext>
            </a:extLst>
          </p:cNvPr>
          <p:cNvSpPr>
            <a:spLocks noGrp="1"/>
          </p:cNvSpPr>
          <p:nvPr>
            <p:ph idx="1"/>
          </p:nvPr>
        </p:nvSpPr>
        <p:spPr>
          <a:xfrm>
            <a:off x="141514" y="152400"/>
            <a:ext cx="11952515" cy="6618513"/>
          </a:xfrm>
        </p:spPr>
        <p:txBody>
          <a:bodyPr>
            <a:normAutofit fontScale="25000" lnSpcReduction="20000"/>
          </a:bodyPr>
          <a:lstStyle/>
          <a:p>
            <a:pPr marL="0" indent="0">
              <a:buNone/>
            </a:pPr>
            <a:r>
              <a:rPr lang="en-US" sz="5600" dirty="0">
                <a:solidFill>
                  <a:schemeClr val="bg1"/>
                </a:solidFill>
              </a:rPr>
              <a:t>Continuation</a:t>
            </a:r>
            <a:r>
              <a:rPr lang="en-US" sz="7200" dirty="0">
                <a:solidFill>
                  <a:schemeClr val="bg1"/>
                </a:solidFill>
              </a:rPr>
              <a:t>:</a:t>
            </a:r>
          </a:p>
          <a:p>
            <a:pPr marL="0" indent="0">
              <a:buNone/>
            </a:pPr>
            <a:endParaRPr lang="en-US" dirty="0">
              <a:solidFill>
                <a:schemeClr val="bg1"/>
              </a:solidFill>
            </a:endParaRPr>
          </a:p>
          <a:p>
            <a:pPr marL="0" indent="0" algn="l" fontAlgn="base">
              <a:buNone/>
            </a:pPr>
            <a:r>
              <a:rPr lang="en-US" sz="6800" b="1" i="0" dirty="0">
                <a:solidFill>
                  <a:schemeClr val="bg1"/>
                </a:solidFill>
                <a:effectLst/>
                <a:latin typeface="inherit"/>
              </a:rPr>
              <a:t>A contractor can recover correction costs under the economic waste doctrine when two elements are met: “[1] [T]he cost of correction is </a:t>
            </a:r>
            <a:r>
              <a:rPr lang="en-US" sz="6800" b="1" i="1" dirty="0">
                <a:solidFill>
                  <a:schemeClr val="bg1"/>
                </a:solidFill>
                <a:effectLst/>
                <a:latin typeface="inherit"/>
              </a:rPr>
              <a:t>economically wasteful</a:t>
            </a:r>
            <a:r>
              <a:rPr lang="en-US" sz="6800" b="1" i="0" dirty="0">
                <a:solidFill>
                  <a:schemeClr val="bg1"/>
                </a:solidFill>
                <a:effectLst/>
                <a:latin typeface="inherit"/>
              </a:rPr>
              <a:t> and [2] the work is </a:t>
            </a:r>
            <a:r>
              <a:rPr lang="en-US" sz="6800" b="1" i="1" dirty="0">
                <a:solidFill>
                  <a:schemeClr val="bg1"/>
                </a:solidFill>
                <a:effectLst/>
                <a:latin typeface="inherit"/>
              </a:rPr>
              <a:t>otherwise adequate for its intended purpose</a:t>
            </a:r>
            <a:r>
              <a:rPr lang="en-US" sz="6800" b="1" i="0" dirty="0">
                <a:solidFill>
                  <a:schemeClr val="bg1"/>
                </a:solidFill>
                <a:effectLst/>
                <a:latin typeface="inherit"/>
              </a:rPr>
              <a:t>.”  When those elements are met, the government may obtain a downward adjustment of the contract price, but it is liable for net correction costs if it orders replacement of the contractor’s work.</a:t>
            </a:r>
            <a:endParaRPr lang="en-US" sz="6800" b="0" i="0" dirty="0">
              <a:solidFill>
                <a:schemeClr val="bg1"/>
              </a:solidFill>
              <a:effectLst/>
              <a:latin typeface="Muli"/>
            </a:endParaRPr>
          </a:p>
          <a:p>
            <a:pPr marL="0" indent="0" algn="l" fontAlgn="base">
              <a:buNone/>
            </a:pPr>
            <a:endParaRPr lang="en-US" sz="6800" b="1" i="0" dirty="0">
              <a:solidFill>
                <a:schemeClr val="bg1"/>
              </a:solidFill>
              <a:effectLst/>
              <a:latin typeface="inherit"/>
            </a:endParaRPr>
          </a:p>
          <a:p>
            <a:pPr marL="0" indent="0" algn="l" fontAlgn="base">
              <a:buNone/>
            </a:pPr>
            <a:r>
              <a:rPr lang="en-US" sz="6800" b="1" i="0" dirty="0">
                <a:solidFill>
                  <a:schemeClr val="bg1"/>
                </a:solidFill>
                <a:effectLst/>
                <a:latin typeface="inherit"/>
              </a:rPr>
              <a:t>As to the first element, a cost of correction is “economically wasteful” </a:t>
            </a:r>
            <a:r>
              <a:rPr lang="en-US" sz="6800" b="1" i="0" u="sng" dirty="0">
                <a:solidFill>
                  <a:schemeClr val="bg1"/>
                </a:solidFill>
                <a:effectLst/>
                <a:latin typeface="inherit"/>
              </a:rPr>
              <a:t>when it is disproportionate to the loss of value that resulted from noncompliance</a:t>
            </a:r>
            <a:r>
              <a:rPr lang="en-US" sz="6800" b="1" i="0" dirty="0">
                <a:solidFill>
                  <a:schemeClr val="bg1"/>
                </a:solidFill>
                <a:effectLst/>
                <a:latin typeface="inherit"/>
              </a:rPr>
              <a:t>.  As to the second, </a:t>
            </a:r>
            <a:r>
              <a:rPr lang="en-US" sz="6800" b="1" i="0" u="sng" dirty="0">
                <a:solidFill>
                  <a:schemeClr val="bg1"/>
                </a:solidFill>
                <a:effectLst/>
                <a:latin typeface="inherit"/>
              </a:rPr>
              <a:t>work is “adequate for its intended purpose” when it “substantially </a:t>
            </a:r>
            <a:r>
              <a:rPr lang="en-US" sz="6800" b="1" i="0" u="sng" dirty="0" err="1">
                <a:solidFill>
                  <a:schemeClr val="bg1"/>
                </a:solidFill>
                <a:effectLst/>
                <a:latin typeface="inherit"/>
              </a:rPr>
              <a:t>complie</a:t>
            </a:r>
            <a:r>
              <a:rPr lang="en-US" sz="6800" b="1" i="0" u="sng" dirty="0">
                <a:solidFill>
                  <a:schemeClr val="bg1"/>
                </a:solidFill>
                <a:effectLst/>
                <a:latin typeface="inherit"/>
              </a:rPr>
              <a:t>[s]” with contractual specifications</a:t>
            </a:r>
            <a:r>
              <a:rPr lang="en-US" sz="6800" b="1" i="0" dirty="0">
                <a:solidFill>
                  <a:schemeClr val="bg1"/>
                </a:solidFill>
                <a:effectLst/>
                <a:latin typeface="inherit"/>
              </a:rPr>
              <a:t>.  A contractor’s performance can be substantially adequate when it “departs in minor respects from that which ha[s] been promised,” but not where it is “fundamentally less than [what the parties] had … bargained for.”  Substantial compliance is a factual question that “depend[s] in large measure upon the character and extent of the partial failure — upon its relative importance to the party affected by it.” </a:t>
            </a:r>
            <a:endParaRPr lang="en-US" sz="6800" b="0" i="0" dirty="0">
              <a:solidFill>
                <a:schemeClr val="bg1"/>
              </a:solidFill>
              <a:effectLst/>
              <a:latin typeface="Muli"/>
            </a:endParaRPr>
          </a:p>
          <a:p>
            <a:pPr marL="0" indent="0" algn="l" fontAlgn="base">
              <a:buNone/>
            </a:pPr>
            <a:endParaRPr lang="en-US" sz="6800" b="1" i="0" dirty="0">
              <a:solidFill>
                <a:schemeClr val="bg1"/>
              </a:solidFill>
              <a:effectLst/>
              <a:latin typeface="inherit"/>
            </a:endParaRPr>
          </a:p>
          <a:p>
            <a:pPr marL="0" indent="0" algn="l" fontAlgn="base">
              <a:buNone/>
            </a:pPr>
            <a:r>
              <a:rPr lang="en-US" sz="6800" b="1" i="0" dirty="0">
                <a:solidFill>
                  <a:schemeClr val="bg1"/>
                </a:solidFill>
                <a:effectLst/>
                <a:latin typeface="inherit"/>
              </a:rPr>
              <a:t>The underlying substance of the test is less complicated than it might seem. </a:t>
            </a:r>
            <a:r>
              <a:rPr lang="en-US" sz="6800" b="1" i="0" u="sng" dirty="0">
                <a:solidFill>
                  <a:schemeClr val="bg1"/>
                </a:solidFill>
                <a:effectLst/>
                <a:latin typeface="inherit"/>
              </a:rPr>
              <a:t>Both elements depend on comparing the value of the contractor’s actual performance with the performance the contract would have strictly required</a:t>
            </a:r>
            <a:r>
              <a:rPr lang="en-US" sz="6800" b="1" i="0" dirty="0">
                <a:solidFill>
                  <a:schemeClr val="bg1"/>
                </a:solidFill>
                <a:effectLst/>
                <a:latin typeface="inherit"/>
              </a:rPr>
              <a:t>. The burden is on the contractor to prove that its rejected work (or proposed correction) substantially complied with the contract. </a:t>
            </a:r>
            <a:endParaRPr lang="en-US" sz="6800" b="0" i="0" dirty="0">
              <a:solidFill>
                <a:schemeClr val="bg1"/>
              </a:solidFill>
              <a:effectLst/>
              <a:latin typeface="Muli"/>
            </a:endParaRPr>
          </a:p>
          <a:p>
            <a:pPr marL="0" indent="0" algn="l" fontAlgn="base">
              <a:buNone/>
            </a:pPr>
            <a:endParaRPr lang="en-US" sz="6800" b="1" i="0" dirty="0">
              <a:solidFill>
                <a:schemeClr val="bg1"/>
              </a:solidFill>
              <a:effectLst/>
              <a:latin typeface="inherit"/>
            </a:endParaRPr>
          </a:p>
          <a:p>
            <a:pPr marL="0" indent="0" algn="l" fontAlgn="base">
              <a:buNone/>
            </a:pPr>
            <a:r>
              <a:rPr lang="en-US" sz="6800" b="1" i="0" dirty="0">
                <a:solidFill>
                  <a:schemeClr val="bg1"/>
                </a:solidFill>
                <a:effectLst/>
                <a:latin typeface="inherit"/>
              </a:rPr>
              <a:t>Two aspects of the economic waste doctrine deserve emphasis. </a:t>
            </a:r>
            <a:r>
              <a:rPr lang="en-US" sz="6800" b="1" i="0" u="sng" dirty="0">
                <a:solidFill>
                  <a:schemeClr val="bg1"/>
                </a:solidFill>
                <a:effectLst/>
                <a:latin typeface="inherit"/>
              </a:rPr>
              <a:t>First, the doctrine applies even where — as here — the contract calls for strict performance</a:t>
            </a:r>
            <a:r>
              <a:rPr lang="en-US" sz="6800" b="1" i="0" dirty="0">
                <a:solidFill>
                  <a:schemeClr val="bg1"/>
                </a:solidFill>
                <a:effectLst/>
                <a:latin typeface="inherit"/>
              </a:rPr>
              <a:t>.  As the </a:t>
            </a:r>
            <a:r>
              <a:rPr lang="en-US" sz="6800" b="1" i="1" dirty="0">
                <a:solidFill>
                  <a:schemeClr val="bg1"/>
                </a:solidFill>
                <a:effectLst/>
                <a:latin typeface="inherit"/>
              </a:rPr>
              <a:t>Granite Construction</a:t>
            </a:r>
            <a:r>
              <a:rPr lang="en-US" sz="6800" b="1" i="0" dirty="0">
                <a:solidFill>
                  <a:schemeClr val="bg1"/>
                </a:solidFill>
                <a:effectLst/>
                <a:latin typeface="inherit"/>
              </a:rPr>
              <a:t> court explained, although the government “generally has the right to insist on performance in strict compliance with the contract specifications and may require a contractor  to correct nonconforming work[,] … </a:t>
            </a:r>
            <a:r>
              <a:rPr lang="en-US" sz="6800" b="1" i="0" u="sng" dirty="0">
                <a:solidFill>
                  <a:schemeClr val="bg1"/>
                </a:solidFill>
                <a:effectLst/>
                <a:latin typeface="inherit"/>
              </a:rPr>
              <a:t>the government should not be permitted to direct the replacement of work in situations where” the economic waste doctrine applies</a:t>
            </a:r>
            <a:r>
              <a:rPr lang="en-US" sz="6800" b="1" i="0" dirty="0">
                <a:solidFill>
                  <a:schemeClr val="bg1"/>
                </a:solidFill>
                <a:effectLst/>
                <a:latin typeface="inherit"/>
              </a:rPr>
              <a:t>. </a:t>
            </a:r>
            <a:endParaRPr lang="en-US" sz="6800" b="0" i="0" dirty="0">
              <a:solidFill>
                <a:schemeClr val="bg1"/>
              </a:solidFill>
              <a:effectLst/>
              <a:latin typeface="Muli"/>
            </a:endParaRPr>
          </a:p>
          <a:p>
            <a:pPr marL="0" indent="0" algn="l" fontAlgn="base">
              <a:buNone/>
            </a:pPr>
            <a:endParaRPr lang="en-US" sz="6800" b="1" i="0" dirty="0">
              <a:solidFill>
                <a:schemeClr val="bg1"/>
              </a:solidFill>
              <a:effectLst/>
              <a:latin typeface="inherit"/>
            </a:endParaRPr>
          </a:p>
          <a:p>
            <a:pPr marL="0" indent="0" algn="l" fontAlgn="base">
              <a:buNone/>
            </a:pPr>
            <a:r>
              <a:rPr lang="en-US" sz="6800" b="1" i="0" dirty="0">
                <a:solidFill>
                  <a:schemeClr val="bg1"/>
                </a:solidFill>
                <a:effectLst/>
                <a:latin typeface="inherit"/>
              </a:rPr>
              <a:t>Second, when resolving factual questions about the adequacy of a contractor’s original nonconforming work, a court should look to all the evidence developed in litigation, not just the information available to the government at the time it ordered the work to be corrected. </a:t>
            </a:r>
            <a:endParaRPr lang="en-US" sz="6800" b="0" i="0" dirty="0">
              <a:solidFill>
                <a:schemeClr val="bg1"/>
              </a:solidFill>
              <a:effectLst/>
              <a:latin typeface="Muli"/>
            </a:endParaRPr>
          </a:p>
          <a:p>
            <a:pPr marL="0" indent="0">
              <a:buNone/>
            </a:pPr>
            <a:endParaRPr lang="en-US" dirty="0"/>
          </a:p>
        </p:txBody>
      </p:sp>
    </p:spTree>
    <p:extLst>
      <p:ext uri="{BB962C8B-B14F-4D97-AF65-F5344CB8AC3E}">
        <p14:creationId xmlns:p14="http://schemas.microsoft.com/office/powerpoint/2010/main" val="3612478418"/>
      </p:ext>
    </p:extLst>
  </p:cSld>
  <p:clrMapOvr>
    <a:masterClrMapping/>
  </p:clrMapOvr>
</p:sld>
</file>

<file path=ppt/slides/slide1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09A3C743-7995-32BD-FF59-F187A11672D4}"/>
              </a:ext>
            </a:extLst>
          </p:cNvPr>
          <p:cNvSpPr>
            <a:spLocks noGrp="1"/>
          </p:cNvSpPr>
          <p:nvPr>
            <p:ph type="title"/>
          </p:nvPr>
        </p:nvSpPr>
        <p:spPr>
          <a:xfrm>
            <a:off x="752475" y="155576"/>
            <a:ext cx="10515600" cy="234950"/>
          </a:xfrm>
        </p:spPr>
        <p:txBody>
          <a:bodyPr>
            <a:normAutofit fontScale="90000"/>
          </a:bodyPr>
          <a:lstStyle/>
          <a:p>
            <a:r>
              <a:rPr lang="en-US" sz="2800" b="1" dirty="0">
                <a:solidFill>
                  <a:schemeClr val="accent5"/>
                </a:solidFill>
              </a:rPr>
              <a:t>Economic Waste Easy if Argument is to Tear Down and Rebuild Structure…</a:t>
            </a:r>
          </a:p>
        </p:txBody>
      </p:sp>
      <p:sp>
        <p:nvSpPr>
          <p:cNvPr id="3" name="Content Placeholder 2" descr="" title="">
            <a:extLst>
              <a:ext uri="{FF2B5EF4-FFF2-40B4-BE49-F238E27FC236}">
                <a16:creationId xmlns:a16="http://schemas.microsoft.com/office/drawing/2014/main" id="{EC96C526-3C05-80B8-0EF3-81E6D14C3BEA}"/>
              </a:ext>
            </a:extLst>
          </p:cNvPr>
          <p:cNvSpPr>
            <a:spLocks noGrp="1"/>
          </p:cNvSpPr>
          <p:nvPr>
            <p:ph idx="1"/>
          </p:nvPr>
        </p:nvSpPr>
        <p:spPr>
          <a:xfrm>
            <a:off x="119743" y="647700"/>
            <a:ext cx="11963400" cy="5938157"/>
          </a:xfrm>
        </p:spPr>
        <p:txBody>
          <a:bodyPr>
            <a:normAutofit fontScale="92500" lnSpcReduction="20000"/>
          </a:bodyPr>
          <a:lstStyle/>
          <a:p>
            <a:pPr marL="0" indent="0">
              <a:buNone/>
            </a:pPr>
            <a:r>
              <a:rPr lang="en-US" sz="1900" i="1" dirty="0">
                <a:solidFill>
                  <a:schemeClr val="bg1"/>
                </a:solidFill>
              </a:rPr>
              <a:t>Heine v. Parent Constr., Inc</a:t>
            </a:r>
            <a:r>
              <a:rPr lang="en-US" sz="1900" dirty="0">
                <a:solidFill>
                  <a:schemeClr val="bg1"/>
                </a:solidFill>
              </a:rPr>
              <a:t>., 4 So.3d 790 (Fla. 4</a:t>
            </a:r>
            <a:r>
              <a:rPr lang="en-US" sz="1900" baseline="30000" dirty="0">
                <a:solidFill>
                  <a:schemeClr val="bg1"/>
                </a:solidFill>
              </a:rPr>
              <a:t>th</a:t>
            </a:r>
            <a:r>
              <a:rPr lang="en-US" sz="1900" dirty="0">
                <a:solidFill>
                  <a:schemeClr val="bg1"/>
                </a:solidFill>
              </a:rPr>
              <a:t> DCA 2009)</a:t>
            </a:r>
          </a:p>
          <a:p>
            <a:pPr marL="0" indent="0">
              <a:buNone/>
            </a:pPr>
            <a:endParaRPr lang="en-US" dirty="0">
              <a:solidFill>
                <a:schemeClr val="bg1"/>
              </a:solidFill>
            </a:endParaRPr>
          </a:p>
          <a:p>
            <a:pPr marL="0" indent="0">
              <a:buNone/>
            </a:pPr>
            <a:r>
              <a:rPr lang="en-US" sz="2000" u="sng" dirty="0">
                <a:solidFill>
                  <a:schemeClr val="bg1"/>
                </a:solidFill>
              </a:rPr>
              <a:t>Facts</a:t>
            </a:r>
            <a:r>
              <a:rPr lang="en-US" sz="2000" dirty="0">
                <a:solidFill>
                  <a:schemeClr val="bg1"/>
                </a:solidFill>
              </a:rPr>
              <a:t>: Trial court applied $25k diminution in value due to home being built at wrong elevation.  The owner wanted damages to tear down house and rebuilt at correct elevation (a cost of $930k). Contractor argued economic waste so proper measure of damages is diminution in value. Contractor produced real estate expert which opined issue resulted in nuisance diminution in value of $25k.</a:t>
            </a:r>
          </a:p>
          <a:p>
            <a:pPr marL="0" indent="0">
              <a:buNone/>
            </a:pPr>
            <a:endParaRPr lang="en-US" sz="2000" dirty="0">
              <a:solidFill>
                <a:schemeClr val="bg1"/>
              </a:solidFill>
            </a:endParaRPr>
          </a:p>
          <a:p>
            <a:pPr marL="0" indent="0">
              <a:buNone/>
            </a:pPr>
            <a:r>
              <a:rPr lang="en-US" sz="2600" b="1" i="0" dirty="0">
                <a:solidFill>
                  <a:schemeClr val="bg1"/>
                </a:solidFill>
                <a:effectLst/>
                <a:latin typeface="Source Sans Pro" panose="020B0503030403020204" pitchFamily="34" charset="0"/>
              </a:rPr>
              <a:t>The standard contract contains a provision providing that “[t]he Contractor shall promptly correct Work ... failing to conform to the requirements of the Contract Documents, whether observed before or after Substantial Completion, and whether or not fabricated, installed or completed” and that “[t]he Contractor shall bear costs of correcting such rejected Work....” </a:t>
            </a:r>
            <a:r>
              <a:rPr lang="en-US" sz="2600" b="1" i="0" u="sng" dirty="0">
                <a:solidFill>
                  <a:schemeClr val="bg1"/>
                </a:solidFill>
                <a:effectLst/>
                <a:latin typeface="Source Sans Pro" panose="020B0503030403020204" pitchFamily="34" charset="0"/>
              </a:rPr>
              <a:t>The [owners] insist that, as consequence of the inclusion of such language in the contract, the parties agreed to a cost to repair measure of damages, precluding the application of the economic waste doctrine. We are not persuaded that this provision in the parties' form contract was intended to address the extraordinary situation presented here, where, to effect a “correction,” the entire completed home would need to be torn down and rebuilt, at a cost exceeding the total contract price. This court must employ a reasonable interpretation of the contract and the contract language. Certainly, a more explicit and specific provision would be required for this court to conclude that the parties intended to contract away application of the well-recognized economic waste doctrine</a:t>
            </a:r>
            <a:r>
              <a:rPr lang="en-US" sz="2600" b="1" i="0" dirty="0">
                <a:solidFill>
                  <a:schemeClr val="bg1"/>
                </a:solidFill>
                <a:effectLst/>
                <a:latin typeface="Source Sans Pro" panose="020B0503030403020204" pitchFamily="34" charset="0"/>
              </a:rPr>
              <a:t>.”</a:t>
            </a:r>
            <a:endParaRPr lang="en-US" sz="2600" b="1" dirty="0">
              <a:solidFill>
                <a:schemeClr val="bg1"/>
              </a:solidFill>
            </a:endParaRPr>
          </a:p>
        </p:txBody>
      </p:sp>
    </p:spTree>
    <p:extLst>
      <p:ext uri="{BB962C8B-B14F-4D97-AF65-F5344CB8AC3E}">
        <p14:creationId xmlns:p14="http://schemas.microsoft.com/office/powerpoint/2010/main" val="1599996347"/>
      </p:ext>
    </p:extLst>
  </p:cSld>
  <p:clrMapOvr>
    <a:masterClrMapping/>
  </p:clrMapOvr>
</p:sld>
</file>

<file path=ppt/slides/slide18.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p:nvSpPr>
          <p:cNvPr id="8" name="Rectangle 7" descr="" title="">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descr="" title="">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11" name="Group 10" descr="" title="">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15" name="Freeform: Shape 14" descr="" title="">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descr="" title="">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descr="" title="">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13" name="Freeform: Shape 12" descr="" title="">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descr="" title="">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2">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itle 1" descr="" title="">
            <a:extLst>
              <a:ext uri="{FF2B5EF4-FFF2-40B4-BE49-F238E27FC236}">
                <a16:creationId xmlns:a16="http://schemas.microsoft.com/office/drawing/2014/main" id="{5E58D03D-99F9-861A-484C-ABF1F43AD1D8}"/>
              </a:ext>
            </a:extLst>
          </p:cNvPr>
          <p:cNvSpPr>
            <a:spLocks noGrp="1"/>
          </p:cNvSpPr>
          <p:nvPr>
            <p:ph type="ctrTitle"/>
          </p:nvPr>
        </p:nvSpPr>
        <p:spPr>
          <a:xfrm>
            <a:off x="838199" y="1120676"/>
            <a:ext cx="7021513" cy="2308324"/>
          </a:xfrm>
        </p:spPr>
        <p:txBody>
          <a:bodyPr>
            <a:normAutofit/>
          </a:bodyPr>
          <a:lstStyle/>
          <a:p>
            <a:pPr algn="l"/>
            <a:r>
              <a:rPr lang="en-US" sz="6700" b="1" dirty="0">
                <a:solidFill>
                  <a:schemeClr val="accent5"/>
                </a:solidFill>
              </a:rPr>
              <a:t>How do YOU PROVE ECONOMIC WASTE?</a:t>
            </a:r>
          </a:p>
        </p:txBody>
      </p:sp>
      <p:sp>
        <p:nvSpPr>
          <p:cNvPr id="3" name="Subtitle 2" descr="" title="">
            <a:extLst>
              <a:ext uri="{FF2B5EF4-FFF2-40B4-BE49-F238E27FC236}">
                <a16:creationId xmlns:a16="http://schemas.microsoft.com/office/drawing/2014/main" id="{AB7CF9C5-36A8-8105-5AE6-6C20E05D6169}"/>
              </a:ext>
            </a:extLst>
          </p:cNvPr>
          <p:cNvSpPr>
            <a:spLocks noGrp="1"/>
          </p:cNvSpPr>
          <p:nvPr>
            <p:ph type="subTitle" idx="1"/>
          </p:nvPr>
        </p:nvSpPr>
        <p:spPr>
          <a:xfrm>
            <a:off x="835024" y="3809999"/>
            <a:ext cx="7025753" cy="1012778"/>
          </a:xfrm>
        </p:spPr>
        <p:txBody>
          <a:bodyPr>
            <a:normAutofit/>
          </a:bodyPr>
          <a:lstStyle/>
          <a:p>
            <a:pPr algn="l"/>
            <a:r>
              <a:rPr lang="en-US" i="1">
                <a:solidFill>
                  <a:schemeClr val="bg1"/>
                </a:solidFill>
              </a:rPr>
              <a:t>How do you argue economic waste and what does it mean</a:t>
            </a:r>
            <a:r>
              <a:rPr lang="en-US">
                <a:solidFill>
                  <a:schemeClr val="bg1"/>
                </a:solidFill>
              </a:rPr>
              <a:t>?</a:t>
            </a:r>
          </a:p>
        </p:txBody>
      </p:sp>
    </p:spTree>
    <p:extLst>
      <p:ext uri="{BB962C8B-B14F-4D97-AF65-F5344CB8AC3E}">
        <p14:creationId xmlns:p14="http://schemas.microsoft.com/office/powerpoint/2010/main" val="532188818"/>
      </p:ext>
    </p:extLst>
  </p:cSld>
  <p:clrMapOvr>
    <a:masterClrMapping/>
  </p:clrMapOvr>
</p:sld>
</file>

<file path=ppt/slides/slide19.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8" name="Rectangle 7" descr="" title="">
            <a:extLst>
              <a:ext uri="{FF2B5EF4-FFF2-40B4-BE49-F238E27FC236}">
                <a16:creationId xmlns:a16="http://schemas.microsoft.com/office/drawing/2014/main" id="{5FEF463D-EE6B-46FF-B7C7-74B09A96C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descr="" title="">
            <a:extLst>
              <a:ext uri="{FF2B5EF4-FFF2-40B4-BE49-F238E27FC236}">
                <a16:creationId xmlns:a16="http://schemas.microsoft.com/office/drawing/2014/main" id="{11A27B3A-460C-4100-99B5-817F25979F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9" y="1498602"/>
            <a:ext cx="4403345" cy="3940174"/>
            <a:chOff x="827089" y="1498602"/>
            <a:chExt cx="4403345" cy="3940174"/>
          </a:xfrm>
          <a:effectLst>
            <a:outerShdw blurRad="381000" dist="152400" dir="5400000" algn="ctr" rotWithShape="0">
              <a:srgbClr val="000000">
                <a:alpha val="10000"/>
              </a:srgbClr>
            </a:outerShdw>
          </a:effectLst>
        </p:grpSpPr>
        <p:sp>
          <p:nvSpPr>
            <p:cNvPr id="11" name="Freeform: Shape 10" descr="" title="">
              <a:extLst>
                <a:ext uri="{FF2B5EF4-FFF2-40B4-BE49-F238E27FC236}">
                  <a16:creationId xmlns:a16="http://schemas.microsoft.com/office/drawing/2014/main" id="{35450488-7F33-43E4-B4DA-CAB50A1CC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sp>
          <p:nvSpPr>
            <p:cNvPr id="12" name="Freeform: Shape 11" descr="" title="">
              <a:extLst>
                <a:ext uri="{FF2B5EF4-FFF2-40B4-BE49-F238E27FC236}">
                  <a16:creationId xmlns:a16="http://schemas.microsoft.com/office/drawing/2014/main" id="{EE5154B2-BEF9-4C08-B6B1-9DED9F17C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grpSp>
      <p:sp>
        <p:nvSpPr>
          <p:cNvPr id="2" name="Title 1" descr="" title="">
            <a:extLst>
              <a:ext uri="{FF2B5EF4-FFF2-40B4-BE49-F238E27FC236}">
                <a16:creationId xmlns:a16="http://schemas.microsoft.com/office/drawing/2014/main" id="{8514C3D1-7EBE-30B8-9387-669A8D00DF37}"/>
              </a:ext>
            </a:extLst>
          </p:cNvPr>
          <p:cNvSpPr>
            <a:spLocks noGrp="1"/>
          </p:cNvSpPr>
          <p:nvPr>
            <p:ph type="title"/>
          </p:nvPr>
        </p:nvSpPr>
        <p:spPr>
          <a:xfrm>
            <a:off x="1268127" y="2023558"/>
            <a:ext cx="3521265" cy="2491292"/>
          </a:xfrm>
        </p:spPr>
        <p:txBody>
          <a:bodyPr anchor="t">
            <a:normAutofit/>
          </a:bodyPr>
          <a:lstStyle/>
          <a:p>
            <a:r>
              <a:rPr lang="en-US" sz="3700" b="1" dirty="0">
                <a:solidFill>
                  <a:schemeClr val="accent5"/>
                </a:solidFill>
              </a:rPr>
              <a:t>1. Unreasonable Destruction which is Grossly Disproportionate</a:t>
            </a:r>
          </a:p>
        </p:txBody>
      </p:sp>
      <p:sp>
        <p:nvSpPr>
          <p:cNvPr id="14" name="Freeform: Shape 13" descr="" title="">
            <a:extLst>
              <a:ext uri="{FF2B5EF4-FFF2-40B4-BE49-F238E27FC236}">
                <a16:creationId xmlns:a16="http://schemas.microsoft.com/office/drawing/2014/main" id="{30B5ED20-499B-41E7-95BE-8BBD31314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descr="" title="">
            <a:extLst>
              <a:ext uri="{FF2B5EF4-FFF2-40B4-BE49-F238E27FC236}">
                <a16:creationId xmlns:a16="http://schemas.microsoft.com/office/drawing/2014/main" id="{35A51D22-76EA-4C70-B5C9-ED3946924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descr="" title="">
            <a:extLst>
              <a:ext uri="{FF2B5EF4-FFF2-40B4-BE49-F238E27FC236}">
                <a16:creationId xmlns:a16="http://schemas.microsoft.com/office/drawing/2014/main" id="{E018B91E-075B-5922-AB34-DD043814E6C3}"/>
              </a:ext>
            </a:extLst>
          </p:cNvPr>
          <p:cNvSpPr>
            <a:spLocks noGrp="1"/>
          </p:cNvSpPr>
          <p:nvPr>
            <p:ph idx="1"/>
          </p:nvPr>
        </p:nvSpPr>
        <p:spPr>
          <a:xfrm>
            <a:off x="5384800" y="259644"/>
            <a:ext cx="6524977" cy="6242756"/>
          </a:xfrm>
        </p:spPr>
        <p:txBody>
          <a:bodyPr>
            <a:normAutofit lnSpcReduction="10000"/>
          </a:bodyPr>
          <a:lstStyle/>
          <a:p>
            <a:pPr marL="0" indent="0">
              <a:buNone/>
            </a:pPr>
            <a:r>
              <a:rPr lang="en-US" sz="2400" b="1" i="1" dirty="0">
                <a:solidFill>
                  <a:schemeClr val="tx1">
                    <a:alpha val="80000"/>
                  </a:schemeClr>
                </a:solidFill>
              </a:rPr>
              <a:t>Temple Beth Sholom </a:t>
            </a:r>
            <a:r>
              <a:rPr lang="en-US" sz="2400" b="1" dirty="0">
                <a:solidFill>
                  <a:schemeClr val="tx1">
                    <a:alpha val="80000"/>
                  </a:schemeClr>
                </a:solidFill>
                <a:sym typeface="Wingdings" panose="05000000000000000000" pitchFamily="2" charset="2"/>
              </a:rPr>
              <a:t> “</a:t>
            </a:r>
            <a:r>
              <a:rPr lang="en-US" sz="2400" b="1" u="sng" dirty="0">
                <a:solidFill>
                  <a:schemeClr val="tx1">
                    <a:alpha val="80000"/>
                  </a:schemeClr>
                </a:solidFill>
              </a:rPr>
              <a:t>unreasonable destruction of the structure and which is grossly disproportionate to the results obtained</a:t>
            </a:r>
            <a:r>
              <a:rPr lang="en-US" sz="2400" b="1" dirty="0">
                <a:solidFill>
                  <a:schemeClr val="tx1">
                    <a:alpha val="80000"/>
                  </a:schemeClr>
                </a:solidFill>
              </a:rPr>
              <a:t>”</a:t>
            </a:r>
          </a:p>
          <a:p>
            <a:pPr marL="514350" indent="-514350">
              <a:buAutoNum type="arabicPeriod"/>
            </a:pPr>
            <a:endParaRPr lang="en-US" sz="2000" dirty="0">
              <a:solidFill>
                <a:schemeClr val="tx1">
                  <a:alpha val="80000"/>
                </a:schemeClr>
              </a:solidFill>
            </a:endParaRPr>
          </a:p>
          <a:p>
            <a:pPr marL="0" indent="0">
              <a:buNone/>
            </a:pPr>
            <a:r>
              <a:rPr lang="en-US" sz="2000" b="0" i="0" dirty="0">
                <a:solidFill>
                  <a:schemeClr val="tx1">
                    <a:alpha val="80000"/>
                  </a:schemeClr>
                </a:solidFill>
                <a:effectLst/>
                <a:latin typeface="Source Sans Pro" panose="020B0503030403020204" pitchFamily="34" charset="0"/>
              </a:rPr>
              <a:t>“</a:t>
            </a:r>
            <a:r>
              <a:rPr lang="en-US" sz="2000" b="1" i="0" u="sng" dirty="0">
                <a:solidFill>
                  <a:schemeClr val="tx1">
                    <a:alpha val="80000"/>
                  </a:schemeClr>
                </a:solidFill>
                <a:effectLst/>
                <a:latin typeface="Source Sans Pro" panose="020B0503030403020204" pitchFamily="34" charset="0"/>
              </a:rPr>
              <a:t>The economic waste measure of damages applies to situations in which the costs of repairing the deficiencies in a building are grossly disproportionate to the value of the completed structure</a:t>
            </a:r>
            <a:r>
              <a:rPr lang="en-US" sz="2000" b="1" i="0" dirty="0">
                <a:solidFill>
                  <a:schemeClr val="tx1">
                    <a:alpha val="80000"/>
                  </a:schemeClr>
                </a:solidFill>
                <a:effectLst/>
                <a:latin typeface="Source Sans Pro" panose="020B0503030403020204" pitchFamily="34" charset="0"/>
              </a:rPr>
              <a:t>. In such circumstances, damages can be measured by the difference in value of the structure contracted for and the structure received as opposed to the cost of correcting the deficiencies. The economic waste measure of damages clearly contemplates that one of the contracting parties did not receive what was contracted for and to insist on such compliance under the circumstances would be unreasonable and economically wasteful</a:t>
            </a:r>
            <a:r>
              <a:rPr lang="en-US" sz="2000" b="0" i="0" dirty="0">
                <a:solidFill>
                  <a:schemeClr val="tx1">
                    <a:alpha val="80000"/>
                  </a:schemeClr>
                </a:solidFill>
                <a:effectLst/>
                <a:latin typeface="Source Sans Pro" panose="020B0503030403020204" pitchFamily="34" charset="0"/>
              </a:rPr>
              <a:t>.”</a:t>
            </a:r>
          </a:p>
          <a:p>
            <a:pPr marL="0" indent="0">
              <a:buNone/>
            </a:pPr>
            <a:endParaRPr lang="en-US" sz="2000" dirty="0">
              <a:solidFill>
                <a:schemeClr val="tx1">
                  <a:alpha val="80000"/>
                </a:schemeClr>
              </a:solidFill>
              <a:latin typeface="Source Sans Pro" panose="020B0503030403020204" pitchFamily="34" charset="0"/>
            </a:endParaRPr>
          </a:p>
          <a:p>
            <a:pPr marL="0" indent="0">
              <a:buNone/>
            </a:pPr>
            <a:endParaRPr lang="en-US" sz="2000" dirty="0">
              <a:solidFill>
                <a:schemeClr val="tx1">
                  <a:alpha val="80000"/>
                </a:schemeClr>
              </a:solidFill>
              <a:latin typeface="Source Sans Pro" panose="020B0503030403020204" pitchFamily="34" charset="0"/>
            </a:endParaRPr>
          </a:p>
          <a:p>
            <a:pPr marL="0" indent="0">
              <a:buNone/>
            </a:pPr>
            <a:r>
              <a:rPr lang="en-US" sz="1500" i="1" dirty="0">
                <a:solidFill>
                  <a:schemeClr val="tx1">
                    <a:alpha val="80000"/>
                  </a:schemeClr>
                </a:solidFill>
                <a:latin typeface="Source Sans Pro" panose="020B0503030403020204" pitchFamily="34" charset="0"/>
              </a:rPr>
              <a:t>Austin-Westshore Const. Co., Inc. v. Federated Dept. Stores, Inc</a:t>
            </a:r>
            <a:r>
              <a:rPr lang="en-US" sz="1500" dirty="0">
                <a:solidFill>
                  <a:schemeClr val="tx1">
                    <a:alpha val="80000"/>
                  </a:schemeClr>
                </a:solidFill>
                <a:latin typeface="Source Sans Pro" panose="020B0503030403020204" pitchFamily="34" charset="0"/>
              </a:rPr>
              <a:t>., 934 F.2d 1217, 1224 (11</a:t>
            </a:r>
            <a:r>
              <a:rPr lang="en-US" sz="1500" baseline="30000" dirty="0">
                <a:solidFill>
                  <a:schemeClr val="tx1">
                    <a:alpha val="80000"/>
                  </a:schemeClr>
                </a:solidFill>
                <a:latin typeface="Source Sans Pro" panose="020B0503030403020204" pitchFamily="34" charset="0"/>
              </a:rPr>
              <a:t>th</a:t>
            </a:r>
            <a:r>
              <a:rPr lang="en-US" sz="1500" dirty="0">
                <a:solidFill>
                  <a:schemeClr val="tx1">
                    <a:alpha val="80000"/>
                  </a:schemeClr>
                </a:solidFill>
                <a:latin typeface="Source Sans Pro" panose="020B0503030403020204" pitchFamily="34" charset="0"/>
              </a:rPr>
              <a:t> Cir. 1991)</a:t>
            </a:r>
            <a:endParaRPr lang="en-US" sz="1500" dirty="0">
              <a:solidFill>
                <a:schemeClr val="tx1">
                  <a:alpha val="80000"/>
                </a:schemeClr>
              </a:solidFill>
            </a:endParaRPr>
          </a:p>
          <a:p>
            <a:pPr marL="0" indent="0">
              <a:buNone/>
            </a:pPr>
            <a:endParaRPr lang="en-US" sz="1500" dirty="0">
              <a:solidFill>
                <a:schemeClr val="tx1">
                  <a:alpha val="80000"/>
                </a:schemeClr>
              </a:solidFill>
            </a:endParaRPr>
          </a:p>
          <a:p>
            <a:pPr marL="0" indent="0">
              <a:buNone/>
            </a:pPr>
            <a:endParaRPr lang="en-US" sz="1500" dirty="0">
              <a:solidFill>
                <a:schemeClr val="tx1">
                  <a:alpha val="80000"/>
                </a:schemeClr>
              </a:solidFill>
            </a:endParaRPr>
          </a:p>
          <a:p>
            <a:pPr marL="514350" indent="-514350">
              <a:buAutoNum type="arabicPeriod"/>
            </a:pPr>
            <a:endParaRPr lang="en-US" sz="1500" dirty="0">
              <a:solidFill>
                <a:schemeClr val="tx1">
                  <a:alpha val="80000"/>
                </a:schemeClr>
              </a:solidFill>
            </a:endParaRPr>
          </a:p>
          <a:p>
            <a:pPr marL="514350" indent="-514350">
              <a:buAutoNum type="arabicPeriod"/>
            </a:pPr>
            <a:endParaRPr lang="en-US" sz="1500" dirty="0">
              <a:solidFill>
                <a:schemeClr val="tx1">
                  <a:alpha val="80000"/>
                </a:schemeClr>
              </a:solidFill>
            </a:endParaRPr>
          </a:p>
        </p:txBody>
      </p:sp>
    </p:spTree>
    <p:extLst>
      <p:ext uri="{BB962C8B-B14F-4D97-AF65-F5344CB8AC3E}">
        <p14:creationId xmlns:p14="http://schemas.microsoft.com/office/powerpoint/2010/main" val="2287675839"/>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8" name="Rectangle 7" descr="" title="">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descr="" title="">
            <a:extLst>
              <a:ext uri="{FF2B5EF4-FFF2-40B4-BE49-F238E27FC236}">
                <a16:creationId xmlns:a16="http://schemas.microsoft.com/office/drawing/2014/main" id="{5F892E19-92E7-4BB2-8C3F-DBDFE8D9D3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grpSp>
          <p:nvGrpSpPr>
            <p:cNvPr id="11" name="Group 10" descr="" title="">
              <a:extLst>
                <a:ext uri="{FF2B5EF4-FFF2-40B4-BE49-F238E27FC236}">
                  <a16:creationId xmlns:a16="http://schemas.microsoft.com/office/drawing/2014/main" id="{81E493D3-31D9-4B80-9798-EEA082E12A8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 y="-1"/>
              <a:ext cx="4572002" cy="6858002"/>
              <a:chOff x="-2" y="-1"/>
              <a:chExt cx="4572002" cy="6858002"/>
            </a:xfrm>
            <a:effectLst/>
          </p:grpSpPr>
        </p:grpSp>
        <p:grpSp>
          <p:nvGrpSpPr>
            <p:cNvPr id="12" name="Group 11" descr="" title="">
              <a:extLst>
                <a:ext uri="{FF2B5EF4-FFF2-40B4-BE49-F238E27FC236}">
                  <a16:creationId xmlns:a16="http://schemas.microsoft.com/office/drawing/2014/main" id="{CEDE579A-0A12-4A10-85D4-A8DA1663B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3" name="Group 12" descr="" title="">
                <a:extLst>
                  <a:ext uri="{FF2B5EF4-FFF2-40B4-BE49-F238E27FC236}">
                    <a16:creationId xmlns:a16="http://schemas.microsoft.com/office/drawing/2014/main" id="{15CA79E3-BA58-419A-8541-7498AC2633F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7" name="Freeform: Shape 16" descr="" title="">
                  <a:extLst>
                    <a:ext uri="{FF2B5EF4-FFF2-40B4-BE49-F238E27FC236}">
                      <a16:creationId xmlns:a16="http://schemas.microsoft.com/office/drawing/2014/main" id="{2348C622-BC44-4959-B64E-427015FD1F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descr="" title="">
                  <a:extLst>
                    <a:ext uri="{FF2B5EF4-FFF2-40B4-BE49-F238E27FC236}">
                      <a16:creationId xmlns:a16="http://schemas.microsoft.com/office/drawing/2014/main" id="{F8841A98-AA1D-4F65-A368-EF31110B0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4" name="Group 13" descr="" title="">
                <a:extLst>
                  <a:ext uri="{FF2B5EF4-FFF2-40B4-BE49-F238E27FC236}">
                    <a16:creationId xmlns:a16="http://schemas.microsoft.com/office/drawing/2014/main" id="{E6609F08-9B2C-4879-AC68-E3E537BED7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2">
                  <a:alphaModFix amt="57000"/>
                </a:blip>
                <a:tile tx="0" ty="0" sx="100000" sy="100000" flip="none" algn="tl"/>
              </a:blipFill>
              <a:effectLst/>
            </p:grpSpPr>
            <p:sp>
              <p:nvSpPr>
                <p:cNvPr id="15" name="Freeform: Shape 14" descr="" title="">
                  <a:extLst>
                    <a:ext uri="{FF2B5EF4-FFF2-40B4-BE49-F238E27FC236}">
                      <a16:creationId xmlns:a16="http://schemas.microsoft.com/office/drawing/2014/main" id="{6910EFC9-D70D-42FD-BCCD-AB1F710BF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descr="" title="">
                  <a:extLst>
                    <a:ext uri="{FF2B5EF4-FFF2-40B4-BE49-F238E27FC236}">
                      <a16:creationId xmlns:a16="http://schemas.microsoft.com/office/drawing/2014/main" id="{83BEF371-1E22-4C4F-A62F-AC6B92CAE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2" name="Title 1" descr="" title="">
            <a:extLst>
              <a:ext uri="{FF2B5EF4-FFF2-40B4-BE49-F238E27FC236}">
                <a16:creationId xmlns:a16="http://schemas.microsoft.com/office/drawing/2014/main" id="{D32E7790-0605-2379-2570-EA853B18EF54}"/>
              </a:ext>
            </a:extLst>
          </p:cNvPr>
          <p:cNvSpPr>
            <a:spLocks noGrp="1"/>
          </p:cNvSpPr>
          <p:nvPr>
            <p:ph type="title"/>
          </p:nvPr>
        </p:nvSpPr>
        <p:spPr>
          <a:xfrm>
            <a:off x="827088" y="1641752"/>
            <a:ext cx="2655887" cy="3213277"/>
          </a:xfrm>
        </p:spPr>
        <p:txBody>
          <a:bodyPr anchor="t">
            <a:normAutofit/>
          </a:bodyPr>
          <a:lstStyle/>
          <a:p>
            <a:r>
              <a:rPr lang="en-US" sz="4000" b="1" dirty="0">
                <a:solidFill>
                  <a:schemeClr val="accent5"/>
                </a:solidFill>
              </a:rPr>
              <a:t>2. Tearing Down and Rebuilding </a:t>
            </a:r>
          </a:p>
        </p:txBody>
      </p:sp>
      <p:sp>
        <p:nvSpPr>
          <p:cNvPr id="3" name="Content Placeholder 2" descr="" title="">
            <a:extLst>
              <a:ext uri="{FF2B5EF4-FFF2-40B4-BE49-F238E27FC236}">
                <a16:creationId xmlns:a16="http://schemas.microsoft.com/office/drawing/2014/main" id="{7EF098DC-953E-F798-F8D0-C9AB755A9710}"/>
              </a:ext>
            </a:extLst>
          </p:cNvPr>
          <p:cNvSpPr>
            <a:spLocks noGrp="1"/>
          </p:cNvSpPr>
          <p:nvPr>
            <p:ph idx="1"/>
          </p:nvPr>
        </p:nvSpPr>
        <p:spPr>
          <a:xfrm>
            <a:off x="4786309" y="979714"/>
            <a:ext cx="7068234" cy="4694513"/>
          </a:xfrm>
        </p:spPr>
        <p:txBody>
          <a:bodyPr>
            <a:normAutofit/>
          </a:bodyPr>
          <a:lstStyle/>
          <a:p>
            <a:pPr marL="0" indent="0">
              <a:buNone/>
            </a:pPr>
            <a:r>
              <a:rPr lang="en-US" sz="2400" b="1" i="1" dirty="0">
                <a:solidFill>
                  <a:schemeClr val="tx1">
                    <a:alpha val="80000"/>
                  </a:schemeClr>
                </a:solidFill>
              </a:rPr>
              <a:t>Grossman Holdings </a:t>
            </a:r>
            <a:r>
              <a:rPr lang="en-US" sz="2400" b="1" dirty="0">
                <a:solidFill>
                  <a:schemeClr val="tx1">
                    <a:alpha val="80000"/>
                  </a:schemeClr>
                </a:solidFill>
              </a:rPr>
              <a:t>(citing Restatement comments) </a:t>
            </a:r>
            <a:r>
              <a:rPr lang="en-US" sz="2400" b="1" dirty="0">
                <a:solidFill>
                  <a:schemeClr val="tx1">
                    <a:alpha val="80000"/>
                  </a:schemeClr>
                </a:solidFill>
                <a:sym typeface="Wingdings" panose="05000000000000000000" pitchFamily="2" charset="2"/>
              </a:rPr>
              <a:t></a:t>
            </a:r>
            <a:r>
              <a:rPr lang="en-US" sz="2400" b="1" dirty="0">
                <a:solidFill>
                  <a:schemeClr val="tx1">
                    <a:alpha val="80000"/>
                  </a:schemeClr>
                </a:solidFill>
              </a:rPr>
              <a:t> “Sometimes defects in a complete structure cannot be physically remedied without </a:t>
            </a:r>
            <a:r>
              <a:rPr lang="en-US" sz="2400" b="1" u="sng" dirty="0">
                <a:solidFill>
                  <a:schemeClr val="tx1">
                    <a:alpha val="80000"/>
                  </a:schemeClr>
                </a:solidFill>
              </a:rPr>
              <a:t>tearing down and rebuilding</a:t>
            </a:r>
            <a:r>
              <a:rPr lang="en-US" sz="2400" b="1" dirty="0">
                <a:solidFill>
                  <a:schemeClr val="tx1">
                    <a:alpha val="80000"/>
                  </a:schemeClr>
                </a:solidFill>
              </a:rPr>
              <a:t>, at a cost that would be imprudent and unreasonable.”</a:t>
            </a:r>
          </a:p>
          <a:p>
            <a:endParaRPr lang="en-US" sz="2400" dirty="0">
              <a:solidFill>
                <a:schemeClr val="tx1">
                  <a:alpha val="80000"/>
                </a:schemeClr>
              </a:solidFill>
            </a:endParaRPr>
          </a:p>
        </p:txBody>
      </p:sp>
    </p:spTree>
    <p:extLst>
      <p:ext uri="{BB962C8B-B14F-4D97-AF65-F5344CB8AC3E}">
        <p14:creationId xmlns:p14="http://schemas.microsoft.com/office/powerpoint/2010/main" val="1939610653"/>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8" name="Rectangle 7" descr="" title="">
            <a:extLst>
              <a:ext uri="{FF2B5EF4-FFF2-40B4-BE49-F238E27FC236}">
                <a16:creationId xmlns:a16="http://schemas.microsoft.com/office/drawing/2014/main" id="{5FEF463D-EE6B-46FF-B7C7-74B09A96C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descr="" title="">
            <a:extLst>
              <a:ext uri="{FF2B5EF4-FFF2-40B4-BE49-F238E27FC236}">
                <a16:creationId xmlns:a16="http://schemas.microsoft.com/office/drawing/2014/main" id="{11A27B3A-460C-4100-99B5-817F25979F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9" y="1498602"/>
            <a:ext cx="4403345" cy="3940174"/>
            <a:chOff x="827089" y="1498602"/>
            <a:chExt cx="4403345" cy="3940174"/>
          </a:xfrm>
          <a:effectLst>
            <a:outerShdw blurRad="381000" dist="152400" dir="5400000" algn="ctr" rotWithShape="0">
              <a:srgbClr val="000000">
                <a:alpha val="10000"/>
              </a:srgbClr>
            </a:outerShdw>
          </a:effectLst>
        </p:grpSpPr>
        <p:sp>
          <p:nvSpPr>
            <p:cNvPr id="11" name="Freeform: Shape 10" descr="" title="">
              <a:extLst>
                <a:ext uri="{FF2B5EF4-FFF2-40B4-BE49-F238E27FC236}">
                  <a16:creationId xmlns:a16="http://schemas.microsoft.com/office/drawing/2014/main" id="{35450488-7F33-43E4-B4DA-CAB50A1CC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sp>
          <p:nvSpPr>
            <p:cNvPr id="12" name="Freeform: Shape 11" descr="" title="">
              <a:extLst>
                <a:ext uri="{FF2B5EF4-FFF2-40B4-BE49-F238E27FC236}">
                  <a16:creationId xmlns:a16="http://schemas.microsoft.com/office/drawing/2014/main" id="{EE5154B2-BEF9-4C08-B6B1-9DED9F17C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grpSp>
      <p:sp>
        <p:nvSpPr>
          <p:cNvPr id="2" name="Title 1" descr="" title="">
            <a:extLst>
              <a:ext uri="{FF2B5EF4-FFF2-40B4-BE49-F238E27FC236}">
                <a16:creationId xmlns:a16="http://schemas.microsoft.com/office/drawing/2014/main" id="{395D38CA-7EFF-F826-24B7-127ACD073C5B}"/>
              </a:ext>
            </a:extLst>
          </p:cNvPr>
          <p:cNvSpPr>
            <a:spLocks noGrp="1"/>
          </p:cNvSpPr>
          <p:nvPr>
            <p:ph type="title"/>
          </p:nvPr>
        </p:nvSpPr>
        <p:spPr>
          <a:xfrm>
            <a:off x="1268127" y="1865514"/>
            <a:ext cx="3521265" cy="2491292"/>
          </a:xfrm>
        </p:spPr>
        <p:txBody>
          <a:bodyPr anchor="t">
            <a:normAutofit/>
          </a:bodyPr>
          <a:lstStyle/>
          <a:p>
            <a:r>
              <a:rPr lang="en-US" sz="4000" dirty="0">
                <a:solidFill>
                  <a:schemeClr val="accent5"/>
                </a:solidFill>
              </a:rPr>
              <a:t>3. Repair Not Possible</a:t>
            </a:r>
          </a:p>
        </p:txBody>
      </p:sp>
      <p:sp>
        <p:nvSpPr>
          <p:cNvPr id="14" name="Freeform: Shape 13" descr="" title="">
            <a:extLst>
              <a:ext uri="{FF2B5EF4-FFF2-40B4-BE49-F238E27FC236}">
                <a16:creationId xmlns:a16="http://schemas.microsoft.com/office/drawing/2014/main" id="{30B5ED20-499B-41E7-95BE-8BBD31314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descr="" title="">
            <a:extLst>
              <a:ext uri="{FF2B5EF4-FFF2-40B4-BE49-F238E27FC236}">
                <a16:creationId xmlns:a16="http://schemas.microsoft.com/office/drawing/2014/main" id="{35A51D22-76EA-4C70-B5C9-ED3946924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descr="" title="">
            <a:extLst>
              <a:ext uri="{FF2B5EF4-FFF2-40B4-BE49-F238E27FC236}">
                <a16:creationId xmlns:a16="http://schemas.microsoft.com/office/drawing/2014/main" id="{48110D6D-B1AD-647A-20C8-012899C29BAF}"/>
              </a:ext>
            </a:extLst>
          </p:cNvPr>
          <p:cNvSpPr>
            <a:spLocks noGrp="1"/>
          </p:cNvSpPr>
          <p:nvPr>
            <p:ph idx="1"/>
          </p:nvPr>
        </p:nvSpPr>
        <p:spPr>
          <a:xfrm>
            <a:off x="6099175" y="1311088"/>
            <a:ext cx="5276850" cy="4327261"/>
          </a:xfrm>
        </p:spPr>
        <p:txBody>
          <a:bodyPr>
            <a:normAutofit/>
          </a:bodyPr>
          <a:lstStyle/>
          <a:p>
            <a:pPr marL="0" indent="0">
              <a:buNone/>
            </a:pPr>
            <a:r>
              <a:rPr lang="en-US" b="1" i="1" dirty="0">
                <a:solidFill>
                  <a:schemeClr val="tx1">
                    <a:alpha val="80000"/>
                  </a:schemeClr>
                </a:solidFill>
              </a:rPr>
              <a:t>Smith</a:t>
            </a:r>
            <a:r>
              <a:rPr lang="en-US" b="1" dirty="0">
                <a:solidFill>
                  <a:schemeClr val="tx1">
                    <a:alpha val="80000"/>
                  </a:schemeClr>
                </a:solidFill>
              </a:rPr>
              <a:t> </a:t>
            </a:r>
            <a:r>
              <a:rPr lang="en-US" b="1" dirty="0">
                <a:solidFill>
                  <a:schemeClr val="tx1">
                    <a:alpha val="80000"/>
                  </a:schemeClr>
                </a:solidFill>
                <a:sym typeface="Wingdings" panose="05000000000000000000" pitchFamily="2" charset="2"/>
              </a:rPr>
              <a:t> No guaranty / certainty fixing humps in floors could be fixed without impacting structural integrity</a:t>
            </a:r>
            <a:endParaRPr lang="en-US" b="1" dirty="0">
              <a:solidFill>
                <a:schemeClr val="tx1">
                  <a:alpha val="80000"/>
                </a:schemeClr>
              </a:solidFill>
            </a:endParaRPr>
          </a:p>
        </p:txBody>
      </p:sp>
    </p:spTree>
    <p:extLst>
      <p:ext uri="{BB962C8B-B14F-4D97-AF65-F5344CB8AC3E}">
        <p14:creationId xmlns:p14="http://schemas.microsoft.com/office/powerpoint/2010/main" val="880113397"/>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8" name="Rectangle 7" descr="" title="">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descr="" title="">
            <a:extLst>
              <a:ext uri="{FF2B5EF4-FFF2-40B4-BE49-F238E27FC236}">
                <a16:creationId xmlns:a16="http://schemas.microsoft.com/office/drawing/2014/main" id="{5F892E19-92E7-4BB2-8C3F-DBDFE8D9D3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grpSp>
          <p:nvGrpSpPr>
            <p:cNvPr id="11" name="Group 10" descr="" title="">
              <a:extLst>
                <a:ext uri="{FF2B5EF4-FFF2-40B4-BE49-F238E27FC236}">
                  <a16:creationId xmlns:a16="http://schemas.microsoft.com/office/drawing/2014/main" id="{81E493D3-31D9-4B80-9798-EEA082E12A8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 y="-1"/>
              <a:ext cx="4572002" cy="6858002"/>
              <a:chOff x="-2" y="-1"/>
              <a:chExt cx="4572002" cy="6858002"/>
            </a:xfrm>
            <a:effectLst/>
          </p:grpSpPr>
        </p:grpSp>
        <p:grpSp>
          <p:nvGrpSpPr>
            <p:cNvPr id="12" name="Group 11" descr="" title="">
              <a:extLst>
                <a:ext uri="{FF2B5EF4-FFF2-40B4-BE49-F238E27FC236}">
                  <a16:creationId xmlns:a16="http://schemas.microsoft.com/office/drawing/2014/main" id="{CEDE579A-0A12-4A10-85D4-A8DA1663B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3" name="Group 12" descr="" title="">
                <a:extLst>
                  <a:ext uri="{FF2B5EF4-FFF2-40B4-BE49-F238E27FC236}">
                    <a16:creationId xmlns:a16="http://schemas.microsoft.com/office/drawing/2014/main" id="{15CA79E3-BA58-419A-8541-7498AC2633F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7" name="Freeform: Shape 16" descr="" title="">
                  <a:extLst>
                    <a:ext uri="{FF2B5EF4-FFF2-40B4-BE49-F238E27FC236}">
                      <a16:creationId xmlns:a16="http://schemas.microsoft.com/office/drawing/2014/main" id="{2348C622-BC44-4959-B64E-427015FD1F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descr="" title="">
                  <a:extLst>
                    <a:ext uri="{FF2B5EF4-FFF2-40B4-BE49-F238E27FC236}">
                      <a16:creationId xmlns:a16="http://schemas.microsoft.com/office/drawing/2014/main" id="{F8841A98-AA1D-4F65-A368-EF31110B0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4" name="Group 13" descr="" title="">
                <a:extLst>
                  <a:ext uri="{FF2B5EF4-FFF2-40B4-BE49-F238E27FC236}">
                    <a16:creationId xmlns:a16="http://schemas.microsoft.com/office/drawing/2014/main" id="{E6609F08-9B2C-4879-AC68-E3E537BED7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2">
                  <a:alphaModFix amt="57000"/>
                </a:blip>
                <a:tile tx="0" ty="0" sx="100000" sy="100000" flip="none" algn="tl"/>
              </a:blipFill>
              <a:effectLst/>
            </p:grpSpPr>
            <p:sp>
              <p:nvSpPr>
                <p:cNvPr id="15" name="Freeform: Shape 14" descr="" title="">
                  <a:extLst>
                    <a:ext uri="{FF2B5EF4-FFF2-40B4-BE49-F238E27FC236}">
                      <a16:creationId xmlns:a16="http://schemas.microsoft.com/office/drawing/2014/main" id="{6910EFC9-D70D-42FD-BCCD-AB1F710BF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descr="" title="">
                  <a:extLst>
                    <a:ext uri="{FF2B5EF4-FFF2-40B4-BE49-F238E27FC236}">
                      <a16:creationId xmlns:a16="http://schemas.microsoft.com/office/drawing/2014/main" id="{83BEF371-1E22-4C4F-A62F-AC6B92CAE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2" name="Title 1" descr="" title="">
            <a:extLst>
              <a:ext uri="{FF2B5EF4-FFF2-40B4-BE49-F238E27FC236}">
                <a16:creationId xmlns:a16="http://schemas.microsoft.com/office/drawing/2014/main" id="{333C9242-BDFE-6117-5CDE-1DE3B227C7CC}"/>
              </a:ext>
            </a:extLst>
          </p:cNvPr>
          <p:cNvSpPr>
            <a:spLocks noGrp="1"/>
          </p:cNvSpPr>
          <p:nvPr>
            <p:ph type="title"/>
          </p:nvPr>
        </p:nvSpPr>
        <p:spPr>
          <a:xfrm>
            <a:off x="402772" y="1641752"/>
            <a:ext cx="3080204" cy="3213277"/>
          </a:xfrm>
        </p:spPr>
        <p:txBody>
          <a:bodyPr anchor="t">
            <a:normAutofit/>
          </a:bodyPr>
          <a:lstStyle/>
          <a:p>
            <a:r>
              <a:rPr lang="en-US" sz="3100" b="1" dirty="0">
                <a:solidFill>
                  <a:schemeClr val="accent5"/>
                </a:solidFill>
              </a:rPr>
              <a:t>4.  While not economic waste, there is MORE REASONABLE FIX to achieve same result</a:t>
            </a:r>
          </a:p>
        </p:txBody>
      </p:sp>
      <p:sp>
        <p:nvSpPr>
          <p:cNvPr id="3" name="Content Placeholder 2" descr="" title="">
            <a:extLst>
              <a:ext uri="{FF2B5EF4-FFF2-40B4-BE49-F238E27FC236}">
                <a16:creationId xmlns:a16="http://schemas.microsoft.com/office/drawing/2014/main" id="{8EFB8B9B-228D-6794-A3E2-2A9F687940A3}"/>
              </a:ext>
            </a:extLst>
          </p:cNvPr>
          <p:cNvSpPr>
            <a:spLocks noGrp="1"/>
          </p:cNvSpPr>
          <p:nvPr>
            <p:ph idx="1"/>
          </p:nvPr>
        </p:nvSpPr>
        <p:spPr>
          <a:xfrm>
            <a:off x="5232401" y="1721579"/>
            <a:ext cx="6556827" cy="3952648"/>
          </a:xfrm>
        </p:spPr>
        <p:txBody>
          <a:bodyPr>
            <a:normAutofit/>
          </a:bodyPr>
          <a:lstStyle/>
          <a:p>
            <a:pPr marL="0" indent="0">
              <a:buNone/>
            </a:pPr>
            <a:r>
              <a:rPr lang="en-US" b="1" i="1" dirty="0">
                <a:solidFill>
                  <a:schemeClr val="tx1">
                    <a:alpha val="80000"/>
                  </a:schemeClr>
                </a:solidFill>
              </a:rPr>
              <a:t>Centex – Rooney / Grossman Holdings </a:t>
            </a:r>
            <a:r>
              <a:rPr lang="en-US" b="1" dirty="0">
                <a:solidFill>
                  <a:schemeClr val="tx1">
                    <a:alpha val="80000"/>
                  </a:schemeClr>
                </a:solidFill>
                <a:sym typeface="Wingdings" panose="05000000000000000000" pitchFamily="2" charset="2"/>
              </a:rPr>
              <a:t> “Reasonable cost” of performing the repair</a:t>
            </a:r>
            <a:endParaRPr lang="en-US" b="1" dirty="0">
              <a:solidFill>
                <a:schemeClr val="tx1">
                  <a:alpha val="80000"/>
                </a:schemeClr>
              </a:solidFill>
            </a:endParaRPr>
          </a:p>
        </p:txBody>
      </p:sp>
    </p:spTree>
    <p:extLst>
      <p:ext uri="{BB962C8B-B14F-4D97-AF65-F5344CB8AC3E}">
        <p14:creationId xmlns:p14="http://schemas.microsoft.com/office/powerpoint/2010/main" val="3073857570"/>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ap:Properties xmlns:vt="http://schemas.openxmlformats.org/officeDocument/2006/docPropsVTypes" xmlns:ap="http://schemas.openxmlformats.org/officeDocument/2006/extended-properties"/>
</file>

<file path=docProps/core.xml><?xml version="1.0" encoding="utf-8"?>
<coreProperties xmlns:dc="http://purl.org/dc/elements/1.1/" xmlns:dcterms="http://purl.org/dc/terms/" xmlns:xsi="http://www.w3.org/2001/XMLSchema-instance" xmlns="http://schemas.openxmlformats.org/package/2006/metadata/core-properties">
  <dcterms:created xsi:type="dcterms:W3CDTF">1900-01-01T05:00:00.0000000Z</dcterms:created>
  <dcterms:modified xsi:type="dcterms:W3CDTF">1900-01-01T05:00:00.0000000Z</dcterms:modified>
</coreProperties>
</file>