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custom-properties" Target="docProps/custom.xml" Id="rId5"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7"/>
  </p:notesMasterIdLst>
  <p:sldIdLst>
    <p:sldId id="256" r:id="rId2"/>
    <p:sldId id="271" r:id="rId3"/>
    <p:sldId id="258" r:id="rId4"/>
    <p:sldId id="269" r:id="rId5"/>
    <p:sldId id="284" r:id="rId6"/>
    <p:sldId id="270" r:id="rId7"/>
    <p:sldId id="294" r:id="rId8"/>
    <p:sldId id="259" r:id="rId9"/>
    <p:sldId id="295" r:id="rId10"/>
    <p:sldId id="257" r:id="rId11"/>
    <p:sldId id="260" r:id="rId12"/>
    <p:sldId id="296" r:id="rId13"/>
    <p:sldId id="272" r:id="rId14"/>
    <p:sldId id="273" r:id="rId15"/>
    <p:sldId id="264" r:id="rId16"/>
    <p:sldId id="265" r:id="rId17"/>
    <p:sldId id="261" r:id="rId18"/>
    <p:sldId id="266" r:id="rId19"/>
    <p:sldId id="297" r:id="rId20"/>
    <p:sldId id="308" r:id="rId21"/>
    <p:sldId id="310" r:id="rId22"/>
    <p:sldId id="311" r:id="rId23"/>
    <p:sldId id="312" r:id="rId24"/>
    <p:sldId id="267" r:id="rId25"/>
    <p:sldId id="298" r:id="rId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97" d="100"/>
          <a:sy n="97" d="100"/>
        </p:scale>
        <p:origin x="111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83B89161-BA04-4FF9-BFCC-EBEFCA85A527}" type="datetimeFigureOut">
              <a:rPr lang="en-US" smtClean="0"/>
              <a:t>2/24/2023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88DD0071-5AD5-4954-9478-C7F9B15BF382}" type="slidenum">
              <a:rPr lang="en-US" smtClean="0"/>
              <a:t>‹#›</a:t>
            </a:fld>
            <a:endParaRPr lang="en-US"/>
          </a:p>
        </p:txBody>
      </p:sp>
    </p:spTree>
    <p:extLst>
      <p:ext uri="{BB962C8B-B14F-4D97-AF65-F5344CB8AC3E}">
        <p14:creationId xmlns:p14="http://schemas.microsoft.com/office/powerpoint/2010/main" val="21688893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DE988F-1D94-4FA5-BAB2-E1891E074C89}" type="datetime1">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427B8-4D0D-40FC-AB42-3F98BB2AF18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773978"/>
      </p:ext>
    </p:extLst>
  </p:cSld>
  <p:clrMapOvr>
    <a:masterClrMapping/>
  </p:clrMapOvr>
</p:sldLayout>
</file>

<file path=ppt/slideLayouts/slideLayout2.xml><?xml version="1.0" encoding="utf-8"?>
<p:sldLayout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D9639C-4048-42C5-B6BC-FD0F20CA5920}" type="datetime1">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3588320220"/>
      </p:ext>
    </p:extLst>
  </p:cSld>
  <p:clrMapOvr>
    <a:masterClrMapping/>
  </p:clrMapOvr>
</p:sldLayout>
</file>

<file path=ppt/slideLayouts/slideLayout3.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4761A0-C066-4041-AF7B-7343641EEF79}" type="datetime1">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427B8-4D0D-40FC-AB42-3F98BB2AF183}"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9232070"/>
      </p:ext>
    </p:extLst>
  </p:cSld>
  <p:clrMapOvr>
    <a:masterClrMapping/>
  </p:clrMapOvr>
</p:sldLayout>
</file>

<file path=ppt/slideLayouts/slideLayout4.xml><?xml version="1.0" encoding="utf-8"?>
<p:sldLayout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4ECEF2-1F17-4082-A058-3E340B2A8F67}" type="datetime1">
              <a:rPr lang="en-US" smtClean="0"/>
              <a:t>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2028954992"/>
      </p:ext>
    </p:extLst>
  </p:cSld>
  <p:clrMapOvr>
    <a:masterClrMapping/>
  </p:clrMapOvr>
</p:sldLayout>
</file>

<file path=ppt/slideLayouts/slideLayout5.xml><?xml version="1.0" encoding="utf-8"?>
<p:sldLayout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083E16-319C-47C3-BDBE-48323E070699}" type="datetime1">
              <a:rPr lang="en-US" smtClean="0"/>
              <a:t>2/24/2023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3741051531"/>
      </p:ext>
    </p:extLst>
  </p:cSld>
  <p:clrMapOvr>
    <a:masterClrMapping/>
  </p:clrMapOvr>
</p:sldLayout>
</file>

<file path=ppt/slideLayouts/slideLayout6.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5B009A-AF88-4C92-8E25-00EFFD3C70D9}" type="datetime1">
              <a:rPr lang="en-US" smtClean="0"/>
              <a:t>2/24/2023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1539969572"/>
      </p:ext>
    </p:extLst>
  </p:cSld>
  <p:clrMapOvr>
    <a:masterClrMapping/>
  </p:clrMapOvr>
</p:sldLayout>
</file>

<file path=ppt/slideLayouts/slideLayout7.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5139295-7B44-4311-ACB6-94A6AD364E10}" type="datetime1">
              <a:rPr lang="en-US" smtClean="0"/>
              <a:t>2/24/2023</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2503774710"/>
      </p:ext>
    </p:extLst>
  </p:cSld>
  <p:clrMapOvr>
    <a:masterClrMapping/>
  </p:clrMapOvr>
</p:sldLayout>
</file>

<file path=ppt/slideLayouts/slideLayout8.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189E3694-0588-4750-95C1-9AC8C14E797D}" type="datetime1">
              <a:rPr lang="en-US" smtClean="0"/>
              <a:t>2/24/2023</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0E427B8-4D0D-40FC-AB42-3F98BB2AF183}" type="slidenum">
              <a:rPr lang="en-US" smtClean="0"/>
              <a:t>‹#›</a:t>
            </a:fld>
            <a:endParaRPr lang="en-US"/>
          </a:p>
        </p:txBody>
      </p:sp>
    </p:spTree>
    <p:extLst>
      <p:ext uri="{BB962C8B-B14F-4D97-AF65-F5344CB8AC3E}">
        <p14:creationId xmlns:p14="http://schemas.microsoft.com/office/powerpoint/2010/main" val="1960812972"/>
      </p:ext>
    </p:extLst>
  </p:cSld>
  <p:clrMapOvr>
    <a:masterClrMapping/>
  </p:clrMapOvr>
</p:sldLayout>
</file>

<file path=ppt/slideLayouts/slideLayout9.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26C7D5-BD77-4702-BE33-F6AE59C2E985}" type="datetime1">
              <a:rPr lang="en-US" smtClean="0"/>
              <a:t>2/24/2023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2242052808"/>
      </p:ext>
    </p:extLst>
  </p:cSld>
  <p:clrMapOvr>
    <a:masterClrMapping/>
  </p:clrMapOvr>
</p:sldLayout>
</file>

<file path=ppt/slideLayouts/slideLayout10.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ACDE95E-49E2-415F-9B1A-532155E05EF2}" type="datetime1">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1960538359"/>
      </p:ext>
    </p:extLst>
  </p:cSld>
  <p:clrMapOvr>
    <a:masterClrMapping/>
  </p:clrMapOvr>
</p:sldLayout>
</file>

<file path=ppt/slideLayouts/slideLayout11.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1966084-A108-44AB-BFE5-B134AF8E45DC}" type="datetime1">
              <a:rPr lang="en-US" smtClean="0"/>
              <a:t>2/24/2023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427B8-4D0D-40FC-AB42-3F98BB2AF183}" type="slidenum">
              <a:rPr lang="en-US" smtClean="0"/>
              <a:t>‹#›</a:t>
            </a:fld>
            <a:endParaRPr lang="en-US"/>
          </a:p>
        </p:txBody>
      </p:sp>
    </p:spTree>
    <p:extLst>
      <p:ext uri="{BB962C8B-B14F-4D97-AF65-F5344CB8AC3E}">
        <p14:creationId xmlns:p14="http://schemas.microsoft.com/office/powerpoint/2010/main" val="258967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8C9EADB-EC2A-4A4C-92D0-CB65B06746DF}" type="datetime1">
              <a:rPr lang="en-US" smtClean="0"/>
              <a:t>2/24/2023</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0E427B8-4D0D-40FC-AB42-3F98BB2AF183}"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625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C314E0E-7107-4F1B-9837-48FD1C7963E5}"/>
              </a:ext>
            </a:extLst>
          </p:cNvPr>
          <p:cNvSpPr>
            <a:spLocks noGrp="1"/>
          </p:cNvSpPr>
          <p:nvPr>
            <p:ph type="ctrTitle"/>
          </p:nvPr>
        </p:nvSpPr>
        <p:spPr>
          <a:xfrm>
            <a:off x="1097280" y="758952"/>
            <a:ext cx="10058400" cy="1563229"/>
          </a:xfrm>
        </p:spPr>
        <p:txBody>
          <a:bodyPr>
            <a:normAutofit fontScale="90000"/>
          </a:bodyPr>
          <a:lstStyle/>
          <a:p>
            <a:r>
              <a:rPr lang="en-US" dirty="0"/>
              <a:t>Negotiation or Litigation?</a:t>
            </a:r>
          </a:p>
        </p:txBody>
      </p:sp>
      <p:sp>
        <p:nvSpPr>
          <p:cNvPr id="3" name="Subtitle 2" descr="" title="">
            <a:extLst>
              <a:ext uri="{FF2B5EF4-FFF2-40B4-BE49-F238E27FC236}">
                <a16:creationId xmlns:a16="http://schemas.microsoft.com/office/drawing/2014/main" id="{08A787B6-FF6E-4FA6-9686-A78DEE9A89A6}"/>
              </a:ext>
            </a:extLst>
          </p:cNvPr>
          <p:cNvSpPr>
            <a:spLocks noGrp="1"/>
          </p:cNvSpPr>
          <p:nvPr>
            <p:ph type="subTitle" idx="1"/>
          </p:nvPr>
        </p:nvSpPr>
        <p:spPr>
          <a:xfrm>
            <a:off x="1524000" y="3602038"/>
            <a:ext cx="9144000" cy="1930082"/>
          </a:xfrm>
        </p:spPr>
        <p:txBody>
          <a:bodyPr>
            <a:normAutofit fontScale="85000" lnSpcReduction="20000"/>
          </a:bodyPr>
          <a:lstStyle/>
          <a:p>
            <a:r>
              <a:rPr lang="en-US" b="1" dirty="0"/>
              <a:t>The Florida Bar, Construction Law Committee</a:t>
            </a:r>
          </a:p>
          <a:p>
            <a:endParaRPr lang="en-US" dirty="0"/>
          </a:p>
          <a:p>
            <a:r>
              <a:rPr lang="en-US" dirty="0"/>
              <a:t>Charles E. Comiskey</a:t>
            </a:r>
          </a:p>
          <a:p>
            <a:r>
              <a:rPr lang="en-US" dirty="0"/>
              <a:t>CPCU, CIC, CPIA, CRM, PWCA, CRIS, CCM, CMIP</a:t>
            </a:r>
          </a:p>
          <a:p>
            <a:r>
              <a:rPr lang="en-US" dirty="0"/>
              <a:t>February 24, 2023</a:t>
            </a:r>
          </a:p>
        </p:txBody>
      </p:sp>
    </p:spTree>
    <p:extLst>
      <p:ext uri="{BB962C8B-B14F-4D97-AF65-F5344CB8AC3E}">
        <p14:creationId xmlns:p14="http://schemas.microsoft.com/office/powerpoint/2010/main" val="542111753"/>
      </p:ext>
    </p:extLst>
  </p:cSld>
  <p:clrMapOvr>
    <a:masterClrMapping/>
  </p:clrMapOvr>
</p:sld>
</file>

<file path=ppt/slides/slide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E0B40950-991E-4C18-839D-4D2D7EC000A0}"/>
              </a:ext>
            </a:extLst>
          </p:cNvPr>
          <p:cNvSpPr>
            <a:spLocks noGrp="1"/>
          </p:cNvSpPr>
          <p:nvPr>
            <p:ph type="title"/>
          </p:nvPr>
        </p:nvSpPr>
        <p:spPr/>
        <p:txBody>
          <a:bodyPr/>
          <a:lstStyle/>
          <a:p>
            <a:endParaRPr lang="en-US"/>
          </a:p>
        </p:txBody>
      </p:sp>
      <p:sp>
        <p:nvSpPr>
          <p:cNvPr id="3" name="Content Placeholder 2" descr="" title="">
            <a:extLst>
              <a:ext uri="{FF2B5EF4-FFF2-40B4-BE49-F238E27FC236}">
                <a16:creationId xmlns:a16="http://schemas.microsoft.com/office/drawing/2014/main" id="{986B770B-2E3F-4633-8D7C-FFFAA2FCB700}"/>
              </a:ext>
            </a:extLst>
          </p:cNvPr>
          <p:cNvSpPr>
            <a:spLocks noGrp="1"/>
          </p:cNvSpPr>
          <p:nvPr>
            <p:ph idx="1"/>
          </p:nvPr>
        </p:nvSpPr>
        <p:spPr/>
        <p:txBody>
          <a:bodyPr/>
          <a:lstStyle/>
          <a:p>
            <a:pPr marL="0" indent="0">
              <a:buNone/>
            </a:pPr>
            <a:endParaRPr lang="en-US" i="1" dirty="0"/>
          </a:p>
          <a:p>
            <a:pPr marL="0" indent="0">
              <a:buNone/>
            </a:pPr>
            <a:r>
              <a:rPr lang="en-US" sz="2800" i="1" dirty="0"/>
              <a:t>“Clients typically disfavor overly detailed insurance provisions, preferring instead to coordinate with their insurance agents and/or risk management department in order to police the actual insurance coverages and endorsement forms to be used.”</a:t>
            </a:r>
            <a:endParaRPr lang="en-US" sz="2800" dirty="0"/>
          </a:p>
          <a:p>
            <a:endParaRPr lang="en-US" dirty="0"/>
          </a:p>
        </p:txBody>
      </p:sp>
      <p:sp>
        <p:nvSpPr>
          <p:cNvPr id="4" name="Slide Number Placeholder 3" descr="" title="">
            <a:extLst>
              <a:ext uri="{FF2B5EF4-FFF2-40B4-BE49-F238E27FC236}">
                <a16:creationId xmlns:a16="http://schemas.microsoft.com/office/drawing/2014/main" id="{1DA230B5-B95C-4492-B0A9-A472822D1D56}"/>
              </a:ext>
            </a:extLst>
          </p:cNvPr>
          <p:cNvSpPr>
            <a:spLocks noGrp="1"/>
          </p:cNvSpPr>
          <p:nvPr>
            <p:ph type="sldNum" sz="quarter" idx="12"/>
          </p:nvPr>
        </p:nvSpPr>
        <p:spPr/>
        <p:txBody>
          <a:bodyPr/>
          <a:lstStyle/>
          <a:p>
            <a:fld id="{E0E427B8-4D0D-40FC-AB42-3F98BB2AF183}" type="slidenum">
              <a:rPr lang="en-US" smtClean="0"/>
              <a:t>2</a:t>
            </a:fld>
            <a:endParaRPr lang="en-US"/>
          </a:p>
        </p:txBody>
      </p:sp>
    </p:spTree>
    <p:extLst>
      <p:ext uri="{BB962C8B-B14F-4D97-AF65-F5344CB8AC3E}">
        <p14:creationId xmlns:p14="http://schemas.microsoft.com/office/powerpoint/2010/main" val="2815629885"/>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19F62830-0B3F-4026-90A5-5BFFB5AD56B3}"/>
              </a:ext>
            </a:extLst>
          </p:cNvPr>
          <p:cNvSpPr>
            <a:spLocks noGrp="1"/>
          </p:cNvSpPr>
          <p:nvPr>
            <p:ph type="title"/>
          </p:nvPr>
        </p:nvSpPr>
        <p:spPr/>
        <p:txBody>
          <a:bodyPr/>
          <a:lstStyle/>
          <a:p>
            <a:r>
              <a:rPr lang="en-US" dirty="0"/>
              <a:t>Additional Insured Obligations</a:t>
            </a:r>
          </a:p>
        </p:txBody>
      </p:sp>
      <p:sp>
        <p:nvSpPr>
          <p:cNvPr id="3" name="Content Placeholder 2" descr="" title="">
            <a:extLst>
              <a:ext uri="{FF2B5EF4-FFF2-40B4-BE49-F238E27FC236}">
                <a16:creationId xmlns:a16="http://schemas.microsoft.com/office/drawing/2014/main" id="{52D1FE4E-6DDA-4552-9517-E4D85D4DE1C8}"/>
              </a:ext>
            </a:extLst>
          </p:cNvPr>
          <p:cNvSpPr>
            <a:spLocks noGrp="1"/>
          </p:cNvSpPr>
          <p:nvPr>
            <p:ph idx="1"/>
          </p:nvPr>
        </p:nvSpPr>
        <p:spPr/>
        <p:txBody>
          <a:bodyPr>
            <a:normAutofit/>
          </a:bodyPr>
          <a:lstStyle/>
          <a:p>
            <a:pPr>
              <a:buFont typeface="Wingdings" panose="05000000000000000000" pitchFamily="2" charset="2"/>
              <a:buChar char="§"/>
            </a:pPr>
            <a:r>
              <a:rPr lang="en-US" dirty="0"/>
              <a:t>Specific v. Blanket / Automatic Basis</a:t>
            </a:r>
          </a:p>
          <a:p>
            <a:pPr lvl="1">
              <a:buFont typeface="Wingdings" panose="05000000000000000000" pitchFamily="2" charset="2"/>
              <a:buChar char="Ø"/>
            </a:pPr>
            <a:r>
              <a:rPr lang="en-US" dirty="0"/>
              <a:t>Addresses method of status application only</a:t>
            </a:r>
          </a:p>
          <a:p>
            <a:pPr lvl="1">
              <a:buFont typeface="Wingdings" panose="05000000000000000000" pitchFamily="2" charset="2"/>
              <a:buChar char="Ø"/>
            </a:pPr>
            <a:r>
              <a:rPr lang="en-US" dirty="0"/>
              <a:t>Only “where required by written contract”</a:t>
            </a:r>
          </a:p>
          <a:p>
            <a:pPr lvl="1">
              <a:buFont typeface="Wingdings" panose="05000000000000000000" pitchFamily="2" charset="2"/>
              <a:buChar char="Ø"/>
            </a:pPr>
            <a:r>
              <a:rPr lang="en-US" dirty="0"/>
              <a:t>“coverage shall not be broader than that required by contract”</a:t>
            </a:r>
          </a:p>
          <a:p>
            <a:endParaRPr lang="en-US" dirty="0"/>
          </a:p>
          <a:p>
            <a:pPr>
              <a:buFont typeface="Wingdings" panose="05000000000000000000" pitchFamily="2" charset="2"/>
              <a:buChar char="§"/>
            </a:pPr>
            <a:r>
              <a:rPr lang="en-US" dirty="0"/>
              <a:t>“Ongoing” / “Completed” Operations</a:t>
            </a:r>
          </a:p>
          <a:p>
            <a:pPr>
              <a:buFont typeface="Wingdings" panose="05000000000000000000" pitchFamily="2" charset="2"/>
              <a:buChar char="§"/>
            </a:pPr>
            <a:endParaRPr lang="en-US" dirty="0"/>
          </a:p>
          <a:p>
            <a:pPr>
              <a:buFont typeface="Wingdings" panose="05000000000000000000" pitchFamily="2" charset="2"/>
              <a:buChar char="§"/>
            </a:pPr>
            <a:r>
              <a:rPr lang="en-US" dirty="0"/>
              <a:t>ISO </a:t>
            </a:r>
          </a:p>
          <a:p>
            <a:pPr lvl="1">
              <a:buFont typeface="Wingdings" panose="05000000000000000000" pitchFamily="2" charset="2"/>
              <a:buChar char="Ø"/>
            </a:pPr>
            <a:r>
              <a:rPr lang="en-US" dirty="0"/>
              <a:t>7 different editions of CG 20 10 </a:t>
            </a:r>
          </a:p>
          <a:p>
            <a:pPr lvl="1">
              <a:buFont typeface="Wingdings" panose="05000000000000000000" pitchFamily="2" charset="2"/>
              <a:buChar char="Ø"/>
            </a:pPr>
            <a:r>
              <a:rPr lang="en-US" dirty="0"/>
              <a:t>100’s of manuscript additional insured forms</a:t>
            </a:r>
          </a:p>
          <a:p>
            <a:pPr>
              <a:buFont typeface="Wingdings" panose="05000000000000000000" pitchFamily="2" charset="2"/>
              <a:buChar char="§"/>
            </a:pPr>
            <a:endParaRPr lang="en-US" dirty="0"/>
          </a:p>
          <a:p>
            <a:pPr marL="0" indent="0">
              <a:buNone/>
            </a:pPr>
            <a:endParaRPr lang="en-US" dirty="0"/>
          </a:p>
        </p:txBody>
      </p:sp>
      <p:sp>
        <p:nvSpPr>
          <p:cNvPr id="4" name="Slide Number Placeholder 3" descr="" title="">
            <a:extLst>
              <a:ext uri="{FF2B5EF4-FFF2-40B4-BE49-F238E27FC236}">
                <a16:creationId xmlns:a16="http://schemas.microsoft.com/office/drawing/2014/main" id="{CBDD3F03-4331-4126-86A7-900F6FF2B3E7}"/>
              </a:ext>
            </a:extLst>
          </p:cNvPr>
          <p:cNvSpPr>
            <a:spLocks noGrp="1"/>
          </p:cNvSpPr>
          <p:nvPr>
            <p:ph type="sldNum" sz="quarter" idx="12"/>
          </p:nvPr>
        </p:nvSpPr>
        <p:spPr/>
        <p:txBody>
          <a:bodyPr/>
          <a:lstStyle/>
          <a:p>
            <a:fld id="{E0E427B8-4D0D-40FC-AB42-3F98BB2AF183}" type="slidenum">
              <a:rPr lang="en-US" smtClean="0"/>
              <a:t>3</a:t>
            </a:fld>
            <a:endParaRPr lang="en-US"/>
          </a:p>
        </p:txBody>
      </p:sp>
    </p:spTree>
    <p:extLst>
      <p:ext uri="{BB962C8B-B14F-4D97-AF65-F5344CB8AC3E}">
        <p14:creationId xmlns:p14="http://schemas.microsoft.com/office/powerpoint/2010/main" val="1343720648"/>
      </p:ext>
    </p:extLst>
  </p:cSld>
  <p:clrMapOvr>
    <a:masterClrMapping/>
  </p:clrMapOvr>
</p:sld>
</file>

<file path=ppt/slides/slide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F48FDA2-4EC0-405E-BDA1-21257FDD5F9D}"/>
              </a:ext>
            </a:extLst>
          </p:cNvPr>
          <p:cNvSpPr>
            <a:spLocks noGrp="1"/>
          </p:cNvSpPr>
          <p:nvPr>
            <p:ph type="title"/>
          </p:nvPr>
        </p:nvSpPr>
        <p:spPr/>
        <p:txBody>
          <a:bodyPr/>
          <a:lstStyle/>
          <a:p>
            <a:endParaRPr lang="en-US"/>
          </a:p>
        </p:txBody>
      </p:sp>
      <p:sp>
        <p:nvSpPr>
          <p:cNvPr id="3" name="Content Placeholder 2" descr="" title="">
            <a:extLst>
              <a:ext uri="{FF2B5EF4-FFF2-40B4-BE49-F238E27FC236}">
                <a16:creationId xmlns:a16="http://schemas.microsoft.com/office/drawing/2014/main" id="{309AAB3F-7EBD-43F0-99F3-52CE0A9C896C}"/>
              </a:ext>
            </a:extLst>
          </p:cNvPr>
          <p:cNvSpPr>
            <a:spLocks noGrp="1"/>
          </p:cNvSpPr>
          <p:nvPr>
            <p:ph idx="1"/>
          </p:nvPr>
        </p:nvSpPr>
        <p:spPr/>
        <p:txBody>
          <a:bodyPr>
            <a:normAutofit lnSpcReduction="10000"/>
          </a:bodyPr>
          <a:lstStyle/>
          <a:p>
            <a:pPr>
              <a:buFont typeface="Wingdings" panose="05000000000000000000" pitchFamily="2" charset="2"/>
              <a:buChar char="§"/>
            </a:pPr>
            <a:r>
              <a:rPr lang="en-US" dirty="0"/>
              <a:t>Goal is consistency with indemnification</a:t>
            </a:r>
          </a:p>
          <a:p>
            <a:pPr lvl="1">
              <a:buFont typeface="Wingdings" panose="05000000000000000000" pitchFamily="2" charset="2"/>
              <a:buChar char="Ø"/>
            </a:pPr>
            <a:r>
              <a:rPr lang="en-US" dirty="0"/>
              <a:t>Who is covered?</a:t>
            </a:r>
          </a:p>
          <a:p>
            <a:pPr lvl="1">
              <a:buFont typeface="Wingdings" panose="05000000000000000000" pitchFamily="2" charset="2"/>
              <a:buChar char="Ø"/>
            </a:pPr>
            <a:r>
              <a:rPr lang="en-US" dirty="0"/>
              <a:t>What operations are covered?</a:t>
            </a:r>
          </a:p>
          <a:p>
            <a:pPr lvl="1">
              <a:buFont typeface="Wingdings" panose="05000000000000000000" pitchFamily="2" charset="2"/>
              <a:buChar char="Ø"/>
            </a:pPr>
            <a:r>
              <a:rPr lang="en-US" dirty="0"/>
              <a:t>What scope of negligence is covered?</a:t>
            </a:r>
          </a:p>
          <a:p>
            <a:pPr lvl="1">
              <a:buFont typeface="Wingdings" panose="05000000000000000000" pitchFamily="2" charset="2"/>
              <a:buChar char="Ø"/>
            </a:pPr>
            <a:r>
              <a:rPr lang="en-US" dirty="0"/>
              <a:t>What amount is covered?</a:t>
            </a:r>
          </a:p>
          <a:p>
            <a:pPr lvl="1">
              <a:buFont typeface="Wingdings" panose="05000000000000000000" pitchFamily="2" charset="2"/>
              <a:buChar char="Ø"/>
            </a:pPr>
            <a:r>
              <a:rPr lang="en-US" dirty="0"/>
              <a:t>Any new exclusions added?</a:t>
            </a:r>
          </a:p>
          <a:p>
            <a:pPr>
              <a:buFont typeface="Wingdings" panose="05000000000000000000" pitchFamily="2" charset="2"/>
              <a:buChar char="§"/>
            </a:pPr>
            <a:endParaRPr lang="en-US" dirty="0"/>
          </a:p>
          <a:p>
            <a:pPr>
              <a:buFont typeface="Wingdings" panose="05000000000000000000" pitchFamily="2" charset="2"/>
              <a:buChar char="§"/>
            </a:pPr>
            <a:r>
              <a:rPr lang="en-US" dirty="0"/>
              <a:t>Requirement of “additional insured status” is meaningless!</a:t>
            </a:r>
          </a:p>
          <a:p>
            <a:pPr>
              <a:buFont typeface="Wingdings" panose="05000000000000000000" pitchFamily="2" charset="2"/>
              <a:buChar char="§"/>
            </a:pPr>
            <a:endParaRPr lang="en-US" dirty="0"/>
          </a:p>
          <a:p>
            <a:pPr>
              <a:buFont typeface="Wingdings" panose="05000000000000000000" pitchFamily="2" charset="2"/>
              <a:buChar char="§"/>
            </a:pPr>
            <a:r>
              <a:rPr lang="en-US" dirty="0"/>
              <a:t>Specificity is essential</a:t>
            </a:r>
          </a:p>
          <a:p>
            <a:pPr lvl="1">
              <a:buFont typeface="Wingdings" panose="05000000000000000000" pitchFamily="2" charset="2"/>
              <a:buChar char="Ø"/>
            </a:pPr>
            <a:r>
              <a:rPr lang="en-US" dirty="0"/>
              <a:t>Not “or equivalent” when requiring coverage</a:t>
            </a:r>
          </a:p>
        </p:txBody>
      </p:sp>
      <p:sp>
        <p:nvSpPr>
          <p:cNvPr id="4" name="Slide Number Placeholder 3" descr="" title="">
            <a:extLst>
              <a:ext uri="{FF2B5EF4-FFF2-40B4-BE49-F238E27FC236}">
                <a16:creationId xmlns:a16="http://schemas.microsoft.com/office/drawing/2014/main" id="{A4A94215-3E1F-48FA-9DAD-AF40532547B3}"/>
              </a:ext>
            </a:extLst>
          </p:cNvPr>
          <p:cNvSpPr>
            <a:spLocks noGrp="1"/>
          </p:cNvSpPr>
          <p:nvPr>
            <p:ph type="sldNum" sz="quarter" idx="12"/>
          </p:nvPr>
        </p:nvSpPr>
        <p:spPr/>
        <p:txBody>
          <a:bodyPr/>
          <a:lstStyle/>
          <a:p>
            <a:fld id="{E0E427B8-4D0D-40FC-AB42-3F98BB2AF183}" type="slidenum">
              <a:rPr lang="en-US" smtClean="0"/>
              <a:t>4</a:t>
            </a:fld>
            <a:endParaRPr lang="en-US"/>
          </a:p>
        </p:txBody>
      </p:sp>
    </p:spTree>
    <p:extLst>
      <p:ext uri="{BB962C8B-B14F-4D97-AF65-F5344CB8AC3E}">
        <p14:creationId xmlns:p14="http://schemas.microsoft.com/office/powerpoint/2010/main" val="670799713"/>
      </p:ext>
    </p:extLst>
  </p:cSld>
  <p:clrMapOvr>
    <a:masterClrMapping/>
  </p:clrMapOvr>
</p:sld>
</file>

<file path=ppt/slides/slide5.xml><?xml version="1.0" encoding="utf-8"?>
<p:sld xmlns:a16="http://schemas.microsoft.com/office/drawing/2014/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Title 2" descr="" title="">
            <a:extLst>
              <a:ext uri="{FF2B5EF4-FFF2-40B4-BE49-F238E27FC236}">
                <a16:creationId xmlns:a16="http://schemas.microsoft.com/office/drawing/2014/main" id="{AA94F8C0-D850-4BF0-828A-F473FE66F52B}"/>
              </a:ext>
            </a:extLst>
          </p:cNvPr>
          <p:cNvSpPr>
            <a:spLocks noGrp="1"/>
          </p:cNvSpPr>
          <p:nvPr>
            <p:ph type="title"/>
          </p:nvPr>
        </p:nvSpPr>
        <p:spPr/>
        <p:txBody>
          <a:bodyPr/>
          <a:lstStyle/>
          <a:p>
            <a:pPr>
              <a:defRPr/>
            </a:pPr>
            <a:r>
              <a:rPr lang="en-US" sz="3200" dirty="0"/>
              <a:t>Actual Manuscript Additional Insured Endorsement</a:t>
            </a:r>
          </a:p>
        </p:txBody>
      </p:sp>
      <p:sp>
        <p:nvSpPr>
          <p:cNvPr id="2" name="Content Placeholder 1" descr="" title="">
            <a:extLst>
              <a:ext uri="{FF2B5EF4-FFF2-40B4-BE49-F238E27FC236}">
                <a16:creationId xmlns:a16="http://schemas.microsoft.com/office/drawing/2014/main" id="{C06B1A07-BDA2-49DA-87EA-3D8D7066B75F}"/>
              </a:ext>
            </a:extLst>
          </p:cNvPr>
          <p:cNvSpPr>
            <a:spLocks noGrp="1"/>
          </p:cNvSpPr>
          <p:nvPr>
            <p:ph idx="1"/>
          </p:nvPr>
        </p:nvSpPr>
        <p:spPr/>
        <p:txBody>
          <a:bodyPr>
            <a:normAutofit/>
          </a:bodyPr>
          <a:lstStyle/>
          <a:p>
            <a:pPr marL="109728" indent="0">
              <a:buNone/>
              <a:defRPr/>
            </a:pPr>
            <a:endParaRPr lang="en-US" dirty="0"/>
          </a:p>
          <a:p>
            <a:pPr marL="109728" indent="0" algn="just">
              <a:buNone/>
              <a:defRPr/>
            </a:pPr>
            <a:r>
              <a:rPr lang="en-US" sz="2400" dirty="0"/>
              <a:t>Who Is An Insured is amended to include as an additional insured the person(s) or organization(s) shown in the schedule above, but only for “bodily injury” or “property damage” </a:t>
            </a:r>
            <a:r>
              <a:rPr lang="en-US" sz="2400" dirty="0">
                <a:highlight>
                  <a:srgbClr val="FFFF00"/>
                </a:highlight>
              </a:rPr>
              <a:t>caused by [the Named Insured’s] sole negligence </a:t>
            </a:r>
            <a:r>
              <a:rPr lang="en-US" sz="2400" dirty="0"/>
              <a:t>or acts or omissions of the additional insured in connection with its general supervision of your work. </a:t>
            </a:r>
          </a:p>
          <a:p>
            <a:pPr marL="109728" indent="0" algn="just">
              <a:buNone/>
              <a:defRPr/>
            </a:pPr>
            <a:r>
              <a:rPr lang="en-US" sz="2400" dirty="0"/>
              <a:t>When provided this </a:t>
            </a:r>
            <a:r>
              <a:rPr lang="en-US" sz="2400" dirty="0">
                <a:highlight>
                  <a:srgbClr val="FFFF00"/>
                </a:highlight>
              </a:rPr>
              <a:t>additional insured status is excess </a:t>
            </a:r>
            <a:r>
              <a:rPr lang="en-US" sz="2400" dirty="0"/>
              <a:t>of any and all other coverage available to the additional insured.</a:t>
            </a:r>
          </a:p>
          <a:p>
            <a:pPr marL="109728" indent="0" algn="just">
              <a:buNone/>
              <a:defRPr/>
            </a:pPr>
            <a:r>
              <a:rPr lang="en-US" sz="2400" dirty="0">
                <a:highlight>
                  <a:srgbClr val="FFFF00"/>
                </a:highlight>
              </a:rPr>
              <a:t>No coverage is provided </a:t>
            </a:r>
            <a:r>
              <a:rPr lang="en-US" sz="2400" dirty="0"/>
              <a:t>for damages because of “bodily injury” to employees of </a:t>
            </a:r>
            <a:r>
              <a:rPr lang="en-US" sz="2400" dirty="0">
                <a:highlight>
                  <a:srgbClr val="FFFF00"/>
                </a:highlight>
              </a:rPr>
              <a:t>any</a:t>
            </a:r>
            <a:r>
              <a:rPr lang="en-US" sz="2400" dirty="0"/>
              <a:t> insured.</a:t>
            </a:r>
          </a:p>
          <a:p>
            <a:pPr marL="365760" indent="-256032">
              <a:buFont typeface="Wingdings 3"/>
              <a:buChar char=""/>
              <a:defRPr/>
            </a:pPr>
            <a:endParaRPr lang="en-US" dirty="0"/>
          </a:p>
        </p:txBody>
      </p:sp>
      <p:sp>
        <p:nvSpPr>
          <p:cNvPr id="4" name="Slide Number Placeholder 3" descr="" title="">
            <a:extLst>
              <a:ext uri="{FF2B5EF4-FFF2-40B4-BE49-F238E27FC236}">
                <a16:creationId xmlns:a16="http://schemas.microsoft.com/office/drawing/2014/main" id="{9122DDBD-3EB1-44E4-AE1F-3BD7AB00C687}"/>
              </a:ext>
            </a:extLst>
          </p:cNvPr>
          <p:cNvSpPr>
            <a:spLocks noGrp="1"/>
          </p:cNvSpPr>
          <p:nvPr>
            <p:ph type="sldNum" sz="quarter" idx="12"/>
          </p:nvPr>
        </p:nvSpPr>
        <p:spPr/>
        <p:txBody>
          <a:bodyPr/>
          <a:lstStyle/>
          <a:p>
            <a:fld id="{E0E427B8-4D0D-40FC-AB42-3F98BB2AF183}" type="slidenum">
              <a:rPr lang="en-US" smtClean="0"/>
              <a:t>5</a:t>
            </a:fld>
            <a:endParaRPr lang="en-US"/>
          </a:p>
        </p:txBody>
      </p:sp>
    </p:spTree>
  </p:cSld>
  <p:clrMapOvr>
    <a:masterClrMapping/>
  </p:clrMapOvr>
</p:sld>
</file>

<file path=ppt/slides/slide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E0AA1E3D-A727-426D-BD32-780296E22F0A}"/>
              </a:ext>
            </a:extLst>
          </p:cNvPr>
          <p:cNvSpPr>
            <a:spLocks noGrp="1"/>
          </p:cNvSpPr>
          <p:nvPr>
            <p:ph type="title"/>
          </p:nvPr>
        </p:nvSpPr>
        <p:spPr/>
        <p:txBody>
          <a:bodyPr/>
          <a:lstStyle/>
          <a:p>
            <a:endParaRPr lang="en-US"/>
          </a:p>
        </p:txBody>
      </p:sp>
      <p:sp>
        <p:nvSpPr>
          <p:cNvPr id="3" name="Content Placeholder 2" descr="" title="">
            <a:extLst>
              <a:ext uri="{FF2B5EF4-FFF2-40B4-BE49-F238E27FC236}">
                <a16:creationId xmlns:a16="http://schemas.microsoft.com/office/drawing/2014/main" id="{855A1040-72A4-48D0-8C35-1C397A4E49E3}"/>
              </a:ext>
            </a:extLst>
          </p:cNvPr>
          <p:cNvSpPr>
            <a:spLocks noGrp="1"/>
          </p:cNvSpPr>
          <p:nvPr>
            <p:ph idx="1"/>
          </p:nvPr>
        </p:nvSpPr>
        <p:spPr/>
        <p:txBody>
          <a:bodyPr/>
          <a:lstStyle/>
          <a:p>
            <a:endParaRPr lang="en-US" dirty="0"/>
          </a:p>
          <a:p>
            <a:pPr>
              <a:buFont typeface="Wingdings" panose="05000000000000000000" pitchFamily="2" charset="2"/>
              <a:buChar char="§"/>
            </a:pPr>
            <a:r>
              <a:rPr lang="en-US" sz="2400" dirty="0"/>
              <a:t>Only two opportunities to determine what coverage is provided by the downstream party</a:t>
            </a:r>
          </a:p>
          <a:p>
            <a:pPr>
              <a:buFont typeface="Wingdings" panose="05000000000000000000" pitchFamily="2" charset="2"/>
              <a:buChar char="§"/>
            </a:pPr>
            <a:endParaRPr lang="en-US" sz="2400" dirty="0"/>
          </a:p>
          <a:p>
            <a:pPr>
              <a:buFont typeface="Wingdings" panose="05000000000000000000" pitchFamily="2" charset="2"/>
              <a:buChar char="§"/>
            </a:pPr>
            <a:r>
              <a:rPr lang="en-US" sz="2400" dirty="0"/>
              <a:t>Benefit of use of ISO numbering</a:t>
            </a:r>
          </a:p>
          <a:p>
            <a:pPr>
              <a:buFont typeface="Wingdings" panose="05000000000000000000" pitchFamily="2" charset="2"/>
              <a:buChar char="§"/>
            </a:pPr>
            <a:endParaRPr lang="en-US" sz="2400" dirty="0"/>
          </a:p>
          <a:p>
            <a:pPr>
              <a:buFont typeface="Wingdings" panose="05000000000000000000" pitchFamily="2" charset="2"/>
              <a:buChar char="§"/>
            </a:pPr>
            <a:r>
              <a:rPr lang="en-US" sz="2400" dirty="0"/>
              <a:t>Raise hand</a:t>
            </a:r>
          </a:p>
        </p:txBody>
      </p:sp>
      <p:sp>
        <p:nvSpPr>
          <p:cNvPr id="4" name="Slide Number Placeholder 3" descr="" title="">
            <a:extLst>
              <a:ext uri="{FF2B5EF4-FFF2-40B4-BE49-F238E27FC236}">
                <a16:creationId xmlns:a16="http://schemas.microsoft.com/office/drawing/2014/main" id="{927EA13E-966C-4261-A9FF-E1479B2B9A5B}"/>
              </a:ext>
            </a:extLst>
          </p:cNvPr>
          <p:cNvSpPr>
            <a:spLocks noGrp="1"/>
          </p:cNvSpPr>
          <p:nvPr>
            <p:ph type="sldNum" sz="quarter" idx="12"/>
          </p:nvPr>
        </p:nvSpPr>
        <p:spPr/>
        <p:txBody>
          <a:bodyPr/>
          <a:lstStyle/>
          <a:p>
            <a:fld id="{E0E427B8-4D0D-40FC-AB42-3F98BB2AF183}" type="slidenum">
              <a:rPr lang="en-US" smtClean="0"/>
              <a:t>6</a:t>
            </a:fld>
            <a:endParaRPr lang="en-US"/>
          </a:p>
        </p:txBody>
      </p:sp>
    </p:spTree>
    <p:extLst>
      <p:ext uri="{BB962C8B-B14F-4D97-AF65-F5344CB8AC3E}">
        <p14:creationId xmlns:p14="http://schemas.microsoft.com/office/powerpoint/2010/main" val="2974858248"/>
      </p:ext>
    </p:extLst>
  </p:cSld>
  <p:clrMapOvr>
    <a:masterClrMapping/>
  </p:clrMapOvr>
</p:sld>
</file>

<file path=ppt/slides/slide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17" name="Rectangle 16" descr="" title="">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9" name="Rectangle 18" descr="" title="">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descr="" title="">
            <a:extLst>
              <a:ext uri="{FF2B5EF4-FFF2-40B4-BE49-F238E27FC236}">
                <a16:creationId xmlns:a16="http://schemas.microsoft.com/office/drawing/2014/main" id="{D5B89538-259E-4933-ACF8-D0AF54454783}"/>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rPr>
              <a:t>Suggested General Liability Additional Insured Requirement</a:t>
            </a:r>
          </a:p>
        </p:txBody>
      </p:sp>
      <p:sp>
        <p:nvSpPr>
          <p:cNvPr id="21" name="Rectangle 20" descr="" title="">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descr="" title="">
            <a:extLst>
              <a:ext uri="{FF2B5EF4-FFF2-40B4-BE49-F238E27FC236}">
                <a16:creationId xmlns:a16="http://schemas.microsoft.com/office/drawing/2014/main" id="{24556236-03BB-4606-9087-E3D47C118CFC}"/>
              </a:ext>
            </a:extLst>
          </p:cNvPr>
          <p:cNvSpPr>
            <a:spLocks noGrp="1"/>
          </p:cNvSpPr>
          <p:nvPr>
            <p:ph idx="1"/>
          </p:nvPr>
        </p:nvSpPr>
        <p:spPr>
          <a:xfrm>
            <a:off x="4742016" y="605896"/>
            <a:ext cx="6413663" cy="5646208"/>
          </a:xfrm>
        </p:spPr>
        <p:txBody>
          <a:bodyPr anchor="ctr">
            <a:normAutofit/>
          </a:bodyPr>
          <a:lstStyle/>
          <a:p>
            <a:pPr marL="0" indent="0">
              <a:buNone/>
            </a:pPr>
            <a:endParaRPr lang="en-US"/>
          </a:p>
          <a:p>
            <a:pPr marL="0" indent="0">
              <a:buNone/>
            </a:pPr>
            <a:r>
              <a:rPr lang="en-US"/>
              <a:t>Additional Insured status shall be provided to Contractor Parties on ISO forms CG 20 10 10 01 and CG 20 37 10 01 to the extent permitted by law.</a:t>
            </a:r>
          </a:p>
        </p:txBody>
      </p:sp>
      <p:sp>
        <p:nvSpPr>
          <p:cNvPr id="4" name="Slide Number Placeholder 3" descr="" title="">
            <a:extLst>
              <a:ext uri="{FF2B5EF4-FFF2-40B4-BE49-F238E27FC236}">
                <a16:creationId xmlns:a16="http://schemas.microsoft.com/office/drawing/2014/main" id="{AF2B2512-052E-48C1-9A5A-A6768CCEDF06}"/>
              </a:ext>
            </a:extLst>
          </p:cNvPr>
          <p:cNvSpPr>
            <a:spLocks noGrp="1"/>
          </p:cNvSpPr>
          <p:nvPr>
            <p:ph type="sldNum" sz="quarter" idx="12"/>
          </p:nvPr>
        </p:nvSpPr>
        <p:spPr/>
        <p:txBody>
          <a:bodyPr/>
          <a:lstStyle/>
          <a:p>
            <a:fld id="{E0E427B8-4D0D-40FC-AB42-3F98BB2AF183}" type="slidenum">
              <a:rPr lang="en-US" smtClean="0"/>
              <a:t>7</a:t>
            </a:fld>
            <a:endParaRPr lang="en-US"/>
          </a:p>
        </p:txBody>
      </p:sp>
    </p:spTree>
    <p:extLst>
      <p:ext uri="{BB962C8B-B14F-4D97-AF65-F5344CB8AC3E}">
        <p14:creationId xmlns:p14="http://schemas.microsoft.com/office/powerpoint/2010/main" val="625860537"/>
      </p:ext>
    </p:extLst>
  </p:cSld>
  <p:clrMapOvr>
    <a:masterClrMapping/>
  </p:clrMapOvr>
</p:sld>
</file>

<file path=ppt/slides/slide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017FA94B-5DA2-4022-BA07-5D0EF5C68C40}"/>
              </a:ext>
            </a:extLst>
          </p:cNvPr>
          <p:cNvSpPr>
            <a:spLocks noGrp="1"/>
          </p:cNvSpPr>
          <p:nvPr>
            <p:ph type="title"/>
          </p:nvPr>
        </p:nvSpPr>
        <p:spPr/>
        <p:txBody>
          <a:bodyPr/>
          <a:lstStyle/>
          <a:p>
            <a:r>
              <a:rPr lang="en-US" dirty="0"/>
              <a:t>“Other Insurance” Provisions</a:t>
            </a:r>
          </a:p>
        </p:txBody>
      </p:sp>
      <p:sp>
        <p:nvSpPr>
          <p:cNvPr id="3" name="Content Placeholder 2" descr="" title="">
            <a:extLst>
              <a:ext uri="{FF2B5EF4-FFF2-40B4-BE49-F238E27FC236}">
                <a16:creationId xmlns:a16="http://schemas.microsoft.com/office/drawing/2014/main" id="{F041DC6D-AE15-484E-820A-3C7EA9EF0EFC}"/>
              </a:ext>
            </a:extLst>
          </p:cNvPr>
          <p:cNvSpPr>
            <a:spLocks noGrp="1"/>
          </p:cNvSpPr>
          <p:nvPr>
            <p:ph idx="1"/>
          </p:nvPr>
        </p:nvSpPr>
        <p:spPr/>
        <p:txBody>
          <a:bodyPr>
            <a:normAutofit fontScale="85000" lnSpcReduction="10000"/>
          </a:bodyPr>
          <a:lstStyle/>
          <a:p>
            <a:pPr>
              <a:buFont typeface="Wingdings" panose="05000000000000000000" pitchFamily="2" charset="2"/>
              <a:buChar char="§"/>
            </a:pPr>
            <a:r>
              <a:rPr lang="en-US" dirty="0"/>
              <a:t> Pro-Rata v. Primary v. Excess </a:t>
            </a:r>
          </a:p>
          <a:p>
            <a:pPr lvl="1">
              <a:buFont typeface="Wingdings" panose="05000000000000000000" pitchFamily="2" charset="2"/>
              <a:buChar char="Ø"/>
            </a:pPr>
            <a:r>
              <a:rPr lang="en-US" dirty="0"/>
              <a:t>vertical exhaustion states</a:t>
            </a:r>
          </a:p>
          <a:p>
            <a:endParaRPr lang="en-US" dirty="0"/>
          </a:p>
          <a:p>
            <a:pPr>
              <a:buFont typeface="Wingdings" panose="05000000000000000000" pitchFamily="2" charset="2"/>
              <a:buChar char="§"/>
            </a:pPr>
            <a:r>
              <a:rPr lang="en-US" dirty="0"/>
              <a:t>Battle of “Other Insurance” Provisions</a:t>
            </a:r>
          </a:p>
          <a:p>
            <a:pPr lvl="1">
              <a:buFont typeface="Wingdings" panose="05000000000000000000" pitchFamily="2" charset="2"/>
              <a:buChar char="Ø"/>
            </a:pPr>
            <a:r>
              <a:rPr lang="en-US" dirty="0"/>
              <a:t>Standard policy wording</a:t>
            </a:r>
          </a:p>
          <a:p>
            <a:pPr>
              <a:buFont typeface="Wingdings" panose="05000000000000000000" pitchFamily="2" charset="2"/>
              <a:buChar char="§"/>
            </a:pPr>
            <a:endParaRPr lang="en-US" dirty="0"/>
          </a:p>
          <a:p>
            <a:pPr marL="109728" indent="0">
              <a:buNone/>
              <a:defRPr/>
            </a:pPr>
            <a:r>
              <a:rPr lang="en-US" b="1" dirty="0"/>
              <a:t>Primary and Noncontributory – Other Insurance Condition, CG 20 01 12 19</a:t>
            </a:r>
          </a:p>
          <a:p>
            <a:pPr marL="109728" indent="0" algn="just">
              <a:buNone/>
              <a:defRPr/>
            </a:pPr>
            <a:r>
              <a:rPr lang="en-US" dirty="0"/>
              <a:t>This insurance is primary to and will not seek contribution from any other insurance available to an additional insured under [the Named Insured’s] policy provided that:</a:t>
            </a:r>
          </a:p>
          <a:p>
            <a:pPr marL="109728" indent="0" algn="just">
              <a:buNone/>
              <a:defRPr/>
            </a:pPr>
            <a:r>
              <a:rPr lang="en-US" dirty="0"/>
              <a:t>(1) The additional insured is a </a:t>
            </a:r>
            <a:r>
              <a:rPr lang="en-US" dirty="0">
                <a:highlight>
                  <a:srgbClr val="FFFF00"/>
                </a:highlight>
              </a:rPr>
              <a:t>Named Insured </a:t>
            </a:r>
            <a:r>
              <a:rPr lang="en-US" dirty="0"/>
              <a:t>under such other insurance; and</a:t>
            </a:r>
          </a:p>
          <a:p>
            <a:pPr marL="109728" indent="0" algn="just">
              <a:buNone/>
              <a:defRPr/>
            </a:pPr>
            <a:r>
              <a:rPr lang="en-US" dirty="0"/>
              <a:t>(2) [the Named Insured has] agreed in writing in a contract or agreement that this insurance would be primary </a:t>
            </a:r>
            <a:r>
              <a:rPr lang="en-US" dirty="0">
                <a:highlight>
                  <a:srgbClr val="FFFF00"/>
                </a:highlight>
              </a:rPr>
              <a:t>and</a:t>
            </a:r>
            <a:r>
              <a:rPr lang="en-US" dirty="0"/>
              <a:t> would not seek contribution from any other insurance available to the additional insured.”</a:t>
            </a:r>
          </a:p>
          <a:p>
            <a:pPr>
              <a:buFont typeface="Wingdings" panose="05000000000000000000" pitchFamily="2" charset="2"/>
              <a:buChar char="§"/>
            </a:pPr>
            <a:endParaRPr lang="en-US" dirty="0"/>
          </a:p>
        </p:txBody>
      </p:sp>
      <p:sp>
        <p:nvSpPr>
          <p:cNvPr id="4" name="Slide Number Placeholder 3" descr="" title="">
            <a:extLst>
              <a:ext uri="{FF2B5EF4-FFF2-40B4-BE49-F238E27FC236}">
                <a16:creationId xmlns:a16="http://schemas.microsoft.com/office/drawing/2014/main" id="{881B8D36-891A-4EB8-A914-5610114A648F}"/>
              </a:ext>
            </a:extLst>
          </p:cNvPr>
          <p:cNvSpPr>
            <a:spLocks noGrp="1"/>
          </p:cNvSpPr>
          <p:nvPr>
            <p:ph type="sldNum" sz="quarter" idx="12"/>
          </p:nvPr>
        </p:nvSpPr>
        <p:spPr/>
        <p:txBody>
          <a:bodyPr/>
          <a:lstStyle/>
          <a:p>
            <a:fld id="{E0E427B8-4D0D-40FC-AB42-3F98BB2AF183}" type="slidenum">
              <a:rPr lang="en-US" smtClean="0"/>
              <a:t>8</a:t>
            </a:fld>
            <a:endParaRPr lang="en-US"/>
          </a:p>
        </p:txBody>
      </p:sp>
    </p:spTree>
    <p:extLst>
      <p:ext uri="{BB962C8B-B14F-4D97-AF65-F5344CB8AC3E}">
        <p14:creationId xmlns:p14="http://schemas.microsoft.com/office/powerpoint/2010/main" val="155617788"/>
      </p:ext>
    </p:extLst>
  </p:cSld>
  <p:clrMapOvr>
    <a:masterClrMapping/>
  </p:clrMapOvr>
</p:sld>
</file>

<file path=ppt/slides/slide9.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descr="" title="">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descr="" title="">
            <a:extLst>
              <a:ext uri="{FF2B5EF4-FFF2-40B4-BE49-F238E27FC236}">
                <a16:creationId xmlns:a16="http://schemas.microsoft.com/office/drawing/2014/main" id="{788BCD0E-F6C6-499D-A275-A2C25F2529B8}"/>
              </a:ext>
            </a:extLst>
          </p:cNvPr>
          <p:cNvSpPr>
            <a:spLocks noGrp="1"/>
          </p:cNvSpPr>
          <p:nvPr>
            <p:ph type="title"/>
          </p:nvPr>
        </p:nvSpPr>
        <p:spPr>
          <a:xfrm>
            <a:off x="492370" y="605896"/>
            <a:ext cx="3084844" cy="5646208"/>
          </a:xfrm>
        </p:spPr>
        <p:txBody>
          <a:bodyPr anchor="ctr">
            <a:normAutofit/>
          </a:bodyPr>
          <a:lstStyle/>
          <a:p>
            <a:r>
              <a:rPr lang="en-US" sz="3600" dirty="0">
                <a:solidFill>
                  <a:srgbClr val="FFFFFF"/>
                </a:solidFill>
              </a:rPr>
              <a:t>Suggested Primary / Non-Contributory Requirement</a:t>
            </a:r>
          </a:p>
        </p:txBody>
      </p:sp>
      <p:sp>
        <p:nvSpPr>
          <p:cNvPr id="12" name="Rectangle 11" descr="" title="">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descr="" title="">
            <a:extLst>
              <a:ext uri="{FF2B5EF4-FFF2-40B4-BE49-F238E27FC236}">
                <a16:creationId xmlns:a16="http://schemas.microsoft.com/office/drawing/2014/main" id="{C1368169-9054-48D1-8B26-016362A4EC12}"/>
              </a:ext>
            </a:extLst>
          </p:cNvPr>
          <p:cNvSpPr>
            <a:spLocks noGrp="1"/>
          </p:cNvSpPr>
          <p:nvPr>
            <p:ph idx="1"/>
          </p:nvPr>
        </p:nvSpPr>
        <p:spPr>
          <a:xfrm>
            <a:off x="4742016" y="605896"/>
            <a:ext cx="6413663" cy="5646208"/>
          </a:xfrm>
        </p:spPr>
        <p:txBody>
          <a:bodyPr anchor="ctr">
            <a:normAutofit/>
          </a:bodyPr>
          <a:lstStyle/>
          <a:p>
            <a:r>
              <a:rPr lang="en-US" dirty="0"/>
              <a:t>This insurance shall be endorsed to provide primary and noncontributing liability coverage on ISO form CG 20 01 12 19 or equivalent providing the same scope of coverage.</a:t>
            </a:r>
          </a:p>
          <a:p>
            <a:r>
              <a:rPr lang="en-US" dirty="0"/>
              <a:t>Requirements for primary and noncontributory insurance mean that it is the specific intent of the parties to the Agreement that all insurance required in this Exhibit  shall be primary to and shall seek no contribution from any other insurance (primary, umbrella, contingent or excess) maintained by the Owner Parties, with the Owner Parties’ insurance being excess, secondary and noncontributing.</a:t>
            </a:r>
          </a:p>
          <a:p>
            <a:endParaRPr lang="en-US" dirty="0"/>
          </a:p>
        </p:txBody>
      </p:sp>
      <p:sp>
        <p:nvSpPr>
          <p:cNvPr id="4" name="Slide Number Placeholder 3" descr="" title="">
            <a:extLst>
              <a:ext uri="{FF2B5EF4-FFF2-40B4-BE49-F238E27FC236}">
                <a16:creationId xmlns:a16="http://schemas.microsoft.com/office/drawing/2014/main" id="{B50054EB-78E5-4A0F-8F7B-7E3CACC18CE7}"/>
              </a:ext>
            </a:extLst>
          </p:cNvPr>
          <p:cNvSpPr>
            <a:spLocks noGrp="1"/>
          </p:cNvSpPr>
          <p:nvPr>
            <p:ph type="sldNum" sz="quarter" idx="12"/>
          </p:nvPr>
        </p:nvSpPr>
        <p:spPr/>
        <p:txBody>
          <a:bodyPr/>
          <a:lstStyle/>
          <a:p>
            <a:fld id="{E0E427B8-4D0D-40FC-AB42-3F98BB2AF183}" type="slidenum">
              <a:rPr lang="en-US" smtClean="0"/>
              <a:t>9</a:t>
            </a:fld>
            <a:endParaRPr lang="en-US"/>
          </a:p>
        </p:txBody>
      </p:sp>
    </p:spTree>
    <p:extLst>
      <p:ext uri="{BB962C8B-B14F-4D97-AF65-F5344CB8AC3E}">
        <p14:creationId xmlns:p14="http://schemas.microsoft.com/office/powerpoint/2010/main" val="2100163433"/>
      </p:ext>
    </p:extLst>
  </p:cSld>
  <p:clrMapOvr>
    <a:masterClrMapping/>
  </p:clrMapOvr>
</p:sld>
</file>

<file path=ppt/slides/slide1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EF39D83-0FF9-4AC1-B26D-FBC955B7F679}"/>
              </a:ext>
            </a:extLst>
          </p:cNvPr>
          <p:cNvSpPr>
            <a:spLocks noGrp="1"/>
          </p:cNvSpPr>
          <p:nvPr>
            <p:ph type="title"/>
          </p:nvPr>
        </p:nvSpPr>
        <p:spPr/>
        <p:txBody>
          <a:bodyPr/>
          <a:lstStyle/>
          <a:p>
            <a:r>
              <a:rPr lang="en-US" dirty="0"/>
              <a:t>Contractual Indemnity</a:t>
            </a:r>
          </a:p>
        </p:txBody>
      </p:sp>
      <p:sp>
        <p:nvSpPr>
          <p:cNvPr id="3" name="Content Placeholder 2" descr="" title="">
            <a:extLst>
              <a:ext uri="{FF2B5EF4-FFF2-40B4-BE49-F238E27FC236}">
                <a16:creationId xmlns:a16="http://schemas.microsoft.com/office/drawing/2014/main" id="{545C0CF5-E3FF-4C5F-87A5-0E6CE5ADC049}"/>
              </a:ext>
            </a:extLst>
          </p:cNvPr>
          <p:cNvSpPr>
            <a:spLocks noGrp="1"/>
          </p:cNvSpPr>
          <p:nvPr>
            <p:ph idx="1"/>
          </p:nvPr>
        </p:nvSpPr>
        <p:spPr/>
        <p:txBody>
          <a:bodyPr>
            <a:normAutofit/>
          </a:bodyPr>
          <a:lstStyle/>
          <a:p>
            <a:pPr>
              <a:buFont typeface="Wingdings" panose="05000000000000000000" pitchFamily="2" charset="2"/>
              <a:buChar char="§"/>
            </a:pPr>
            <a:r>
              <a:rPr lang="en-US" dirty="0"/>
              <a:t>Indemnitee / Indemnitor (a/k/a Named Insured)</a:t>
            </a:r>
          </a:p>
          <a:p>
            <a:pPr lvl="1">
              <a:buFont typeface="Wingdings" panose="05000000000000000000" pitchFamily="2" charset="2"/>
              <a:buChar char="Ø"/>
            </a:pPr>
            <a:r>
              <a:rPr lang="en-US" dirty="0"/>
              <a:t>Voluntary assumption </a:t>
            </a:r>
          </a:p>
          <a:p>
            <a:endParaRPr lang="en-US" dirty="0"/>
          </a:p>
          <a:p>
            <a:pPr>
              <a:buFont typeface="Wingdings" panose="05000000000000000000" pitchFamily="2" charset="2"/>
              <a:buChar char="§"/>
            </a:pPr>
            <a:r>
              <a:rPr lang="en-US" dirty="0"/>
              <a:t>Types of Contractual Indemnity</a:t>
            </a:r>
          </a:p>
          <a:p>
            <a:pPr lvl="1">
              <a:buFont typeface="Wingdings" panose="05000000000000000000" pitchFamily="2" charset="2"/>
              <a:buChar char="Ø"/>
            </a:pPr>
            <a:r>
              <a:rPr lang="en-US" dirty="0"/>
              <a:t>Limited</a:t>
            </a:r>
          </a:p>
          <a:p>
            <a:pPr lvl="1">
              <a:buFont typeface="Wingdings" panose="05000000000000000000" pitchFamily="2" charset="2"/>
              <a:buChar char="Ø"/>
            </a:pPr>
            <a:r>
              <a:rPr lang="en-US" dirty="0"/>
              <a:t>Intermediate</a:t>
            </a:r>
          </a:p>
          <a:p>
            <a:pPr lvl="1">
              <a:buFont typeface="Wingdings" panose="05000000000000000000" pitchFamily="2" charset="2"/>
              <a:buChar char="Ø"/>
            </a:pPr>
            <a:r>
              <a:rPr lang="en-US" dirty="0"/>
              <a:t>Broad</a:t>
            </a:r>
          </a:p>
          <a:p>
            <a:pPr lvl="2"/>
            <a:r>
              <a:rPr lang="en-US" dirty="0"/>
              <a:t>Addresses scope of negligence only</a:t>
            </a:r>
          </a:p>
          <a:p>
            <a:endParaRPr lang="en-US" dirty="0"/>
          </a:p>
          <a:p>
            <a:pPr>
              <a:buFont typeface="Wingdings" panose="05000000000000000000" pitchFamily="2" charset="2"/>
              <a:buChar char="§"/>
            </a:pPr>
            <a:r>
              <a:rPr lang="en-US" dirty="0"/>
              <a:t>Anti-Indemnity Statutes</a:t>
            </a:r>
          </a:p>
        </p:txBody>
      </p:sp>
      <p:sp>
        <p:nvSpPr>
          <p:cNvPr id="4" name="Slide Number Placeholder 3" descr="" title="">
            <a:extLst>
              <a:ext uri="{FF2B5EF4-FFF2-40B4-BE49-F238E27FC236}">
                <a16:creationId xmlns:a16="http://schemas.microsoft.com/office/drawing/2014/main" id="{6D71FE42-9737-4F2B-A16C-316C3F642CD7}"/>
              </a:ext>
            </a:extLst>
          </p:cNvPr>
          <p:cNvSpPr>
            <a:spLocks noGrp="1"/>
          </p:cNvSpPr>
          <p:nvPr>
            <p:ph type="sldNum" sz="quarter" idx="12"/>
          </p:nvPr>
        </p:nvSpPr>
        <p:spPr/>
        <p:txBody>
          <a:bodyPr/>
          <a:lstStyle/>
          <a:p>
            <a:fld id="{E0E427B8-4D0D-40FC-AB42-3F98BB2AF183}" type="slidenum">
              <a:rPr lang="en-US" smtClean="0"/>
              <a:t>10</a:t>
            </a:fld>
            <a:endParaRPr lang="en-US"/>
          </a:p>
        </p:txBody>
      </p:sp>
    </p:spTree>
    <p:extLst>
      <p:ext uri="{BB962C8B-B14F-4D97-AF65-F5344CB8AC3E}">
        <p14:creationId xmlns:p14="http://schemas.microsoft.com/office/powerpoint/2010/main" val="971939592"/>
      </p:ext>
    </p:extLst>
  </p:cSld>
  <p:clrMapOvr>
    <a:masterClrMapping/>
  </p:clrMapOvr>
</p:sld>
</file>

<file path=ppt/slides/slide1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38705724-5DF2-480E-AD88-009E6D2F8961}"/>
              </a:ext>
            </a:extLst>
          </p:cNvPr>
          <p:cNvSpPr>
            <a:spLocks noGrp="1"/>
          </p:cNvSpPr>
          <p:nvPr>
            <p:ph type="title"/>
          </p:nvPr>
        </p:nvSpPr>
        <p:spPr/>
        <p:txBody>
          <a:bodyPr/>
          <a:lstStyle/>
          <a:p>
            <a:r>
              <a:rPr lang="en-US" dirty="0"/>
              <a:t>Contractual Liability Coverage 	</a:t>
            </a:r>
          </a:p>
        </p:txBody>
      </p:sp>
      <p:sp>
        <p:nvSpPr>
          <p:cNvPr id="3" name="Content Placeholder 2" descr="" title="">
            <a:extLst>
              <a:ext uri="{FF2B5EF4-FFF2-40B4-BE49-F238E27FC236}">
                <a16:creationId xmlns:a16="http://schemas.microsoft.com/office/drawing/2014/main" id="{8C5C3DD2-7DCA-46E0-96CD-C7720276156B}"/>
              </a:ext>
            </a:extLst>
          </p:cNvPr>
          <p:cNvSpPr>
            <a:spLocks noGrp="1"/>
          </p:cNvSpPr>
          <p:nvPr>
            <p:ph idx="1"/>
          </p:nvPr>
        </p:nvSpPr>
        <p:spPr/>
        <p:txBody>
          <a:bodyPr>
            <a:normAutofit/>
          </a:bodyPr>
          <a:lstStyle/>
          <a:p>
            <a:pPr>
              <a:buFont typeface="Wingdings" panose="05000000000000000000" pitchFamily="2" charset="2"/>
              <a:buChar char="§"/>
            </a:pPr>
            <a:endParaRPr lang="en-US" dirty="0"/>
          </a:p>
          <a:p>
            <a:pPr>
              <a:buFont typeface="Wingdings" panose="05000000000000000000" pitchFamily="2" charset="2"/>
              <a:buChar char="§"/>
            </a:pPr>
            <a:r>
              <a:rPr lang="en-US" dirty="0"/>
              <a:t>Funding mechanism for Indemnification</a:t>
            </a:r>
          </a:p>
          <a:p>
            <a:pPr>
              <a:buFont typeface="Wingdings" panose="05000000000000000000" pitchFamily="2" charset="2"/>
              <a:buChar char="§"/>
            </a:pPr>
            <a:endParaRPr lang="en-US" dirty="0"/>
          </a:p>
          <a:p>
            <a:pPr>
              <a:buFont typeface="Wingdings" panose="05000000000000000000" pitchFamily="2" charset="2"/>
              <a:buChar char="§"/>
            </a:pPr>
            <a:r>
              <a:rPr lang="en-US" dirty="0"/>
              <a:t>Coverage Provision of BI and PD </a:t>
            </a:r>
            <a:r>
              <a:rPr lang="en-US" u="sng" dirty="0"/>
              <a:t>only</a:t>
            </a:r>
            <a:r>
              <a:rPr lang="en-US" dirty="0"/>
              <a:t>, subject to:</a:t>
            </a:r>
          </a:p>
          <a:p>
            <a:pPr lvl="1">
              <a:buFont typeface="Wingdings" panose="05000000000000000000" pitchFamily="2" charset="2"/>
              <a:buChar char="Ø"/>
            </a:pPr>
            <a:r>
              <a:rPr lang="en-US" dirty="0"/>
              <a:t>Contractual Liability Exclusion, subject to:</a:t>
            </a:r>
          </a:p>
          <a:p>
            <a:pPr lvl="1">
              <a:buFont typeface="Wingdings" panose="05000000000000000000" pitchFamily="2" charset="2"/>
              <a:buChar char="Ø"/>
            </a:pPr>
            <a:r>
              <a:rPr lang="en-US" dirty="0"/>
              <a:t>Exception to Contractual Liability Exclusion, subject to:</a:t>
            </a:r>
          </a:p>
          <a:p>
            <a:pPr lvl="1">
              <a:buFont typeface="Wingdings" panose="05000000000000000000" pitchFamily="2" charset="2"/>
              <a:buChar char="Ø"/>
            </a:pPr>
            <a:r>
              <a:rPr lang="en-US" dirty="0"/>
              <a:t>Series of 6 definitions of “Insured Contract”, subject to:</a:t>
            </a:r>
          </a:p>
          <a:p>
            <a:pPr lvl="1">
              <a:buFont typeface="Wingdings" panose="05000000000000000000" pitchFamily="2" charset="2"/>
              <a:buChar char="Ø"/>
            </a:pPr>
            <a:r>
              <a:rPr lang="en-US" dirty="0"/>
              <a:t>All  other policy terms, conditions and limitations.</a:t>
            </a:r>
          </a:p>
          <a:p>
            <a:pPr>
              <a:buFont typeface="Wingdings" panose="05000000000000000000" pitchFamily="2" charset="2"/>
              <a:buChar char="§"/>
            </a:pPr>
            <a:endParaRPr lang="en-US" dirty="0"/>
          </a:p>
          <a:p>
            <a:pPr>
              <a:buFont typeface="Wingdings" panose="05000000000000000000" pitchFamily="2" charset="2"/>
              <a:buChar char="§"/>
            </a:pPr>
            <a:r>
              <a:rPr lang="en-US" dirty="0"/>
              <a:t>Defense erodes the limit</a:t>
            </a:r>
          </a:p>
          <a:p>
            <a:endParaRPr lang="en-US" dirty="0"/>
          </a:p>
        </p:txBody>
      </p:sp>
      <p:sp>
        <p:nvSpPr>
          <p:cNvPr id="4" name="Slide Number Placeholder 3" descr="" title="">
            <a:extLst>
              <a:ext uri="{FF2B5EF4-FFF2-40B4-BE49-F238E27FC236}">
                <a16:creationId xmlns:a16="http://schemas.microsoft.com/office/drawing/2014/main" id="{5A6C27B0-A00C-4E0B-80F5-F20326CCB638}"/>
              </a:ext>
            </a:extLst>
          </p:cNvPr>
          <p:cNvSpPr>
            <a:spLocks noGrp="1"/>
          </p:cNvSpPr>
          <p:nvPr>
            <p:ph type="sldNum" sz="quarter" idx="12"/>
          </p:nvPr>
        </p:nvSpPr>
        <p:spPr/>
        <p:txBody>
          <a:bodyPr/>
          <a:lstStyle/>
          <a:p>
            <a:fld id="{E0E427B8-4D0D-40FC-AB42-3F98BB2AF183}" type="slidenum">
              <a:rPr lang="en-US" smtClean="0"/>
              <a:t>11</a:t>
            </a:fld>
            <a:endParaRPr lang="en-US"/>
          </a:p>
        </p:txBody>
      </p:sp>
    </p:spTree>
    <p:extLst>
      <p:ext uri="{BB962C8B-B14F-4D97-AF65-F5344CB8AC3E}">
        <p14:creationId xmlns:p14="http://schemas.microsoft.com/office/powerpoint/2010/main" val="178244481"/>
      </p:ext>
    </p:extLst>
  </p:cSld>
  <p:clrMapOvr>
    <a:masterClrMapping/>
  </p:clrMapOvr>
</p:sld>
</file>

<file path=ppt/slides/slide1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FA5499D-ED32-4334-AA03-536372988023}"/>
              </a:ext>
            </a:extLst>
          </p:cNvPr>
          <p:cNvSpPr>
            <a:spLocks noGrp="1"/>
          </p:cNvSpPr>
          <p:nvPr>
            <p:ph type="title"/>
          </p:nvPr>
        </p:nvSpPr>
        <p:spPr/>
        <p:txBody>
          <a:bodyPr/>
          <a:lstStyle/>
          <a:p>
            <a:r>
              <a:rPr lang="en-US" dirty="0"/>
              <a:t>The Sixth Definition</a:t>
            </a:r>
          </a:p>
        </p:txBody>
      </p:sp>
      <p:sp>
        <p:nvSpPr>
          <p:cNvPr id="3" name="Content Placeholder 2" descr="" title="">
            <a:extLst>
              <a:ext uri="{FF2B5EF4-FFF2-40B4-BE49-F238E27FC236}">
                <a16:creationId xmlns:a16="http://schemas.microsoft.com/office/drawing/2014/main" id="{3DE072AF-5BDC-497D-AB87-0FDC1E34E655}"/>
              </a:ext>
            </a:extLst>
          </p:cNvPr>
          <p:cNvSpPr>
            <a:spLocks noGrp="1"/>
          </p:cNvSpPr>
          <p:nvPr>
            <p:ph idx="1"/>
          </p:nvPr>
        </p:nvSpPr>
        <p:spPr/>
        <p:txBody>
          <a:bodyPr/>
          <a:lstStyle/>
          <a:p>
            <a:endParaRPr lang="en-US" dirty="0"/>
          </a:p>
          <a:p>
            <a:endParaRPr lang="en-US" dirty="0"/>
          </a:p>
          <a:p>
            <a:r>
              <a:rPr lang="en-US" dirty="0"/>
              <a:t>f. That part of any other contract or agreement pertaining to your business (including an indemnification of a municipality in connection with work performed for a municipality) under which you assume the tort liability of another party to pay for "bodily injury" or "property damage" to a third person or organization. Tort liability means a liability that would be imposed by law in the absence of any contract or agreement.</a:t>
            </a:r>
          </a:p>
          <a:p>
            <a:endParaRPr lang="en-US" dirty="0"/>
          </a:p>
          <a:p>
            <a:pPr>
              <a:buFont typeface="Wingdings" panose="05000000000000000000" pitchFamily="2" charset="2"/>
              <a:buChar char="§"/>
            </a:pPr>
            <a:r>
              <a:rPr lang="en-US" dirty="0"/>
              <a:t>Insurance cannot “cover” an indemnification requirement</a:t>
            </a:r>
          </a:p>
          <a:p>
            <a:pPr lvl="1">
              <a:buFont typeface="Wingdings" panose="05000000000000000000" pitchFamily="2" charset="2"/>
              <a:buChar char="Ø"/>
            </a:pPr>
            <a:r>
              <a:rPr lang="en-US" dirty="0"/>
              <a:t>Potentially bankrupting to Indemnitor</a:t>
            </a:r>
          </a:p>
          <a:p>
            <a:endParaRPr lang="en-US" dirty="0"/>
          </a:p>
        </p:txBody>
      </p:sp>
      <p:sp>
        <p:nvSpPr>
          <p:cNvPr id="4" name="Slide Number Placeholder 3" descr="" title="">
            <a:extLst>
              <a:ext uri="{FF2B5EF4-FFF2-40B4-BE49-F238E27FC236}">
                <a16:creationId xmlns:a16="http://schemas.microsoft.com/office/drawing/2014/main" id="{1D0903AF-67D1-42E3-BBB3-82A3BCEB9FD5}"/>
              </a:ext>
            </a:extLst>
          </p:cNvPr>
          <p:cNvSpPr>
            <a:spLocks noGrp="1"/>
          </p:cNvSpPr>
          <p:nvPr>
            <p:ph type="sldNum" sz="quarter" idx="12"/>
          </p:nvPr>
        </p:nvSpPr>
        <p:spPr/>
        <p:txBody>
          <a:bodyPr/>
          <a:lstStyle/>
          <a:p>
            <a:fld id="{E0E427B8-4D0D-40FC-AB42-3F98BB2AF183}" type="slidenum">
              <a:rPr lang="en-US" smtClean="0"/>
              <a:t>12</a:t>
            </a:fld>
            <a:endParaRPr lang="en-US"/>
          </a:p>
        </p:txBody>
      </p:sp>
    </p:spTree>
    <p:extLst>
      <p:ext uri="{BB962C8B-B14F-4D97-AF65-F5344CB8AC3E}">
        <p14:creationId xmlns:p14="http://schemas.microsoft.com/office/powerpoint/2010/main" val="867174829"/>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C808093-C443-4AF5-A2B9-72C008F6FB29}"/>
              </a:ext>
            </a:extLst>
          </p:cNvPr>
          <p:cNvSpPr>
            <a:spLocks noGrp="1"/>
          </p:cNvSpPr>
          <p:nvPr>
            <p:ph type="title"/>
          </p:nvPr>
        </p:nvSpPr>
        <p:spPr/>
        <p:txBody>
          <a:bodyPr>
            <a:normAutofit/>
          </a:bodyPr>
          <a:lstStyle/>
          <a:p>
            <a:r>
              <a:rPr lang="en-US" dirty="0"/>
              <a:t>Contractual Liability Exclusions</a:t>
            </a:r>
          </a:p>
        </p:txBody>
      </p:sp>
      <p:sp>
        <p:nvSpPr>
          <p:cNvPr id="3" name="Content Placeholder 2" descr="" title="">
            <a:extLst>
              <a:ext uri="{FF2B5EF4-FFF2-40B4-BE49-F238E27FC236}">
                <a16:creationId xmlns:a16="http://schemas.microsoft.com/office/drawing/2014/main" id="{B4630232-FED1-44AE-B3E4-0DB66C705795}"/>
              </a:ext>
            </a:extLst>
          </p:cNvPr>
          <p:cNvSpPr>
            <a:spLocks noGrp="1"/>
          </p:cNvSpPr>
          <p:nvPr>
            <p:ph idx="1"/>
          </p:nvPr>
        </p:nvSpPr>
        <p:spPr/>
        <p:txBody>
          <a:bodyPr>
            <a:normAutofit fontScale="85000" lnSpcReduction="20000"/>
          </a:bodyPr>
          <a:lstStyle/>
          <a:p>
            <a:pPr>
              <a:buFont typeface="Wingdings" panose="05000000000000000000" pitchFamily="2" charset="2"/>
              <a:buChar char="§"/>
            </a:pPr>
            <a:endParaRPr lang="en-US" dirty="0"/>
          </a:p>
          <a:p>
            <a:pPr>
              <a:buFont typeface="Wingdings" panose="05000000000000000000" pitchFamily="2" charset="2"/>
              <a:buChar char="§"/>
            </a:pPr>
            <a:r>
              <a:rPr lang="en-US" dirty="0"/>
              <a:t>Amended Definition of Insured Contract, CG 24 26</a:t>
            </a:r>
          </a:p>
          <a:p>
            <a:pPr marL="292608" lvl="1" indent="0">
              <a:buNone/>
            </a:pPr>
            <a:r>
              <a:rPr lang="en-US" dirty="0"/>
              <a:t>f. That part of any other contract or agreement pertaining to your business (including an indemnification of a municipality in connection with work performed for a municipality) under which you assume the tort liability of another party to pay for "bodily injury" or "property damage" to a third person or organization, </a:t>
            </a:r>
            <a:r>
              <a:rPr lang="en-US" dirty="0">
                <a:highlight>
                  <a:srgbClr val="FFFF00"/>
                </a:highlight>
              </a:rPr>
              <a:t>provided the "bodily injury" or "property damage" is caused, in whole or in part, by you or by those acting on your behalf</a:t>
            </a:r>
            <a:r>
              <a:rPr lang="en-US" dirty="0"/>
              <a:t>. However, such part of a contract or agreement shall only be considered an "insured contract" to the extent your assumption of the tort liability is permitted by law. Tort liability means a liability that would be imposed by law in the absence of any contract or agreement.</a:t>
            </a:r>
          </a:p>
          <a:p>
            <a:pPr>
              <a:buFont typeface="Wingdings" panose="05000000000000000000" pitchFamily="2" charset="2"/>
              <a:buChar char="§"/>
            </a:pPr>
            <a:endParaRPr lang="en-US" dirty="0"/>
          </a:p>
          <a:p>
            <a:pPr>
              <a:buFont typeface="Wingdings" panose="05000000000000000000" pitchFamily="2" charset="2"/>
              <a:buChar char="§"/>
            </a:pPr>
            <a:r>
              <a:rPr lang="en-US" dirty="0"/>
              <a:t>Contractual Liability Limitation Endorsement, CG 21 39</a:t>
            </a:r>
          </a:p>
          <a:p>
            <a:pPr>
              <a:buFont typeface="Wingdings" panose="05000000000000000000" pitchFamily="2" charset="2"/>
              <a:buChar char="§"/>
            </a:pPr>
            <a:endParaRPr lang="en-US" dirty="0"/>
          </a:p>
          <a:p>
            <a:pPr>
              <a:buFont typeface="Wingdings" panose="05000000000000000000" pitchFamily="2" charset="2"/>
              <a:buChar char="§"/>
            </a:pPr>
            <a:r>
              <a:rPr lang="en-US" dirty="0"/>
              <a:t>Any endorsement amending the Employer’s Liability Exclusion</a:t>
            </a:r>
          </a:p>
          <a:p>
            <a:pPr lvl="1">
              <a:buFont typeface="Wingdings" panose="05000000000000000000" pitchFamily="2" charset="2"/>
              <a:buChar char="Ø"/>
            </a:pPr>
            <a:r>
              <a:rPr lang="en-US" dirty="0"/>
              <a:t>Provides coverage for a Third Party Over Action</a:t>
            </a:r>
          </a:p>
          <a:p>
            <a:pPr lvl="1">
              <a:buFont typeface="Wingdings" panose="05000000000000000000" pitchFamily="2" charset="2"/>
              <a:buChar char="Ø"/>
            </a:pPr>
            <a:endParaRPr lang="en-US" dirty="0"/>
          </a:p>
          <a:p>
            <a:pPr>
              <a:buFont typeface="Wingdings" panose="05000000000000000000" pitchFamily="2" charset="2"/>
              <a:buChar char="§"/>
            </a:pPr>
            <a:r>
              <a:rPr lang="en-US" dirty="0"/>
              <a:t>Prohibit all three!</a:t>
            </a:r>
          </a:p>
        </p:txBody>
      </p:sp>
      <p:sp>
        <p:nvSpPr>
          <p:cNvPr id="4" name="Slide Number Placeholder 3" descr="" title="">
            <a:extLst>
              <a:ext uri="{FF2B5EF4-FFF2-40B4-BE49-F238E27FC236}">
                <a16:creationId xmlns:a16="http://schemas.microsoft.com/office/drawing/2014/main" id="{ECF3FEA4-D88E-43F5-84E0-9DD242D2BEAE}"/>
              </a:ext>
            </a:extLst>
          </p:cNvPr>
          <p:cNvSpPr>
            <a:spLocks noGrp="1"/>
          </p:cNvSpPr>
          <p:nvPr>
            <p:ph type="sldNum" sz="quarter" idx="12"/>
          </p:nvPr>
        </p:nvSpPr>
        <p:spPr/>
        <p:txBody>
          <a:bodyPr/>
          <a:lstStyle/>
          <a:p>
            <a:fld id="{E0E427B8-4D0D-40FC-AB42-3F98BB2AF183}" type="slidenum">
              <a:rPr lang="en-US" smtClean="0"/>
              <a:t>13</a:t>
            </a:fld>
            <a:endParaRPr lang="en-US"/>
          </a:p>
        </p:txBody>
      </p:sp>
    </p:spTree>
    <p:extLst>
      <p:ext uri="{BB962C8B-B14F-4D97-AF65-F5344CB8AC3E}">
        <p14:creationId xmlns:p14="http://schemas.microsoft.com/office/powerpoint/2010/main" val="3910745105"/>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1435D0EC-8043-403F-AADD-F85CC2F57F73}"/>
              </a:ext>
            </a:extLst>
          </p:cNvPr>
          <p:cNvSpPr>
            <a:spLocks noGrp="1"/>
          </p:cNvSpPr>
          <p:nvPr>
            <p:ph type="title"/>
          </p:nvPr>
        </p:nvSpPr>
        <p:spPr/>
        <p:txBody>
          <a:bodyPr/>
          <a:lstStyle/>
          <a:p>
            <a:r>
              <a:rPr lang="en-US" dirty="0"/>
              <a:t>Employer’s Liability Exclusion</a:t>
            </a:r>
          </a:p>
        </p:txBody>
      </p:sp>
      <p:sp>
        <p:nvSpPr>
          <p:cNvPr id="3" name="Content Placeholder 2" descr="" title="">
            <a:extLst>
              <a:ext uri="{FF2B5EF4-FFF2-40B4-BE49-F238E27FC236}">
                <a16:creationId xmlns:a16="http://schemas.microsoft.com/office/drawing/2014/main" id="{488C9723-9DEE-4E31-BC38-8862C234A7C2}"/>
              </a:ext>
            </a:extLst>
          </p:cNvPr>
          <p:cNvSpPr>
            <a:spLocks noGrp="1"/>
          </p:cNvSpPr>
          <p:nvPr>
            <p:ph idx="1"/>
          </p:nvPr>
        </p:nvSpPr>
        <p:spPr/>
        <p:txBody>
          <a:bodyPr>
            <a:normAutofit lnSpcReduction="10000"/>
          </a:bodyPr>
          <a:lstStyle/>
          <a:p>
            <a:pPr marL="0" indent="0">
              <a:buNone/>
            </a:pPr>
            <a:r>
              <a:rPr lang="en-US" b="1" dirty="0"/>
              <a:t>e. Employer's Liability</a:t>
            </a:r>
          </a:p>
          <a:p>
            <a:pPr marL="0" indent="0">
              <a:buNone/>
            </a:pPr>
            <a:r>
              <a:rPr lang="en-US" dirty="0"/>
              <a:t>"Bodily injury" to:</a:t>
            </a:r>
          </a:p>
          <a:p>
            <a:pPr marL="0" indent="0">
              <a:buNone/>
            </a:pPr>
            <a:r>
              <a:rPr lang="en-US" dirty="0"/>
              <a:t>(1) An "employee" of the insured arising out of and in the course of:</a:t>
            </a:r>
          </a:p>
          <a:p>
            <a:pPr marL="457200" lvl="1" indent="0">
              <a:buNone/>
            </a:pPr>
            <a:r>
              <a:rPr lang="en-US" dirty="0"/>
              <a:t>(a) Employment by </a:t>
            </a:r>
            <a:r>
              <a:rPr lang="en-US" dirty="0">
                <a:highlight>
                  <a:srgbClr val="FFFF00"/>
                </a:highlight>
              </a:rPr>
              <a:t>the</a:t>
            </a:r>
            <a:r>
              <a:rPr lang="en-US" dirty="0"/>
              <a:t> insured; or</a:t>
            </a:r>
          </a:p>
          <a:p>
            <a:pPr marL="457200" lvl="1" indent="0">
              <a:buNone/>
            </a:pPr>
            <a:r>
              <a:rPr lang="en-US" dirty="0"/>
              <a:t>(b) Performing duties related to the conduct of the insured's business; or</a:t>
            </a:r>
          </a:p>
          <a:p>
            <a:pPr marL="0" indent="0">
              <a:buNone/>
            </a:pPr>
            <a:r>
              <a:rPr lang="en-US" dirty="0"/>
              <a:t>(2) The spouse, child, parent, brother or sister of that "employee" as a consequence of Paragraph (1) above.</a:t>
            </a:r>
          </a:p>
          <a:p>
            <a:pPr marL="0" indent="0">
              <a:buNone/>
            </a:pPr>
            <a:r>
              <a:rPr lang="en-US" dirty="0"/>
              <a:t>This exclusion applies whether the insured may be liable as an employer or in any other capacity and to any obligation to share damages with or repay someone else who must pay damages because of the injury.</a:t>
            </a:r>
          </a:p>
          <a:p>
            <a:pPr marL="0" indent="0">
              <a:buNone/>
            </a:pPr>
            <a:r>
              <a:rPr lang="en-US" dirty="0">
                <a:highlight>
                  <a:srgbClr val="FFFF00"/>
                </a:highlight>
              </a:rPr>
              <a:t>This exclusion does not apply to liability assumed by the insured under an "insured contract".</a:t>
            </a:r>
          </a:p>
          <a:p>
            <a:endParaRPr lang="en-US" dirty="0"/>
          </a:p>
        </p:txBody>
      </p:sp>
      <p:sp>
        <p:nvSpPr>
          <p:cNvPr id="4" name="Slide Number Placeholder 3" descr="" title="">
            <a:extLst>
              <a:ext uri="{FF2B5EF4-FFF2-40B4-BE49-F238E27FC236}">
                <a16:creationId xmlns:a16="http://schemas.microsoft.com/office/drawing/2014/main" id="{056F8C72-ED6B-41FE-A855-38D38DAA396C}"/>
              </a:ext>
            </a:extLst>
          </p:cNvPr>
          <p:cNvSpPr>
            <a:spLocks noGrp="1"/>
          </p:cNvSpPr>
          <p:nvPr>
            <p:ph type="sldNum" sz="quarter" idx="12"/>
          </p:nvPr>
        </p:nvSpPr>
        <p:spPr/>
        <p:txBody>
          <a:bodyPr/>
          <a:lstStyle/>
          <a:p>
            <a:fld id="{E0E427B8-4D0D-40FC-AB42-3F98BB2AF183}" type="slidenum">
              <a:rPr lang="en-US" smtClean="0"/>
              <a:t>14</a:t>
            </a:fld>
            <a:endParaRPr lang="en-US"/>
          </a:p>
        </p:txBody>
      </p:sp>
    </p:spTree>
    <p:extLst>
      <p:ext uri="{BB962C8B-B14F-4D97-AF65-F5344CB8AC3E}">
        <p14:creationId xmlns:p14="http://schemas.microsoft.com/office/powerpoint/2010/main" val="2141769887"/>
      </p:ext>
    </p:extLst>
  </p:cSld>
  <p:clrMapOvr>
    <a:masterClrMapping/>
  </p:clrMapOvr>
</p:sld>
</file>

<file path=ppt/slides/slide1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955CE2B-1259-46CE-8058-100F72218682}"/>
              </a:ext>
            </a:extLst>
          </p:cNvPr>
          <p:cNvSpPr>
            <a:spLocks noGrp="1"/>
          </p:cNvSpPr>
          <p:nvPr>
            <p:ph type="title"/>
          </p:nvPr>
        </p:nvSpPr>
        <p:spPr/>
        <p:txBody>
          <a:bodyPr/>
          <a:lstStyle/>
          <a:p>
            <a:r>
              <a:rPr lang="en-US" dirty="0"/>
              <a:t>Continuous or Progressive Injury and Damage Exclusion</a:t>
            </a:r>
          </a:p>
        </p:txBody>
      </p:sp>
      <p:sp>
        <p:nvSpPr>
          <p:cNvPr id="3" name="Content Placeholder 2" descr="" title="">
            <a:extLst>
              <a:ext uri="{FF2B5EF4-FFF2-40B4-BE49-F238E27FC236}">
                <a16:creationId xmlns:a16="http://schemas.microsoft.com/office/drawing/2014/main" id="{1CB1D814-6B06-45DD-87ED-F7FD82E015C2}"/>
              </a:ext>
            </a:extLst>
          </p:cNvPr>
          <p:cNvSpPr>
            <a:spLocks noGrp="1"/>
          </p:cNvSpPr>
          <p:nvPr>
            <p:ph idx="1"/>
          </p:nvPr>
        </p:nvSpPr>
        <p:spPr/>
        <p:txBody>
          <a:bodyPr>
            <a:normAutofit fontScale="92500" lnSpcReduction="20000"/>
          </a:bodyPr>
          <a:lstStyle/>
          <a:p>
            <a:pPr marL="0" indent="0">
              <a:buNone/>
            </a:pPr>
            <a:r>
              <a:rPr lang="en-US" dirty="0"/>
              <a:t>This insurance does not apply to any damages because or related to “bodily injury” or “property damage”:</a:t>
            </a:r>
          </a:p>
          <a:p>
            <a:pPr marL="457200" lvl="1" indent="0">
              <a:buNone/>
            </a:pPr>
            <a:r>
              <a:rPr lang="en-US" dirty="0"/>
              <a:t>3. Which were caused, or are alleged to have been caused, by the </a:t>
            </a:r>
            <a:r>
              <a:rPr lang="en-US" dirty="0">
                <a:highlight>
                  <a:srgbClr val="FFFF00"/>
                </a:highlight>
              </a:rPr>
              <a:t>same condition </a:t>
            </a:r>
            <a:r>
              <a:rPr lang="en-US" dirty="0"/>
              <a:t>or construction defect which resulted in “bodily injury” or “property damage” </a:t>
            </a:r>
            <a:r>
              <a:rPr lang="en-US" dirty="0">
                <a:highlight>
                  <a:srgbClr val="FFFF00"/>
                </a:highlight>
              </a:rPr>
              <a:t>which first existed prior to the inception date of this policy</a:t>
            </a:r>
            <a:r>
              <a:rPr lang="en-US" dirty="0"/>
              <a:t>.</a:t>
            </a:r>
          </a:p>
          <a:p>
            <a:pPr marL="0" indent="0">
              <a:buNone/>
            </a:pPr>
            <a:endParaRPr lang="en-US" dirty="0"/>
          </a:p>
          <a:p>
            <a:pPr>
              <a:buFont typeface="Wingdings" panose="05000000000000000000" pitchFamily="2" charset="2"/>
              <a:buChar char="§"/>
            </a:pPr>
            <a:r>
              <a:rPr lang="en-US" dirty="0"/>
              <a:t>Plain meaning potentially changes occurrence policy to partial claims-made </a:t>
            </a:r>
          </a:p>
          <a:p>
            <a:pPr lvl="1">
              <a:buFont typeface="Wingdings" panose="05000000000000000000" pitchFamily="2" charset="2"/>
              <a:buChar char="Ø"/>
            </a:pPr>
            <a:r>
              <a:rPr lang="en-US" dirty="0"/>
              <a:t>No prior acts and no tail</a:t>
            </a:r>
          </a:p>
          <a:p>
            <a:pPr lvl="1">
              <a:buFont typeface="Wingdings" panose="05000000000000000000" pitchFamily="2" charset="2"/>
              <a:buChar char="Ø"/>
            </a:pPr>
            <a:r>
              <a:rPr lang="en-US" dirty="0"/>
              <a:t>Repeats itself annually</a:t>
            </a:r>
          </a:p>
          <a:p>
            <a:pPr lvl="1">
              <a:buFont typeface="Wingdings" panose="05000000000000000000" pitchFamily="2" charset="2"/>
              <a:buChar char="Ø"/>
            </a:pPr>
            <a:endParaRPr lang="en-US" dirty="0"/>
          </a:p>
          <a:p>
            <a:pPr>
              <a:buFont typeface="Wingdings" panose="05000000000000000000" pitchFamily="2" charset="2"/>
              <a:buChar char="§"/>
            </a:pPr>
            <a:r>
              <a:rPr lang="en-US" dirty="0"/>
              <a:t>Particular impact on bodily injury claims</a:t>
            </a:r>
          </a:p>
          <a:p>
            <a:pPr>
              <a:buFont typeface="Wingdings" panose="05000000000000000000" pitchFamily="2" charset="2"/>
              <a:buChar char="§"/>
            </a:pPr>
            <a:endParaRPr lang="en-US" dirty="0"/>
          </a:p>
          <a:p>
            <a:pPr>
              <a:buFont typeface="Wingdings" panose="05000000000000000000" pitchFamily="2" charset="2"/>
              <a:buChar char="§"/>
            </a:pPr>
            <a:r>
              <a:rPr lang="en-US" dirty="0"/>
              <a:t>Prohibit!</a:t>
            </a:r>
          </a:p>
        </p:txBody>
      </p:sp>
      <p:sp>
        <p:nvSpPr>
          <p:cNvPr id="4" name="Slide Number Placeholder 3" descr="" title="">
            <a:extLst>
              <a:ext uri="{FF2B5EF4-FFF2-40B4-BE49-F238E27FC236}">
                <a16:creationId xmlns:a16="http://schemas.microsoft.com/office/drawing/2014/main" id="{D8851EC1-6A2F-454A-B317-6206833CC116}"/>
              </a:ext>
            </a:extLst>
          </p:cNvPr>
          <p:cNvSpPr>
            <a:spLocks noGrp="1"/>
          </p:cNvSpPr>
          <p:nvPr>
            <p:ph type="sldNum" sz="quarter" idx="12"/>
          </p:nvPr>
        </p:nvSpPr>
        <p:spPr/>
        <p:txBody>
          <a:bodyPr/>
          <a:lstStyle/>
          <a:p>
            <a:fld id="{E0E427B8-4D0D-40FC-AB42-3F98BB2AF183}" type="slidenum">
              <a:rPr lang="en-US" smtClean="0"/>
              <a:t>15</a:t>
            </a:fld>
            <a:endParaRPr lang="en-US"/>
          </a:p>
        </p:txBody>
      </p:sp>
    </p:spTree>
    <p:extLst>
      <p:ext uri="{BB962C8B-B14F-4D97-AF65-F5344CB8AC3E}">
        <p14:creationId xmlns:p14="http://schemas.microsoft.com/office/powerpoint/2010/main" val="3168785214"/>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18F5C0E-C5A8-41A5-918F-FBEE11B282DB}"/>
              </a:ext>
            </a:extLst>
          </p:cNvPr>
          <p:cNvSpPr>
            <a:spLocks noGrp="1"/>
          </p:cNvSpPr>
          <p:nvPr>
            <p:ph type="title"/>
          </p:nvPr>
        </p:nvSpPr>
        <p:spPr/>
        <p:txBody>
          <a:bodyPr/>
          <a:lstStyle/>
          <a:p>
            <a:r>
              <a:rPr lang="en-US" dirty="0"/>
              <a:t>Prior Work Exclusion Endorsement</a:t>
            </a:r>
          </a:p>
        </p:txBody>
      </p:sp>
      <p:sp>
        <p:nvSpPr>
          <p:cNvPr id="3" name="Content Placeholder 2" descr="" title="">
            <a:extLst>
              <a:ext uri="{FF2B5EF4-FFF2-40B4-BE49-F238E27FC236}">
                <a16:creationId xmlns:a16="http://schemas.microsoft.com/office/drawing/2014/main" id="{AA7D01A9-B1CD-4D91-8515-1F69350C081A}"/>
              </a:ext>
            </a:extLst>
          </p:cNvPr>
          <p:cNvSpPr>
            <a:spLocks noGrp="1"/>
          </p:cNvSpPr>
          <p:nvPr>
            <p:ph idx="1"/>
          </p:nvPr>
        </p:nvSpPr>
        <p:spPr/>
        <p:txBody>
          <a:bodyPr>
            <a:normAutofit/>
          </a:bodyPr>
          <a:lstStyle/>
          <a:p>
            <a:pPr marL="0" indent="0">
              <a:buNone/>
            </a:pPr>
            <a:endParaRPr lang="en-US" dirty="0"/>
          </a:p>
          <a:p>
            <a:pPr marL="0" indent="0">
              <a:buNone/>
            </a:pPr>
            <a:r>
              <a:rPr lang="en-US" dirty="0"/>
              <a:t>This insurance does not apply to any damages because or related to “bodily injury” or “property damage” caused, or are alleged to have been caused, by work completed prior to the policy inception. </a:t>
            </a:r>
          </a:p>
          <a:p>
            <a:pPr marL="0" indent="0">
              <a:buNone/>
            </a:pPr>
            <a:endParaRPr lang="en-US" dirty="0"/>
          </a:p>
          <a:p>
            <a:pPr>
              <a:buFont typeface="Wingdings" panose="05000000000000000000" pitchFamily="2" charset="2"/>
              <a:buChar char="§"/>
            </a:pPr>
            <a:r>
              <a:rPr lang="en-US" dirty="0"/>
              <a:t>Plain meaning potentially changes completed operations coverage to claims-made </a:t>
            </a:r>
          </a:p>
          <a:p>
            <a:pPr lvl="1">
              <a:buFont typeface="Wingdings" panose="05000000000000000000" pitchFamily="2" charset="2"/>
              <a:buChar char="Ø"/>
            </a:pPr>
            <a:r>
              <a:rPr lang="en-US" dirty="0"/>
              <a:t>No prior acts and no tail</a:t>
            </a:r>
          </a:p>
          <a:p>
            <a:pPr lvl="1">
              <a:buFont typeface="Wingdings" panose="05000000000000000000" pitchFamily="2" charset="2"/>
              <a:buChar char="Ø"/>
            </a:pPr>
            <a:r>
              <a:rPr lang="en-US" dirty="0"/>
              <a:t>Repeats itself annually</a:t>
            </a:r>
          </a:p>
          <a:p>
            <a:pPr marL="0" indent="0">
              <a:buNone/>
            </a:pPr>
            <a:endParaRPr lang="en-US" dirty="0"/>
          </a:p>
          <a:p>
            <a:pPr>
              <a:buFont typeface="Wingdings" panose="05000000000000000000" pitchFamily="2" charset="2"/>
              <a:buChar char="§"/>
            </a:pPr>
            <a:r>
              <a:rPr lang="en-US" dirty="0"/>
              <a:t>Prohibit!</a:t>
            </a:r>
          </a:p>
          <a:p>
            <a:endParaRPr lang="en-US" dirty="0"/>
          </a:p>
        </p:txBody>
      </p:sp>
      <p:sp>
        <p:nvSpPr>
          <p:cNvPr id="4" name="Slide Number Placeholder 3" descr="" title="">
            <a:extLst>
              <a:ext uri="{FF2B5EF4-FFF2-40B4-BE49-F238E27FC236}">
                <a16:creationId xmlns:a16="http://schemas.microsoft.com/office/drawing/2014/main" id="{51ABD83A-7058-42F3-BBBD-1434D38CE028}"/>
              </a:ext>
            </a:extLst>
          </p:cNvPr>
          <p:cNvSpPr>
            <a:spLocks noGrp="1"/>
          </p:cNvSpPr>
          <p:nvPr>
            <p:ph type="sldNum" sz="quarter" idx="12"/>
          </p:nvPr>
        </p:nvSpPr>
        <p:spPr/>
        <p:txBody>
          <a:bodyPr/>
          <a:lstStyle/>
          <a:p>
            <a:fld id="{E0E427B8-4D0D-40FC-AB42-3F98BB2AF183}" type="slidenum">
              <a:rPr lang="en-US" smtClean="0"/>
              <a:t>16</a:t>
            </a:fld>
            <a:endParaRPr lang="en-US"/>
          </a:p>
        </p:txBody>
      </p:sp>
    </p:spTree>
    <p:extLst>
      <p:ext uri="{BB962C8B-B14F-4D97-AF65-F5344CB8AC3E}">
        <p14:creationId xmlns:p14="http://schemas.microsoft.com/office/powerpoint/2010/main" val="3194637663"/>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3076A9E-CC4C-4775-92A1-BD5AF0C17FCA}"/>
              </a:ext>
            </a:extLst>
          </p:cNvPr>
          <p:cNvSpPr>
            <a:spLocks noGrp="1"/>
          </p:cNvSpPr>
          <p:nvPr>
            <p:ph type="title"/>
          </p:nvPr>
        </p:nvSpPr>
        <p:spPr/>
        <p:txBody>
          <a:bodyPr>
            <a:normAutofit fontScale="90000"/>
          </a:bodyPr>
          <a:lstStyle/>
          <a:p>
            <a:r>
              <a:rPr lang="en-US" dirty="0"/>
              <a:t>Damage to Work Performed by Subcontractors on Your Behalf Endorsement</a:t>
            </a:r>
          </a:p>
        </p:txBody>
      </p:sp>
      <p:sp>
        <p:nvSpPr>
          <p:cNvPr id="3" name="Content Placeholder 2" descr="" title="">
            <a:extLst>
              <a:ext uri="{FF2B5EF4-FFF2-40B4-BE49-F238E27FC236}">
                <a16:creationId xmlns:a16="http://schemas.microsoft.com/office/drawing/2014/main" id="{EDC8A18E-D730-4DC9-A628-A652150A5B01}"/>
              </a:ext>
            </a:extLst>
          </p:cNvPr>
          <p:cNvSpPr>
            <a:spLocks noGrp="1"/>
          </p:cNvSpPr>
          <p:nvPr>
            <p:ph idx="1"/>
          </p:nvPr>
        </p:nvSpPr>
        <p:spPr/>
        <p:txBody>
          <a:bodyPr>
            <a:normAutofit/>
          </a:bodyPr>
          <a:lstStyle/>
          <a:p>
            <a:pPr marL="0" indent="0">
              <a:buNone/>
            </a:pPr>
            <a:r>
              <a:rPr lang="en-US" b="1" dirty="0"/>
              <a:t>l. Damage To Your Work</a:t>
            </a:r>
          </a:p>
          <a:p>
            <a:pPr marL="0" indent="0">
              <a:buNone/>
            </a:pPr>
            <a:r>
              <a:rPr lang="en-US" dirty="0"/>
              <a:t>"Property damage" to "your work" arising out of it or any part of it and included in the "products-completed operations hazard".</a:t>
            </a:r>
          </a:p>
          <a:p>
            <a:pPr marL="0" indent="0">
              <a:buNone/>
            </a:pPr>
            <a:r>
              <a:rPr lang="en-US" dirty="0"/>
              <a:t>This exclusion does not apply if the damaged work or the work out of which the damage arises was performed on your behalf by a subcontractor.</a:t>
            </a:r>
          </a:p>
          <a:p>
            <a:pPr marL="0" indent="0">
              <a:buNone/>
            </a:pPr>
            <a:endParaRPr lang="en-US" dirty="0"/>
          </a:p>
          <a:p>
            <a:pPr>
              <a:buFont typeface="Wingdings" panose="05000000000000000000" pitchFamily="2" charset="2"/>
              <a:buChar char="§"/>
            </a:pPr>
            <a:r>
              <a:rPr lang="en-US" dirty="0"/>
              <a:t>Prohibit!</a:t>
            </a:r>
          </a:p>
          <a:p>
            <a:pPr>
              <a:buFont typeface="Wingdings" panose="05000000000000000000" pitchFamily="2" charset="2"/>
              <a:buChar char="§"/>
            </a:pPr>
            <a:endParaRPr lang="en-US" dirty="0"/>
          </a:p>
          <a:p>
            <a:pPr>
              <a:buFont typeface="Wingdings" panose="05000000000000000000" pitchFamily="2" charset="2"/>
              <a:buChar char="§"/>
            </a:pPr>
            <a:r>
              <a:rPr lang="en-US" dirty="0"/>
              <a:t>Practice Hint</a:t>
            </a:r>
          </a:p>
        </p:txBody>
      </p:sp>
      <p:sp>
        <p:nvSpPr>
          <p:cNvPr id="4" name="Slide Number Placeholder 3" descr="" title="">
            <a:extLst>
              <a:ext uri="{FF2B5EF4-FFF2-40B4-BE49-F238E27FC236}">
                <a16:creationId xmlns:a16="http://schemas.microsoft.com/office/drawing/2014/main" id="{F0850A72-B3E6-4DE9-B461-E33DDB16A2F8}"/>
              </a:ext>
            </a:extLst>
          </p:cNvPr>
          <p:cNvSpPr>
            <a:spLocks noGrp="1"/>
          </p:cNvSpPr>
          <p:nvPr>
            <p:ph type="sldNum" sz="quarter" idx="12"/>
          </p:nvPr>
        </p:nvSpPr>
        <p:spPr/>
        <p:txBody>
          <a:bodyPr/>
          <a:lstStyle/>
          <a:p>
            <a:fld id="{E0E427B8-4D0D-40FC-AB42-3F98BB2AF183}" type="slidenum">
              <a:rPr lang="en-US" smtClean="0"/>
              <a:t>17</a:t>
            </a:fld>
            <a:endParaRPr lang="en-US"/>
          </a:p>
        </p:txBody>
      </p:sp>
    </p:spTree>
    <p:extLst>
      <p:ext uri="{BB962C8B-B14F-4D97-AF65-F5344CB8AC3E}">
        <p14:creationId xmlns:p14="http://schemas.microsoft.com/office/powerpoint/2010/main" val="3329039510"/>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8B2DB9D-ABCF-4B37-AE65-07B4433D3D22}"/>
              </a:ext>
            </a:extLst>
          </p:cNvPr>
          <p:cNvSpPr>
            <a:spLocks noGrp="1"/>
          </p:cNvSpPr>
          <p:nvPr>
            <p:ph type="title"/>
          </p:nvPr>
        </p:nvSpPr>
        <p:spPr/>
        <p:txBody>
          <a:bodyPr/>
          <a:lstStyle/>
          <a:p>
            <a:r>
              <a:rPr lang="en-US" dirty="0"/>
              <a:t>Other</a:t>
            </a:r>
          </a:p>
        </p:txBody>
      </p:sp>
      <p:sp>
        <p:nvSpPr>
          <p:cNvPr id="3" name="Content Placeholder 2" descr="" title="">
            <a:extLst>
              <a:ext uri="{FF2B5EF4-FFF2-40B4-BE49-F238E27FC236}">
                <a16:creationId xmlns:a16="http://schemas.microsoft.com/office/drawing/2014/main" id="{D4BFDFE1-A481-4FAF-AAAD-E7D0CF0274D4}"/>
              </a:ext>
            </a:extLst>
          </p:cNvPr>
          <p:cNvSpPr>
            <a:spLocks noGrp="1"/>
          </p:cNvSpPr>
          <p:nvPr>
            <p:ph idx="1"/>
          </p:nvPr>
        </p:nvSpPr>
        <p:spPr/>
        <p:txBody>
          <a:bodyPr/>
          <a:lstStyle/>
          <a:p>
            <a:pPr>
              <a:buFont typeface="Wingdings" panose="05000000000000000000" pitchFamily="2" charset="2"/>
              <a:buChar char="§"/>
            </a:pPr>
            <a:r>
              <a:rPr lang="en-US" dirty="0"/>
              <a:t>Insured v. Insured</a:t>
            </a:r>
          </a:p>
          <a:p>
            <a:pPr lvl="1">
              <a:buFont typeface="Wingdings" panose="05000000000000000000" pitchFamily="2" charset="2"/>
              <a:buChar char="Ø"/>
            </a:pPr>
            <a:r>
              <a:rPr lang="en-US" dirty="0"/>
              <a:t>Cross Liability or Cross Suits</a:t>
            </a:r>
          </a:p>
          <a:p>
            <a:pPr>
              <a:buFont typeface="Wingdings" panose="05000000000000000000" pitchFamily="2" charset="2"/>
              <a:buChar char="§"/>
            </a:pPr>
            <a:r>
              <a:rPr lang="en-US" dirty="0"/>
              <a:t>Habitational, Residential</a:t>
            </a:r>
          </a:p>
          <a:p>
            <a:pPr>
              <a:buFont typeface="Wingdings" panose="05000000000000000000" pitchFamily="2" charset="2"/>
              <a:buChar char="§"/>
            </a:pPr>
            <a:r>
              <a:rPr lang="en-US" dirty="0"/>
              <a:t>Earth Movement or Subsidence</a:t>
            </a:r>
          </a:p>
          <a:p>
            <a:pPr>
              <a:buFont typeface="Wingdings" panose="05000000000000000000" pitchFamily="2" charset="2"/>
              <a:buChar char="§"/>
            </a:pPr>
            <a:r>
              <a:rPr lang="en-US" dirty="0"/>
              <a:t>Classification or Business Description</a:t>
            </a:r>
          </a:p>
          <a:p>
            <a:pPr>
              <a:buFont typeface="Wingdings" panose="05000000000000000000" pitchFamily="2" charset="2"/>
              <a:buChar char="§"/>
            </a:pPr>
            <a:r>
              <a:rPr lang="en-US" dirty="0"/>
              <a:t>Designated Premises, Project or Operations</a:t>
            </a:r>
          </a:p>
          <a:p>
            <a:pPr>
              <a:buFont typeface="Wingdings" panose="05000000000000000000" pitchFamily="2" charset="2"/>
              <a:buChar char="§"/>
            </a:pPr>
            <a:r>
              <a:rPr lang="en-US" dirty="0"/>
              <a:t>Contractor’s Enhancement Endorsement (can’t be prohibited)</a:t>
            </a:r>
          </a:p>
          <a:p>
            <a:pPr>
              <a:buFont typeface="Wingdings" panose="05000000000000000000" pitchFamily="2" charset="2"/>
              <a:buChar char="§"/>
            </a:pPr>
            <a:endParaRPr lang="en-US" dirty="0"/>
          </a:p>
          <a:p>
            <a:pPr>
              <a:buFont typeface="Wingdings" panose="05000000000000000000" pitchFamily="2" charset="2"/>
              <a:buChar char="§"/>
            </a:pPr>
            <a:r>
              <a:rPr lang="en-US" dirty="0"/>
              <a:t>Prohibit!</a:t>
            </a:r>
          </a:p>
        </p:txBody>
      </p:sp>
      <p:sp>
        <p:nvSpPr>
          <p:cNvPr id="4" name="Slide Number Placeholder 3" descr="" title="">
            <a:extLst>
              <a:ext uri="{FF2B5EF4-FFF2-40B4-BE49-F238E27FC236}">
                <a16:creationId xmlns:a16="http://schemas.microsoft.com/office/drawing/2014/main" id="{862ED9A9-D161-4F9E-9A9A-6269E96B57B9}"/>
              </a:ext>
            </a:extLst>
          </p:cNvPr>
          <p:cNvSpPr>
            <a:spLocks noGrp="1"/>
          </p:cNvSpPr>
          <p:nvPr>
            <p:ph type="sldNum" sz="quarter" idx="12"/>
          </p:nvPr>
        </p:nvSpPr>
        <p:spPr/>
        <p:txBody>
          <a:bodyPr/>
          <a:lstStyle/>
          <a:p>
            <a:fld id="{E0E427B8-4D0D-40FC-AB42-3F98BB2AF183}" type="slidenum">
              <a:rPr lang="en-US" smtClean="0"/>
              <a:t>18</a:t>
            </a:fld>
            <a:endParaRPr lang="en-US"/>
          </a:p>
        </p:txBody>
      </p:sp>
    </p:spTree>
    <p:extLst>
      <p:ext uri="{BB962C8B-B14F-4D97-AF65-F5344CB8AC3E}">
        <p14:creationId xmlns:p14="http://schemas.microsoft.com/office/powerpoint/2010/main" val="1161910241"/>
      </p:ext>
    </p:extLst>
  </p:cSld>
  <p:clrMapOvr>
    <a:masterClrMapping/>
  </p:clrMapOvr>
</p:sld>
</file>

<file path=ppt/slides/slide19.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6C91E826-E7E7-4431-B442-144CC7AB5B5D}"/>
              </a:ext>
            </a:extLst>
          </p:cNvPr>
          <p:cNvSpPr>
            <a:spLocks noGrp="1"/>
          </p:cNvSpPr>
          <p:nvPr>
            <p:ph type="title"/>
          </p:nvPr>
        </p:nvSpPr>
        <p:spPr/>
        <p:txBody>
          <a:bodyPr/>
          <a:lstStyle/>
          <a:p>
            <a:r>
              <a:rPr lang="en-US" dirty="0"/>
              <a:t>Prohibitions (</a:t>
            </a:r>
            <a:r>
              <a:rPr lang="en-US" dirty="0">
                <a:highlight>
                  <a:srgbClr val="FFFF00"/>
                </a:highlight>
              </a:rPr>
              <a:t>not all inclusive</a:t>
            </a:r>
            <a:r>
              <a:rPr lang="en-US" dirty="0"/>
              <a:t>)</a:t>
            </a:r>
          </a:p>
        </p:txBody>
      </p:sp>
      <p:sp>
        <p:nvSpPr>
          <p:cNvPr id="3" name="Content Placeholder 2" descr="" title="">
            <a:extLst>
              <a:ext uri="{FF2B5EF4-FFF2-40B4-BE49-F238E27FC236}">
                <a16:creationId xmlns:a16="http://schemas.microsoft.com/office/drawing/2014/main" id="{122A80FF-F10A-4610-BC03-2079B3357582}"/>
              </a:ext>
            </a:extLst>
          </p:cNvPr>
          <p:cNvSpPr>
            <a:spLocks noGrp="1"/>
          </p:cNvSpPr>
          <p:nvPr>
            <p:ph sz="half" idx="1"/>
          </p:nvPr>
        </p:nvSpPr>
        <p:spPr/>
        <p:txBody>
          <a:bodyPr>
            <a:normAutofit fontScale="62500" lnSpcReduction="20000"/>
          </a:bodyPr>
          <a:lstStyle/>
          <a:p>
            <a:pPr marL="457200" indent="-457200" fontAlgn="base">
              <a:buFont typeface="+mj-lt"/>
              <a:buAutoNum type="arabicPeriod"/>
            </a:pPr>
            <a:r>
              <a:rPr lang="en-US" b="1" dirty="0"/>
              <a:t>Amended Definition of Insured Contract Definition ISO CG 24 26 or equivalent;</a:t>
            </a:r>
          </a:p>
          <a:p>
            <a:pPr marL="457200" indent="-457200" fontAlgn="base">
              <a:buFont typeface="+mj-lt"/>
              <a:buAutoNum type="arabicPeriod"/>
            </a:pPr>
            <a:r>
              <a:rPr lang="en-US" b="1" dirty="0"/>
              <a:t>Any endorsement modifying the Employer’s Liability exclusion;</a:t>
            </a:r>
          </a:p>
          <a:p>
            <a:pPr marL="457200" indent="-457200" fontAlgn="base">
              <a:buFont typeface="+mj-lt"/>
              <a:buAutoNum type="arabicPeriod"/>
            </a:pPr>
            <a:r>
              <a:rPr lang="en-US" b="1" dirty="0"/>
              <a:t>Classification or Business Description or equivalent;</a:t>
            </a:r>
          </a:p>
          <a:p>
            <a:pPr marL="457200" indent="-457200" fontAlgn="base">
              <a:buFont typeface="+mj-lt"/>
              <a:buAutoNum type="arabicPeriod"/>
            </a:pPr>
            <a:r>
              <a:rPr lang="en-US" b="1" dirty="0"/>
              <a:t>Continuous or Progressive Injury or Damage or equivalent;</a:t>
            </a:r>
          </a:p>
          <a:p>
            <a:pPr marL="457200" indent="-457200" fontAlgn="base">
              <a:buFont typeface="+mj-lt"/>
              <a:buAutoNum type="arabicPeriod"/>
            </a:pPr>
            <a:r>
              <a:rPr lang="en-US" b="1" dirty="0"/>
              <a:t>Contractual Liability Limitation ISO CG 21 39 or equivalent;</a:t>
            </a:r>
          </a:p>
          <a:p>
            <a:pPr marL="457200" indent="-457200" fontAlgn="base">
              <a:buFont typeface="+mj-lt"/>
              <a:buAutoNum type="arabicPeriod"/>
            </a:pPr>
            <a:r>
              <a:rPr lang="en-US" b="1" dirty="0"/>
              <a:t>Damage to Work Performed by subcontractor</a:t>
            </a:r>
            <a:r>
              <a:rPr lang="en-US" b="1" u="sng" dirty="0"/>
              <a:t>s</a:t>
            </a:r>
            <a:r>
              <a:rPr lang="en-US" b="1" dirty="0"/>
              <a:t> On Your Behalf ISO CG 22 94 or CG 22 95 or equivalent;</a:t>
            </a:r>
          </a:p>
          <a:p>
            <a:pPr marL="457200" indent="-457200" fontAlgn="base">
              <a:buFont typeface="+mj-lt"/>
              <a:buAutoNum type="arabicPeriod"/>
            </a:pPr>
            <a:r>
              <a:rPr lang="en-US" b="1" dirty="0"/>
              <a:t>Earth Movement ISO CG 40 04, CG 40 05, CG 40 06, or Subsidence or equivalent;</a:t>
            </a:r>
          </a:p>
          <a:p>
            <a:pPr marL="457200" indent="-457200" fontAlgn="base">
              <a:buFont typeface="+mj-lt"/>
              <a:buAutoNum type="arabicPeriod"/>
            </a:pPr>
            <a:r>
              <a:rPr lang="en-US" b="1" dirty="0"/>
              <a:t>EIFS if the Work potentially includes such exposure;</a:t>
            </a:r>
          </a:p>
          <a:p>
            <a:pPr marL="457200" indent="-457200" fontAlgn="base">
              <a:buFont typeface="+mj-lt"/>
              <a:buAutoNum type="arabicPeriod"/>
            </a:pPr>
            <a:r>
              <a:rPr lang="en-US" b="1" dirty="0"/>
              <a:t>Explosion, Collapse and Underground Property Damage Hazard, ISO CG 21 42 or CG 21 43 or equivalent;</a:t>
            </a:r>
          </a:p>
          <a:p>
            <a:endParaRPr lang="en-US" dirty="0"/>
          </a:p>
        </p:txBody>
      </p:sp>
      <p:sp>
        <p:nvSpPr>
          <p:cNvPr id="4" name="Content Placeholder 3" descr="" title="">
            <a:extLst>
              <a:ext uri="{FF2B5EF4-FFF2-40B4-BE49-F238E27FC236}">
                <a16:creationId xmlns:a16="http://schemas.microsoft.com/office/drawing/2014/main" id="{7C4B7A4B-DCFE-48F7-B9DF-D4FAA6DFCF84}"/>
              </a:ext>
            </a:extLst>
          </p:cNvPr>
          <p:cNvSpPr>
            <a:spLocks noGrp="1"/>
          </p:cNvSpPr>
          <p:nvPr>
            <p:ph sz="half" idx="2"/>
          </p:nvPr>
        </p:nvSpPr>
        <p:spPr/>
        <p:txBody>
          <a:bodyPr>
            <a:normAutofit fontScale="62500" lnSpcReduction="20000"/>
          </a:bodyPr>
          <a:lstStyle/>
          <a:p>
            <a:pPr marL="457200" indent="-457200" fontAlgn="base">
              <a:buFont typeface="+mj-lt"/>
              <a:buAutoNum type="arabicPeriod" startAt="10"/>
            </a:pPr>
            <a:r>
              <a:rPr lang="en-US" b="1" dirty="0"/>
              <a:t>Habitational, residential, or multi-family operations, if the Work is to be performed on such a project;</a:t>
            </a:r>
          </a:p>
          <a:p>
            <a:pPr marL="457200" indent="-457200" fontAlgn="base">
              <a:buFont typeface="+mj-lt"/>
              <a:buAutoNum type="arabicPeriod" startAt="10"/>
            </a:pPr>
            <a:r>
              <a:rPr lang="en-US" b="1" dirty="0"/>
              <a:t>“Insured vs. Insured” except Named Insured vs. Named Insured;</a:t>
            </a:r>
          </a:p>
          <a:p>
            <a:pPr marL="457200" indent="-457200" fontAlgn="base">
              <a:buFont typeface="+mj-lt"/>
              <a:buAutoNum type="arabicPeriod" startAt="10"/>
            </a:pPr>
            <a:r>
              <a:rPr lang="en-US" b="1" dirty="0"/>
              <a:t>Limitation of Coverage to Designated Premises, Project or Operation ISO CG 21 44 or equivalent;</a:t>
            </a:r>
          </a:p>
          <a:p>
            <a:pPr marL="457200" indent="-457200" fontAlgn="base">
              <a:buFont typeface="+mj-lt"/>
              <a:buAutoNum type="arabicPeriod" startAt="10"/>
            </a:pPr>
            <a:r>
              <a:rPr lang="en-US" b="1" dirty="0"/>
              <a:t>Overspray if the Work potentially includes that exposure;</a:t>
            </a:r>
          </a:p>
          <a:p>
            <a:pPr marL="457200" indent="-457200" fontAlgn="base">
              <a:buFont typeface="+mj-lt"/>
              <a:buAutoNum type="arabicPeriod" startAt="10"/>
            </a:pPr>
            <a:r>
              <a:rPr lang="en-US" b="1" dirty="0"/>
              <a:t>Prior Injury or Prior Damage or Prior Work or equivalent;</a:t>
            </a:r>
          </a:p>
          <a:p>
            <a:pPr marL="457200" indent="-457200" fontAlgn="base">
              <a:buFont typeface="+mj-lt"/>
              <a:buAutoNum type="arabicPeriod" startAt="10"/>
            </a:pPr>
            <a:r>
              <a:rPr lang="en-US" b="1" dirty="0"/>
              <a:t>Punitive, exemplary or multiplied damages (coverage shall be provided for punitive and multiplied damages where permitted by law);</a:t>
            </a:r>
          </a:p>
          <a:p>
            <a:pPr marL="457200" indent="-457200" fontAlgn="base">
              <a:buFont typeface="+mj-lt"/>
              <a:buAutoNum type="arabicPeriod" startAt="10"/>
            </a:pPr>
            <a:r>
              <a:rPr lang="en-US" b="1" dirty="0"/>
              <a:t>Roofing Warranties, Exclusions or Limitations, including Open Roof or Torch Work or equivalent if the Work potentially includes such exposure;</a:t>
            </a:r>
          </a:p>
          <a:p>
            <a:pPr marL="457200" indent="-457200" fontAlgn="base">
              <a:buFont typeface="+mj-lt"/>
              <a:buAutoNum type="arabicPeriod" startAt="10"/>
            </a:pPr>
            <a:r>
              <a:rPr lang="en-US" b="1" dirty="0"/>
              <a:t>Work Height or equivalent; and</a:t>
            </a:r>
          </a:p>
          <a:p>
            <a:pPr marL="457200" indent="-457200" fontAlgn="base">
              <a:buFont typeface="+mj-lt"/>
              <a:buAutoNum type="arabicPeriod" startAt="10"/>
            </a:pPr>
            <a:r>
              <a:rPr lang="en-US" b="1" dirty="0"/>
              <a:t>Any other exclusion or limitation reasonably unacceptable to the Owner.</a:t>
            </a:r>
          </a:p>
          <a:p>
            <a:endParaRPr lang="en-US" dirty="0"/>
          </a:p>
        </p:txBody>
      </p:sp>
      <p:sp>
        <p:nvSpPr>
          <p:cNvPr id="5" name="Slide Number Placeholder 4" descr="" title="">
            <a:extLst>
              <a:ext uri="{FF2B5EF4-FFF2-40B4-BE49-F238E27FC236}">
                <a16:creationId xmlns:a16="http://schemas.microsoft.com/office/drawing/2014/main" id="{CEB54A98-C13D-484B-8D00-998401EE4B2E}"/>
              </a:ext>
            </a:extLst>
          </p:cNvPr>
          <p:cNvSpPr>
            <a:spLocks noGrp="1"/>
          </p:cNvSpPr>
          <p:nvPr>
            <p:ph type="sldNum" sz="quarter" idx="12"/>
          </p:nvPr>
        </p:nvSpPr>
        <p:spPr/>
        <p:txBody>
          <a:bodyPr/>
          <a:lstStyle/>
          <a:p>
            <a:fld id="{E0E427B8-4D0D-40FC-AB42-3F98BB2AF183}" type="slidenum">
              <a:rPr lang="en-US" smtClean="0"/>
              <a:t>19</a:t>
            </a:fld>
            <a:endParaRPr lang="en-US"/>
          </a:p>
        </p:txBody>
      </p:sp>
    </p:spTree>
    <p:extLst>
      <p:ext uri="{BB962C8B-B14F-4D97-AF65-F5344CB8AC3E}">
        <p14:creationId xmlns:p14="http://schemas.microsoft.com/office/powerpoint/2010/main" val="293046612"/>
      </p:ext>
    </p:extLst>
  </p:cSld>
  <p:clrMapOvr>
    <a:masterClrMapping/>
  </p:clrMapOvr>
</p:sld>
</file>

<file path=ppt/slides/slide20.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C90477AB-4EE7-47FD-A803-DAEFE4C7ED7E}"/>
              </a:ext>
            </a:extLst>
          </p:cNvPr>
          <p:cNvSpPr>
            <a:spLocks noGrp="1"/>
          </p:cNvSpPr>
          <p:nvPr>
            <p:ph type="title"/>
          </p:nvPr>
        </p:nvSpPr>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r>
              <a:rPr lang="en-US" dirty="0"/>
              <a:t>General Liability Policy Exclusions In Addition To Standard Exclusions on One Policy!</a:t>
            </a:r>
            <a:br>
              <a:rPr lang="en-US" b="1" dirty="0"/>
            </a:br>
            <a:endParaRPr lang="en-US" dirty="0"/>
          </a:p>
        </p:txBody>
      </p:sp>
      <p:sp>
        <p:nvSpPr>
          <p:cNvPr id="3" name="Content Placeholder 2" descr="" title="">
            <a:extLst>
              <a:ext uri="{FF2B5EF4-FFF2-40B4-BE49-F238E27FC236}">
                <a16:creationId xmlns:a16="http://schemas.microsoft.com/office/drawing/2014/main" id="{07E1FF2D-27D6-4A45-865E-9967E3C61F01}"/>
              </a:ext>
            </a:extLst>
          </p:cNvPr>
          <p:cNvSpPr>
            <a:spLocks noGrp="1"/>
          </p:cNvSpPr>
          <p:nvPr>
            <p:ph idx="1"/>
          </p:nvPr>
        </p:nvSpPr>
        <p:spPr/>
        <p:txBody>
          <a:bodyPr>
            <a:normAutofit fontScale="85000" lnSpcReduction="20000"/>
          </a:bodyPr>
          <a:lstStyle/>
          <a:p>
            <a:pPr lvl="0">
              <a:spcBef>
                <a:spcPts val="0"/>
              </a:spcBef>
              <a:spcAft>
                <a:spcPts val="0"/>
              </a:spcAft>
            </a:pPr>
            <a:r>
              <a:rPr lang="en-US" dirty="0"/>
              <a:t>Abandoned Work</a:t>
            </a:r>
            <a:endParaRPr lang="en-US" b="1" dirty="0"/>
          </a:p>
          <a:p>
            <a:pPr lvl="0">
              <a:spcBef>
                <a:spcPts val="0"/>
              </a:spcBef>
              <a:spcAft>
                <a:spcPts val="0"/>
              </a:spcAft>
            </a:pPr>
            <a:r>
              <a:rPr lang="en-US" dirty="0"/>
              <a:t>Abuse or Molestation</a:t>
            </a:r>
            <a:endParaRPr lang="en-US" b="1" dirty="0"/>
          </a:p>
          <a:p>
            <a:pPr lvl="0">
              <a:spcBef>
                <a:spcPts val="0"/>
              </a:spcBef>
              <a:spcAft>
                <a:spcPts val="0"/>
              </a:spcAft>
            </a:pPr>
            <a:r>
              <a:rPr lang="en-US" dirty="0"/>
              <a:t>Action Over</a:t>
            </a:r>
            <a:endParaRPr lang="en-US" b="1" dirty="0"/>
          </a:p>
          <a:p>
            <a:pPr lvl="0">
              <a:spcBef>
                <a:spcPts val="0"/>
              </a:spcBef>
              <a:spcAft>
                <a:spcPts val="0"/>
              </a:spcAft>
            </a:pPr>
            <a:r>
              <a:rPr lang="en-US" dirty="0"/>
              <a:t>Airports</a:t>
            </a:r>
            <a:endParaRPr lang="en-US" b="1" dirty="0"/>
          </a:p>
          <a:p>
            <a:pPr lvl="0">
              <a:spcBef>
                <a:spcPts val="0"/>
              </a:spcBef>
              <a:spcAft>
                <a:spcPts val="0"/>
              </a:spcAft>
            </a:pPr>
            <a:r>
              <a:rPr lang="en-US" dirty="0"/>
              <a:t>Animals</a:t>
            </a:r>
            <a:endParaRPr lang="en-US" b="1" dirty="0"/>
          </a:p>
          <a:p>
            <a:pPr lvl="0">
              <a:spcBef>
                <a:spcPts val="0"/>
              </a:spcBef>
              <a:spcAft>
                <a:spcPts val="0"/>
              </a:spcAft>
            </a:pPr>
            <a:r>
              <a:rPr lang="en-US" dirty="0"/>
              <a:t>Assault and Battery</a:t>
            </a:r>
            <a:endParaRPr lang="en-US" b="1" dirty="0"/>
          </a:p>
          <a:p>
            <a:pPr lvl="0">
              <a:spcBef>
                <a:spcPts val="0"/>
              </a:spcBef>
              <a:spcAft>
                <a:spcPts val="0"/>
              </a:spcAft>
            </a:pPr>
            <a:r>
              <a:rPr lang="en-US" dirty="0"/>
              <a:t>Attorney, Expert and Vendor Fees and Costs of Others</a:t>
            </a:r>
            <a:endParaRPr lang="en-US" b="1" dirty="0"/>
          </a:p>
          <a:p>
            <a:pPr lvl="0">
              <a:spcBef>
                <a:spcPts val="0"/>
              </a:spcBef>
              <a:spcAft>
                <a:spcPts val="0"/>
              </a:spcAft>
            </a:pPr>
            <a:r>
              <a:rPr lang="en-US" dirty="0"/>
              <a:t>Breach of Contract/Contractual Liability</a:t>
            </a:r>
            <a:endParaRPr lang="en-US" b="1" dirty="0"/>
          </a:p>
          <a:p>
            <a:pPr lvl="0">
              <a:spcBef>
                <a:spcPts val="0"/>
              </a:spcBef>
              <a:spcAft>
                <a:spcPts val="0"/>
              </a:spcAft>
            </a:pPr>
            <a:r>
              <a:rPr lang="en-US" dirty="0"/>
              <a:t>Buildings and Structures Exceeding Three Stories</a:t>
            </a:r>
            <a:endParaRPr lang="en-US" b="1" dirty="0"/>
          </a:p>
          <a:p>
            <a:pPr lvl="0">
              <a:spcBef>
                <a:spcPts val="0"/>
              </a:spcBef>
              <a:spcAft>
                <a:spcPts val="0"/>
              </a:spcAft>
            </a:pPr>
            <a:r>
              <a:rPr lang="en-US" dirty="0"/>
              <a:t>Classification Limitation </a:t>
            </a:r>
            <a:endParaRPr lang="en-US" b="1" dirty="0"/>
          </a:p>
          <a:p>
            <a:pPr lvl="0">
              <a:spcBef>
                <a:spcPts val="0"/>
              </a:spcBef>
              <a:spcAft>
                <a:spcPts val="0"/>
              </a:spcAft>
            </a:pPr>
            <a:r>
              <a:rPr lang="en-US" dirty="0"/>
              <a:t>Collapse</a:t>
            </a:r>
            <a:endParaRPr lang="en-US" b="1" dirty="0"/>
          </a:p>
          <a:p>
            <a:pPr lvl="0">
              <a:spcBef>
                <a:spcPts val="0"/>
              </a:spcBef>
              <a:spcAft>
                <a:spcPts val="0"/>
              </a:spcAft>
            </a:pPr>
            <a:r>
              <a:rPr lang="en-US" dirty="0"/>
              <a:t>Commercial or Mixed Use Building/Project Size Restriction</a:t>
            </a:r>
            <a:endParaRPr lang="en-US" b="1" dirty="0"/>
          </a:p>
          <a:p>
            <a:pPr lvl="0">
              <a:spcBef>
                <a:spcPts val="0"/>
              </a:spcBef>
              <a:spcAft>
                <a:spcPts val="0"/>
              </a:spcAft>
            </a:pPr>
            <a:r>
              <a:rPr lang="en-US" dirty="0"/>
              <a:t>Communicable Disease</a:t>
            </a:r>
          </a:p>
          <a:p>
            <a:pPr lvl="0">
              <a:spcBef>
                <a:spcPts val="0"/>
              </a:spcBef>
              <a:spcAft>
                <a:spcPts val="0"/>
              </a:spcAft>
            </a:pPr>
            <a:r>
              <a:rPr lang="en-US" dirty="0"/>
              <a:t>Continuous or Progressive Injury or Damage</a:t>
            </a:r>
          </a:p>
          <a:p>
            <a:pPr lvl="0">
              <a:spcBef>
                <a:spcPts val="0"/>
              </a:spcBef>
              <a:spcAft>
                <a:spcPts val="0"/>
              </a:spcAft>
            </a:pPr>
            <a:r>
              <a:rPr lang="en-US" dirty="0"/>
              <a:t>Contractual Liability Limitation</a:t>
            </a:r>
            <a:endParaRPr lang="en-US" b="1" dirty="0"/>
          </a:p>
          <a:p>
            <a:pPr lvl="0">
              <a:spcBef>
                <a:spcPts val="0"/>
              </a:spcBef>
              <a:spcAft>
                <a:spcPts val="0"/>
              </a:spcAft>
            </a:pPr>
            <a:r>
              <a:rPr lang="en-US" dirty="0"/>
              <a:t>Cross Suits</a:t>
            </a:r>
            <a:endParaRPr lang="en-US" b="1" dirty="0"/>
          </a:p>
          <a:p>
            <a:pPr lvl="0">
              <a:spcBef>
                <a:spcPts val="0"/>
              </a:spcBef>
              <a:spcAft>
                <a:spcPts val="0"/>
              </a:spcAft>
            </a:pPr>
            <a:r>
              <a:rPr lang="en-US" dirty="0"/>
              <a:t>Damage to Work Performed on Your Behalf</a:t>
            </a:r>
            <a:endParaRPr lang="en-US" b="1" dirty="0"/>
          </a:p>
          <a:p>
            <a:pPr lvl="0">
              <a:spcBef>
                <a:spcPts val="0"/>
              </a:spcBef>
              <a:spcAft>
                <a:spcPts val="0"/>
              </a:spcAft>
            </a:pPr>
            <a:r>
              <a:rPr lang="en-US" dirty="0"/>
              <a:t>Deleterious Substances</a:t>
            </a:r>
            <a:endParaRPr lang="en-US" b="1" dirty="0"/>
          </a:p>
          <a:p>
            <a:pPr lvl="0">
              <a:spcBef>
                <a:spcPts val="0"/>
              </a:spcBef>
              <a:spcAft>
                <a:spcPts val="0"/>
              </a:spcAft>
            </a:pPr>
            <a:r>
              <a:rPr lang="en-US" dirty="0"/>
              <a:t>Drywall Manufactured in China</a:t>
            </a:r>
            <a:endParaRPr lang="en-US" b="1" dirty="0"/>
          </a:p>
          <a:p>
            <a:pPr lvl="0">
              <a:spcBef>
                <a:spcPts val="0"/>
              </a:spcBef>
              <a:spcAft>
                <a:spcPts val="0"/>
              </a:spcAft>
            </a:pPr>
            <a:r>
              <a:rPr lang="en-US" dirty="0"/>
              <a:t>Duty to Defend</a:t>
            </a:r>
            <a:endParaRPr lang="en-US" b="1" dirty="0"/>
          </a:p>
          <a:p>
            <a:pPr lvl="0">
              <a:spcBef>
                <a:spcPts val="0"/>
              </a:spcBef>
              <a:spcAft>
                <a:spcPts val="0"/>
              </a:spcAft>
            </a:pPr>
            <a:r>
              <a:rPr lang="en-US" dirty="0"/>
              <a:t>Employer’s Liability</a:t>
            </a:r>
            <a:endParaRPr lang="en-US" b="1" dirty="0"/>
          </a:p>
          <a:p>
            <a:endParaRPr lang="en-US" dirty="0"/>
          </a:p>
        </p:txBody>
      </p:sp>
      <p:sp>
        <p:nvSpPr>
          <p:cNvPr id="4" name="Slide Number Placeholder 3" descr="" title="">
            <a:extLst>
              <a:ext uri="{FF2B5EF4-FFF2-40B4-BE49-F238E27FC236}">
                <a16:creationId xmlns:a16="http://schemas.microsoft.com/office/drawing/2014/main" id="{F02DCF11-4EEC-4254-AC1E-CC0D7BA9F972}"/>
              </a:ext>
            </a:extLst>
          </p:cNvPr>
          <p:cNvSpPr>
            <a:spLocks noGrp="1"/>
          </p:cNvSpPr>
          <p:nvPr>
            <p:ph type="sldNum" sz="quarter" idx="12"/>
          </p:nvPr>
        </p:nvSpPr>
        <p:spPr/>
        <p:txBody>
          <a:bodyPr/>
          <a:lstStyle/>
          <a:p>
            <a:fld id="{E0E427B8-4D0D-40FC-AB42-3F98BB2AF183}" type="slidenum">
              <a:rPr lang="en-US" smtClean="0"/>
              <a:t>20</a:t>
            </a:fld>
            <a:endParaRPr lang="en-US"/>
          </a:p>
        </p:txBody>
      </p:sp>
    </p:spTree>
    <p:extLst>
      <p:ext uri="{BB962C8B-B14F-4D97-AF65-F5344CB8AC3E}">
        <p14:creationId xmlns:p14="http://schemas.microsoft.com/office/powerpoint/2010/main" val="3906695495"/>
      </p:ext>
    </p:extLst>
  </p:cSld>
  <p:clrMapOvr>
    <a:masterClrMapping/>
  </p:clrMapOvr>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14600807-44EC-4EBB-9249-DCF340E3EA4F}"/>
              </a:ext>
            </a:extLst>
          </p:cNvPr>
          <p:cNvSpPr>
            <a:spLocks noGrp="1"/>
          </p:cNvSpPr>
          <p:nvPr>
            <p:ph type="title"/>
          </p:nvPr>
        </p:nvSpPr>
        <p:spPr/>
        <p:txBody>
          <a:bodyPr/>
          <a:lstStyle/>
          <a:p>
            <a:endParaRPr lang="en-US"/>
          </a:p>
        </p:txBody>
      </p:sp>
      <p:sp>
        <p:nvSpPr>
          <p:cNvPr id="3" name="Content Placeholder 2" descr="" title="">
            <a:extLst>
              <a:ext uri="{FF2B5EF4-FFF2-40B4-BE49-F238E27FC236}">
                <a16:creationId xmlns:a16="http://schemas.microsoft.com/office/drawing/2014/main" id="{99BF6C3B-E65F-46A8-BF8D-DF34F9FC60DA}"/>
              </a:ext>
            </a:extLst>
          </p:cNvPr>
          <p:cNvSpPr>
            <a:spLocks noGrp="1"/>
          </p:cNvSpPr>
          <p:nvPr>
            <p:ph idx="1"/>
          </p:nvPr>
        </p:nvSpPr>
        <p:spPr/>
        <p:txBody>
          <a:bodyPr>
            <a:normAutofit fontScale="85000" lnSpcReduction="20000"/>
          </a:bodyPr>
          <a:lstStyle/>
          <a:p>
            <a:pPr lvl="0">
              <a:spcBef>
                <a:spcPts val="0"/>
              </a:spcBef>
              <a:spcAft>
                <a:spcPts val="0"/>
              </a:spcAft>
            </a:pPr>
            <a:r>
              <a:rPr lang="en-US" dirty="0"/>
              <a:t>Employment Practices</a:t>
            </a:r>
            <a:endParaRPr lang="en-US" b="1" dirty="0"/>
          </a:p>
          <a:p>
            <a:pPr lvl="0">
              <a:spcBef>
                <a:spcPts val="0"/>
              </a:spcBef>
              <a:spcAft>
                <a:spcPts val="0"/>
              </a:spcAft>
            </a:pPr>
            <a:r>
              <a:rPr lang="en-US" dirty="0"/>
              <a:t>Explosives</a:t>
            </a:r>
            <a:endParaRPr lang="en-US" b="1" dirty="0"/>
          </a:p>
          <a:p>
            <a:pPr lvl="0">
              <a:spcBef>
                <a:spcPts val="0"/>
              </a:spcBef>
              <a:spcAft>
                <a:spcPts val="0"/>
              </a:spcAft>
            </a:pPr>
            <a:r>
              <a:rPr lang="en-US" dirty="0"/>
              <a:t>Exterior Insulation and Finish Systems</a:t>
            </a:r>
            <a:endParaRPr lang="en-US" b="1" dirty="0"/>
          </a:p>
          <a:p>
            <a:pPr lvl="0">
              <a:spcBef>
                <a:spcPts val="0"/>
              </a:spcBef>
              <a:spcAft>
                <a:spcPts val="0"/>
              </a:spcAft>
            </a:pPr>
            <a:r>
              <a:rPr lang="en-US" dirty="0"/>
              <a:t>Fall From Heights – fall from any elevation where there is any height differential between surfaces</a:t>
            </a:r>
            <a:endParaRPr lang="en-US" b="1" dirty="0"/>
          </a:p>
          <a:p>
            <a:pPr lvl="0">
              <a:spcBef>
                <a:spcPts val="0"/>
              </a:spcBef>
              <a:spcAft>
                <a:spcPts val="0"/>
              </a:spcAft>
            </a:pPr>
            <a:r>
              <a:rPr lang="en-US" dirty="0"/>
              <a:t>Fire Suppression Systems</a:t>
            </a:r>
            <a:endParaRPr lang="en-US" b="1" dirty="0"/>
          </a:p>
          <a:p>
            <a:pPr lvl="0">
              <a:spcBef>
                <a:spcPts val="0"/>
              </a:spcBef>
              <a:spcAft>
                <a:spcPts val="0"/>
              </a:spcAft>
            </a:pPr>
            <a:r>
              <a:rPr lang="en-US" dirty="0"/>
              <a:t>Fraudulent, Intentional, or Criminal Acts</a:t>
            </a:r>
            <a:endParaRPr lang="en-US" b="1" dirty="0"/>
          </a:p>
          <a:p>
            <a:pPr lvl="0">
              <a:spcBef>
                <a:spcPts val="0"/>
              </a:spcBef>
              <a:spcAft>
                <a:spcPts val="0"/>
              </a:spcAft>
            </a:pPr>
            <a:r>
              <a:rPr lang="en-US" dirty="0"/>
              <a:t>Habitational</a:t>
            </a:r>
            <a:endParaRPr lang="en-US" b="1" dirty="0"/>
          </a:p>
          <a:p>
            <a:pPr lvl="0">
              <a:spcBef>
                <a:spcPts val="0"/>
              </a:spcBef>
              <a:spcAft>
                <a:spcPts val="0"/>
              </a:spcAft>
            </a:pPr>
            <a:r>
              <a:rPr lang="en-US" dirty="0"/>
              <a:t>Heating Devices</a:t>
            </a:r>
            <a:endParaRPr lang="en-US" b="1" dirty="0"/>
          </a:p>
          <a:p>
            <a:pPr lvl="0">
              <a:spcBef>
                <a:spcPts val="0"/>
              </a:spcBef>
              <a:spcAft>
                <a:spcPts val="0"/>
              </a:spcAft>
            </a:pPr>
            <a:r>
              <a:rPr lang="en-US" dirty="0"/>
              <a:t>Hospital, Medical or Care Facilities</a:t>
            </a:r>
            <a:endParaRPr lang="en-US" b="1" dirty="0"/>
          </a:p>
          <a:p>
            <a:pPr lvl="0">
              <a:spcBef>
                <a:spcPts val="0"/>
              </a:spcBef>
              <a:spcAft>
                <a:spcPts val="0"/>
              </a:spcAft>
            </a:pPr>
            <a:r>
              <a:rPr lang="en-US" dirty="0"/>
              <a:t>House of Worship</a:t>
            </a:r>
            <a:endParaRPr lang="en-US" b="1" dirty="0"/>
          </a:p>
          <a:p>
            <a:pPr lvl="0">
              <a:spcBef>
                <a:spcPts val="0"/>
              </a:spcBef>
              <a:spcAft>
                <a:spcPts val="0"/>
              </a:spcAft>
            </a:pPr>
            <a:r>
              <a:rPr lang="en-US" dirty="0"/>
              <a:t>House/Structure Raising</a:t>
            </a:r>
            <a:endParaRPr lang="en-US" b="1" dirty="0"/>
          </a:p>
          <a:p>
            <a:pPr lvl="0">
              <a:spcBef>
                <a:spcPts val="0"/>
              </a:spcBef>
              <a:spcAft>
                <a:spcPts val="0"/>
              </a:spcAft>
            </a:pPr>
            <a:r>
              <a:rPr lang="en-US" dirty="0"/>
              <a:t>Independent Contractors/Subcontractors Sublimit</a:t>
            </a:r>
            <a:endParaRPr lang="en-US" b="1" dirty="0"/>
          </a:p>
          <a:p>
            <a:pPr lvl="0">
              <a:spcBef>
                <a:spcPts val="0"/>
              </a:spcBef>
              <a:spcAft>
                <a:spcPts val="0"/>
              </a:spcAft>
            </a:pPr>
            <a:r>
              <a:rPr lang="en-US" dirty="0"/>
              <a:t>Injury or Damage to Day Laborers</a:t>
            </a:r>
            <a:endParaRPr lang="en-US" b="1" dirty="0"/>
          </a:p>
          <a:p>
            <a:pPr lvl="0">
              <a:spcBef>
                <a:spcPts val="0"/>
              </a:spcBef>
              <a:spcAft>
                <a:spcPts val="0"/>
              </a:spcAft>
            </a:pPr>
            <a:r>
              <a:rPr lang="en-US" dirty="0"/>
              <a:t>Insured vs. Insured</a:t>
            </a:r>
            <a:endParaRPr lang="en-US" b="1" dirty="0"/>
          </a:p>
          <a:p>
            <a:pPr lvl="0">
              <a:spcBef>
                <a:spcPts val="0"/>
              </a:spcBef>
              <a:spcAft>
                <a:spcPts val="0"/>
              </a:spcAft>
            </a:pPr>
            <a:r>
              <a:rPr lang="en-US" dirty="0"/>
              <a:t>Liquor Liability</a:t>
            </a:r>
            <a:endParaRPr lang="en-US" b="1" dirty="0"/>
          </a:p>
          <a:p>
            <a:pPr lvl="0">
              <a:spcBef>
                <a:spcPts val="0"/>
              </a:spcBef>
              <a:spcAft>
                <a:spcPts val="0"/>
              </a:spcAft>
            </a:pPr>
            <a:r>
              <a:rPr lang="en-US" dirty="0"/>
              <a:t>Material Misrepresentation</a:t>
            </a:r>
            <a:endParaRPr lang="en-US" b="1" dirty="0"/>
          </a:p>
          <a:p>
            <a:pPr lvl="0">
              <a:spcBef>
                <a:spcPts val="0"/>
              </a:spcBef>
              <a:spcAft>
                <a:spcPts val="0"/>
              </a:spcAft>
            </a:pPr>
            <a:r>
              <a:rPr lang="en-US" dirty="0"/>
              <a:t>Mental Injury</a:t>
            </a:r>
            <a:endParaRPr lang="en-US" b="1" dirty="0"/>
          </a:p>
          <a:p>
            <a:pPr lvl="0">
              <a:spcBef>
                <a:spcPts val="0"/>
              </a:spcBef>
              <a:spcAft>
                <a:spcPts val="0"/>
              </a:spcAft>
            </a:pPr>
            <a:r>
              <a:rPr lang="en-US" dirty="0"/>
              <a:t>Multi-Unit Structures</a:t>
            </a:r>
            <a:endParaRPr lang="en-US" b="1" dirty="0"/>
          </a:p>
          <a:p>
            <a:pPr lvl="0">
              <a:spcBef>
                <a:spcPts val="0"/>
              </a:spcBef>
              <a:spcAft>
                <a:spcPts val="0"/>
              </a:spcAft>
            </a:pPr>
            <a:r>
              <a:rPr lang="en-US" dirty="0"/>
              <a:t>Museums and Historic Buildings and Structures</a:t>
            </a:r>
            <a:endParaRPr lang="en-US" b="1" dirty="0"/>
          </a:p>
          <a:p>
            <a:pPr>
              <a:spcBef>
                <a:spcPts val="0"/>
              </a:spcBef>
              <a:spcAft>
                <a:spcPts val="0"/>
              </a:spcAft>
            </a:pPr>
            <a:r>
              <a:rPr lang="en-US" dirty="0"/>
              <a:t>Non-Compliance with Safety Regulations</a:t>
            </a:r>
          </a:p>
        </p:txBody>
      </p:sp>
      <p:sp>
        <p:nvSpPr>
          <p:cNvPr id="4" name="Slide Number Placeholder 3" descr="" title="">
            <a:extLst>
              <a:ext uri="{FF2B5EF4-FFF2-40B4-BE49-F238E27FC236}">
                <a16:creationId xmlns:a16="http://schemas.microsoft.com/office/drawing/2014/main" id="{B63FD921-A31B-42F1-86B1-433901E85B51}"/>
              </a:ext>
            </a:extLst>
          </p:cNvPr>
          <p:cNvSpPr>
            <a:spLocks noGrp="1"/>
          </p:cNvSpPr>
          <p:nvPr>
            <p:ph type="sldNum" sz="quarter" idx="12"/>
          </p:nvPr>
        </p:nvSpPr>
        <p:spPr/>
        <p:txBody>
          <a:bodyPr/>
          <a:lstStyle/>
          <a:p>
            <a:fld id="{E0E427B8-4D0D-40FC-AB42-3F98BB2AF183}" type="slidenum">
              <a:rPr lang="en-US" smtClean="0"/>
              <a:t>21</a:t>
            </a:fld>
            <a:endParaRPr lang="en-US"/>
          </a:p>
        </p:txBody>
      </p:sp>
    </p:spTree>
    <p:extLst>
      <p:ext uri="{BB962C8B-B14F-4D97-AF65-F5344CB8AC3E}">
        <p14:creationId xmlns:p14="http://schemas.microsoft.com/office/powerpoint/2010/main" val="3646578810"/>
      </p:ext>
    </p:extLst>
  </p:cSld>
  <p:clrMapOvr>
    <a:masterClrMapping/>
  </p:clrMapOvr>
</p:sld>
</file>

<file path=ppt/slides/slide22.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7F9113A9-B46E-42AC-9BE7-5D832153169B}"/>
              </a:ext>
            </a:extLst>
          </p:cNvPr>
          <p:cNvSpPr>
            <a:spLocks noGrp="1"/>
          </p:cNvSpPr>
          <p:nvPr>
            <p:ph type="title"/>
          </p:nvPr>
        </p:nvSpPr>
        <p:spPr/>
        <p:txBody>
          <a:bodyPr/>
          <a:lstStyle/>
          <a:p>
            <a:endParaRPr lang="en-US"/>
          </a:p>
        </p:txBody>
      </p:sp>
      <p:sp>
        <p:nvSpPr>
          <p:cNvPr id="3" name="Content Placeholder 2" descr="" title="">
            <a:extLst>
              <a:ext uri="{FF2B5EF4-FFF2-40B4-BE49-F238E27FC236}">
                <a16:creationId xmlns:a16="http://schemas.microsoft.com/office/drawing/2014/main" id="{75AF27D1-EDBF-4523-BD29-36589CFEB851}"/>
              </a:ext>
            </a:extLst>
          </p:cNvPr>
          <p:cNvSpPr>
            <a:spLocks noGrp="1"/>
          </p:cNvSpPr>
          <p:nvPr>
            <p:ph idx="1"/>
          </p:nvPr>
        </p:nvSpPr>
        <p:spPr/>
        <p:txBody>
          <a:bodyPr>
            <a:normAutofit fontScale="85000" lnSpcReduction="20000"/>
          </a:bodyPr>
          <a:lstStyle/>
          <a:p>
            <a:pPr lvl="0">
              <a:spcBef>
                <a:spcPts val="0"/>
              </a:spcBef>
              <a:spcAft>
                <a:spcPts val="0"/>
              </a:spcAft>
            </a:pPr>
            <a:r>
              <a:rPr lang="en-US" dirty="0"/>
              <a:t>Oil Based Pain and Flammable Products</a:t>
            </a:r>
            <a:endParaRPr lang="en-US" b="1" dirty="0"/>
          </a:p>
          <a:p>
            <a:pPr lvl="0">
              <a:spcBef>
                <a:spcPts val="0"/>
              </a:spcBef>
              <a:spcAft>
                <a:spcPts val="0"/>
              </a:spcAft>
            </a:pPr>
            <a:r>
              <a:rPr lang="en-US" dirty="0"/>
              <a:t>Open Structure “Water” Damage</a:t>
            </a:r>
            <a:endParaRPr lang="en-US" b="1" dirty="0"/>
          </a:p>
          <a:p>
            <a:pPr lvl="0">
              <a:spcBef>
                <a:spcPts val="0"/>
              </a:spcBef>
              <a:spcAft>
                <a:spcPts val="0"/>
              </a:spcAft>
            </a:pPr>
            <a:r>
              <a:rPr lang="en-US" dirty="0"/>
              <a:t>Overspray</a:t>
            </a:r>
            <a:endParaRPr lang="en-US" b="1" dirty="0"/>
          </a:p>
          <a:p>
            <a:pPr lvl="0">
              <a:spcBef>
                <a:spcPts val="0"/>
              </a:spcBef>
              <a:spcAft>
                <a:spcPts val="0"/>
              </a:spcAft>
            </a:pPr>
            <a:r>
              <a:rPr lang="en-US" dirty="0"/>
              <a:t>Past Work or Construction Projects</a:t>
            </a:r>
            <a:endParaRPr lang="en-US" b="1" dirty="0"/>
          </a:p>
          <a:p>
            <a:pPr lvl="0">
              <a:spcBef>
                <a:spcPts val="0"/>
              </a:spcBef>
              <a:spcAft>
                <a:spcPts val="0"/>
              </a:spcAft>
            </a:pPr>
            <a:r>
              <a:rPr lang="en-US" dirty="0"/>
              <a:t>Personal lnformation and Electronic Data</a:t>
            </a:r>
            <a:endParaRPr lang="en-US" b="1" dirty="0"/>
          </a:p>
          <a:p>
            <a:pPr lvl="0">
              <a:spcBef>
                <a:spcPts val="0"/>
              </a:spcBef>
              <a:spcAft>
                <a:spcPts val="0"/>
              </a:spcAft>
            </a:pPr>
            <a:r>
              <a:rPr lang="en-US" dirty="0"/>
              <a:t>Physical or Mental Disability or Impairment</a:t>
            </a:r>
            <a:endParaRPr lang="en-US" b="1" dirty="0"/>
          </a:p>
          <a:p>
            <a:pPr lvl="0">
              <a:spcBef>
                <a:spcPts val="0"/>
              </a:spcBef>
              <a:spcAft>
                <a:spcPts val="0"/>
              </a:spcAft>
            </a:pPr>
            <a:r>
              <a:rPr lang="en-US" dirty="0"/>
              <a:t>Pollution</a:t>
            </a:r>
            <a:endParaRPr lang="en-US" b="1" dirty="0"/>
          </a:p>
          <a:p>
            <a:pPr lvl="0">
              <a:spcBef>
                <a:spcPts val="0"/>
              </a:spcBef>
              <a:spcAft>
                <a:spcPts val="0"/>
              </a:spcAft>
            </a:pPr>
            <a:r>
              <a:rPr lang="en-US" dirty="0"/>
              <a:t>Pool Pop Up and Pool Overflow</a:t>
            </a:r>
            <a:endParaRPr lang="en-US" b="1" dirty="0"/>
          </a:p>
          <a:p>
            <a:pPr lvl="0">
              <a:spcBef>
                <a:spcPts val="0"/>
              </a:spcBef>
              <a:spcAft>
                <a:spcPts val="0"/>
              </a:spcAft>
            </a:pPr>
            <a:r>
              <a:rPr lang="en-US" dirty="0"/>
              <a:t>Prior Knowledge</a:t>
            </a:r>
            <a:endParaRPr lang="en-US" b="1" dirty="0"/>
          </a:p>
          <a:p>
            <a:pPr lvl="0">
              <a:spcBef>
                <a:spcPts val="0"/>
              </a:spcBef>
              <a:spcAft>
                <a:spcPts val="0"/>
              </a:spcAft>
            </a:pPr>
            <a:r>
              <a:rPr lang="en-US" dirty="0"/>
              <a:t>Prior Litigation</a:t>
            </a:r>
            <a:endParaRPr lang="en-US" b="1" dirty="0"/>
          </a:p>
          <a:p>
            <a:pPr lvl="0">
              <a:spcBef>
                <a:spcPts val="0"/>
              </a:spcBef>
              <a:spcAft>
                <a:spcPts val="0"/>
              </a:spcAft>
            </a:pPr>
            <a:r>
              <a:rPr lang="en-US" dirty="0"/>
              <a:t>Prior Work and Prior Products  </a:t>
            </a:r>
            <a:endParaRPr lang="en-US" b="1" dirty="0"/>
          </a:p>
          <a:p>
            <a:pPr lvl="0">
              <a:spcBef>
                <a:spcPts val="0"/>
              </a:spcBef>
              <a:spcAft>
                <a:spcPts val="0"/>
              </a:spcAft>
            </a:pPr>
            <a:r>
              <a:rPr lang="en-US" dirty="0"/>
              <a:t>Professional Services</a:t>
            </a:r>
            <a:endParaRPr lang="en-US" b="1" dirty="0"/>
          </a:p>
          <a:p>
            <a:pPr lvl="0">
              <a:spcBef>
                <a:spcPts val="0"/>
              </a:spcBef>
              <a:spcAft>
                <a:spcPts val="0"/>
              </a:spcAft>
            </a:pPr>
            <a:r>
              <a:rPr lang="en-US" dirty="0"/>
              <a:t>Punitive Damages, Fines, or Penalties</a:t>
            </a:r>
            <a:endParaRPr lang="en-US" b="1" dirty="0"/>
          </a:p>
          <a:p>
            <a:pPr lvl="0">
              <a:spcBef>
                <a:spcPts val="0"/>
              </a:spcBef>
              <a:spcAft>
                <a:spcPts val="0"/>
              </a:spcAft>
            </a:pPr>
            <a:r>
              <a:rPr lang="en-US" dirty="0"/>
              <a:t>Residential Project/Structure Size Restriction</a:t>
            </a:r>
            <a:endParaRPr lang="en-US" b="1" dirty="0"/>
          </a:p>
          <a:p>
            <a:pPr lvl="0">
              <a:spcBef>
                <a:spcPts val="0"/>
              </a:spcBef>
              <a:spcAft>
                <a:spcPts val="0"/>
              </a:spcAft>
            </a:pPr>
            <a:r>
              <a:rPr lang="en-US" dirty="0"/>
              <a:t>Roofing Operations</a:t>
            </a:r>
            <a:endParaRPr lang="en-US" b="1" dirty="0"/>
          </a:p>
          <a:p>
            <a:pPr lvl="0">
              <a:spcBef>
                <a:spcPts val="0"/>
              </a:spcBef>
              <a:spcAft>
                <a:spcPts val="0"/>
              </a:spcAft>
            </a:pPr>
            <a:r>
              <a:rPr lang="en-US" dirty="0"/>
              <a:t>Sate Specific Operations</a:t>
            </a:r>
            <a:endParaRPr lang="en-US" b="1" dirty="0"/>
          </a:p>
          <a:p>
            <a:pPr lvl="0">
              <a:spcBef>
                <a:spcPts val="0"/>
              </a:spcBef>
              <a:spcAft>
                <a:spcPts val="0"/>
              </a:spcAft>
            </a:pPr>
            <a:r>
              <a:rPr lang="en-US" dirty="0"/>
              <a:t>School or Recreational Facility</a:t>
            </a:r>
            <a:endParaRPr lang="en-US" b="1" dirty="0"/>
          </a:p>
          <a:p>
            <a:pPr lvl="0">
              <a:spcBef>
                <a:spcPts val="0"/>
              </a:spcBef>
              <a:spcAft>
                <a:spcPts val="0"/>
              </a:spcAft>
            </a:pPr>
            <a:r>
              <a:rPr lang="en-US" dirty="0"/>
              <a:t>Social and Entertainment Activities and Events</a:t>
            </a:r>
            <a:endParaRPr lang="en-US" b="1" dirty="0"/>
          </a:p>
          <a:p>
            <a:pPr lvl="0">
              <a:spcBef>
                <a:spcPts val="0"/>
              </a:spcBef>
              <a:spcAft>
                <a:spcPts val="0"/>
              </a:spcAft>
            </a:pPr>
            <a:r>
              <a:rPr lang="en-US" dirty="0"/>
              <a:t>Subsidence, Movement or Vibration of Land</a:t>
            </a:r>
            <a:endParaRPr lang="en-US" b="1" dirty="0"/>
          </a:p>
          <a:p>
            <a:pPr lvl="0">
              <a:spcBef>
                <a:spcPts val="0"/>
              </a:spcBef>
              <a:spcAft>
                <a:spcPts val="0"/>
              </a:spcAft>
            </a:pPr>
            <a:r>
              <a:rPr lang="en-US" dirty="0"/>
              <a:t>Terrorism</a:t>
            </a:r>
            <a:endParaRPr lang="en-US" b="1" dirty="0"/>
          </a:p>
          <a:p>
            <a:endParaRPr lang="en-US" dirty="0"/>
          </a:p>
        </p:txBody>
      </p:sp>
      <p:sp>
        <p:nvSpPr>
          <p:cNvPr id="4" name="Slide Number Placeholder 3" descr="" title="">
            <a:extLst>
              <a:ext uri="{FF2B5EF4-FFF2-40B4-BE49-F238E27FC236}">
                <a16:creationId xmlns:a16="http://schemas.microsoft.com/office/drawing/2014/main" id="{DEA11571-A143-4D75-87BA-4BCAC7F9DD23}"/>
              </a:ext>
            </a:extLst>
          </p:cNvPr>
          <p:cNvSpPr>
            <a:spLocks noGrp="1"/>
          </p:cNvSpPr>
          <p:nvPr>
            <p:ph type="sldNum" sz="quarter" idx="12"/>
          </p:nvPr>
        </p:nvSpPr>
        <p:spPr/>
        <p:txBody>
          <a:bodyPr/>
          <a:lstStyle/>
          <a:p>
            <a:fld id="{E0E427B8-4D0D-40FC-AB42-3F98BB2AF183}" type="slidenum">
              <a:rPr lang="en-US" smtClean="0"/>
              <a:t>22</a:t>
            </a:fld>
            <a:endParaRPr lang="en-US"/>
          </a:p>
        </p:txBody>
      </p:sp>
    </p:spTree>
    <p:extLst>
      <p:ext uri="{BB962C8B-B14F-4D97-AF65-F5344CB8AC3E}">
        <p14:creationId xmlns:p14="http://schemas.microsoft.com/office/powerpoint/2010/main" val="1502733567"/>
      </p:ext>
    </p:extLst>
  </p:cSld>
  <p:clrMapOvr>
    <a:masterClrMapping/>
  </p:clrMapOvr>
</p:sld>
</file>

<file path=ppt/slides/slide2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56B2F10-2E4C-4806-8819-76F709068C1E}"/>
              </a:ext>
            </a:extLst>
          </p:cNvPr>
          <p:cNvSpPr>
            <a:spLocks noGrp="1"/>
          </p:cNvSpPr>
          <p:nvPr>
            <p:ph type="title"/>
          </p:nvPr>
        </p:nvSpPr>
        <p:spPr/>
        <p:txBody>
          <a:bodyPr/>
          <a:lstStyle/>
          <a:p>
            <a:endParaRPr lang="en-US" dirty="0"/>
          </a:p>
        </p:txBody>
      </p:sp>
      <p:sp>
        <p:nvSpPr>
          <p:cNvPr id="3" name="Content Placeholder 2" descr="" title="">
            <a:extLst>
              <a:ext uri="{FF2B5EF4-FFF2-40B4-BE49-F238E27FC236}">
                <a16:creationId xmlns:a16="http://schemas.microsoft.com/office/drawing/2014/main" id="{600461AB-B389-4A60-ACC1-FE1D963DD4E3}"/>
              </a:ext>
            </a:extLst>
          </p:cNvPr>
          <p:cNvSpPr>
            <a:spLocks noGrp="1"/>
          </p:cNvSpPr>
          <p:nvPr>
            <p:ph idx="1"/>
          </p:nvPr>
        </p:nvSpPr>
        <p:spPr/>
        <p:txBody>
          <a:bodyPr/>
          <a:lstStyle/>
          <a:p>
            <a:pPr lvl="0">
              <a:spcBef>
                <a:spcPts val="0"/>
              </a:spcBef>
              <a:spcAft>
                <a:spcPts val="0"/>
              </a:spcAft>
            </a:pPr>
            <a:r>
              <a:rPr lang="en-US" sz="1600" dirty="0"/>
              <a:t>Tract Home Project</a:t>
            </a:r>
            <a:endParaRPr lang="en-US" sz="1600" b="1" dirty="0"/>
          </a:p>
          <a:p>
            <a:pPr lvl="0">
              <a:spcBef>
                <a:spcPts val="0"/>
              </a:spcBef>
              <a:spcAft>
                <a:spcPts val="0"/>
              </a:spcAft>
            </a:pPr>
            <a:r>
              <a:rPr lang="en-US" sz="1600" dirty="0"/>
              <a:t>Underground Utility Location</a:t>
            </a:r>
            <a:endParaRPr lang="en-US" sz="1600" b="1" dirty="0"/>
          </a:p>
          <a:p>
            <a:pPr lvl="0">
              <a:spcBef>
                <a:spcPts val="0"/>
              </a:spcBef>
              <a:spcAft>
                <a:spcPts val="0"/>
              </a:spcAft>
            </a:pPr>
            <a:r>
              <a:rPr lang="en-US" sz="1600" dirty="0"/>
              <a:t>Undisclosed Waterproofing Operations</a:t>
            </a:r>
            <a:endParaRPr lang="en-US" sz="1600" b="1" dirty="0"/>
          </a:p>
          <a:p>
            <a:pPr lvl="0">
              <a:spcBef>
                <a:spcPts val="0"/>
              </a:spcBef>
              <a:spcAft>
                <a:spcPts val="0"/>
              </a:spcAft>
            </a:pPr>
            <a:r>
              <a:rPr lang="en-US" sz="1600" dirty="0"/>
              <a:t>Unlicensed Contractors</a:t>
            </a:r>
            <a:endParaRPr lang="en-US" sz="1600" b="1" dirty="0"/>
          </a:p>
          <a:p>
            <a:pPr lvl="0">
              <a:spcBef>
                <a:spcPts val="0"/>
              </a:spcBef>
              <a:spcAft>
                <a:spcPts val="0"/>
              </a:spcAft>
            </a:pPr>
            <a:r>
              <a:rPr lang="en-US" sz="1600" dirty="0"/>
              <a:t>Unsolicited Communications</a:t>
            </a:r>
            <a:endParaRPr lang="en-US" sz="1600" b="1" dirty="0"/>
          </a:p>
          <a:p>
            <a:pPr lvl="0">
              <a:spcBef>
                <a:spcPts val="0"/>
              </a:spcBef>
              <a:spcAft>
                <a:spcPts val="0"/>
              </a:spcAft>
            </a:pPr>
            <a:r>
              <a:rPr lang="en-US" sz="1600" dirty="0"/>
              <a:t>Urethane or Spray Roofing</a:t>
            </a:r>
            <a:endParaRPr lang="en-US" sz="1600" b="1" dirty="0"/>
          </a:p>
          <a:p>
            <a:pPr lvl="0">
              <a:spcBef>
                <a:spcPts val="0"/>
              </a:spcBef>
              <a:spcAft>
                <a:spcPts val="0"/>
              </a:spcAft>
            </a:pPr>
            <a:r>
              <a:rPr lang="en-US" sz="1600" dirty="0"/>
              <a:t>Water or Fire Damage Liability</a:t>
            </a:r>
            <a:endParaRPr lang="en-US" sz="1600" b="1" dirty="0"/>
          </a:p>
          <a:p>
            <a:pPr lvl="0">
              <a:spcBef>
                <a:spcPts val="0"/>
              </a:spcBef>
              <a:spcAft>
                <a:spcPts val="0"/>
              </a:spcAft>
            </a:pPr>
            <a:r>
              <a:rPr lang="en-US" sz="1600" dirty="0"/>
              <a:t>Wrap Up</a:t>
            </a:r>
            <a:endParaRPr lang="en-US" sz="1600" b="1" dirty="0"/>
          </a:p>
          <a:p>
            <a:endParaRPr lang="en-US" dirty="0"/>
          </a:p>
        </p:txBody>
      </p:sp>
      <p:sp>
        <p:nvSpPr>
          <p:cNvPr id="4" name="Slide Number Placeholder 3" descr="" title="">
            <a:extLst>
              <a:ext uri="{FF2B5EF4-FFF2-40B4-BE49-F238E27FC236}">
                <a16:creationId xmlns:a16="http://schemas.microsoft.com/office/drawing/2014/main" id="{CA9D8C1D-489A-461B-9165-6B21EB9F5784}"/>
              </a:ext>
            </a:extLst>
          </p:cNvPr>
          <p:cNvSpPr>
            <a:spLocks noGrp="1"/>
          </p:cNvSpPr>
          <p:nvPr>
            <p:ph type="sldNum" sz="quarter" idx="12"/>
          </p:nvPr>
        </p:nvSpPr>
        <p:spPr/>
        <p:txBody>
          <a:bodyPr/>
          <a:lstStyle/>
          <a:p>
            <a:fld id="{E0E427B8-4D0D-40FC-AB42-3F98BB2AF183}" type="slidenum">
              <a:rPr lang="en-US" smtClean="0"/>
              <a:t>23</a:t>
            </a:fld>
            <a:endParaRPr lang="en-US"/>
          </a:p>
        </p:txBody>
      </p:sp>
    </p:spTree>
    <p:extLst>
      <p:ext uri="{BB962C8B-B14F-4D97-AF65-F5344CB8AC3E}">
        <p14:creationId xmlns:p14="http://schemas.microsoft.com/office/powerpoint/2010/main" val="918468749"/>
      </p:ext>
    </p:extLst>
  </p:cSld>
  <p:clrMapOvr>
    <a:masterClrMapping/>
  </p:clrMapOvr>
</p:sld>
</file>

<file path=ppt/slides/slide2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F865273-D057-43A8-BD52-04AF33ED6B80}"/>
              </a:ext>
            </a:extLst>
          </p:cNvPr>
          <p:cNvSpPr>
            <a:spLocks noGrp="1"/>
          </p:cNvSpPr>
          <p:nvPr>
            <p:ph type="title"/>
          </p:nvPr>
        </p:nvSpPr>
        <p:spPr/>
        <p:txBody>
          <a:bodyPr/>
          <a:lstStyle/>
          <a:p>
            <a:r>
              <a:rPr lang="en-US" dirty="0"/>
              <a:t>Negotiation or Litigation?</a:t>
            </a:r>
          </a:p>
        </p:txBody>
      </p:sp>
      <p:sp>
        <p:nvSpPr>
          <p:cNvPr id="3" name="Content Placeholder 2" descr="" title="">
            <a:extLst>
              <a:ext uri="{FF2B5EF4-FFF2-40B4-BE49-F238E27FC236}">
                <a16:creationId xmlns:a16="http://schemas.microsoft.com/office/drawing/2014/main" id="{F158C1AA-4D3B-4DC8-ACA1-7DE0C3AA51AC}"/>
              </a:ext>
            </a:extLst>
          </p:cNvPr>
          <p:cNvSpPr>
            <a:spLocks noGrp="1"/>
          </p:cNvSpPr>
          <p:nvPr>
            <p:ph idx="1"/>
          </p:nvPr>
        </p:nvSpPr>
        <p:spPr/>
        <p:txBody>
          <a:bodyPr>
            <a:normAutofit/>
          </a:bodyPr>
          <a:lstStyle/>
          <a:p>
            <a:pPr>
              <a:buFont typeface="Wingdings" panose="05000000000000000000" pitchFamily="2" charset="2"/>
              <a:buChar char="§"/>
            </a:pPr>
            <a:endParaRPr lang="en-US" dirty="0"/>
          </a:p>
          <a:p>
            <a:pPr>
              <a:buFont typeface="Wingdings" panose="05000000000000000000" pitchFamily="2" charset="2"/>
              <a:buChar char="§"/>
            </a:pPr>
            <a:r>
              <a:rPr lang="en-US" dirty="0"/>
              <a:t>Inform client.</a:t>
            </a:r>
          </a:p>
          <a:p>
            <a:pPr>
              <a:buFont typeface="Wingdings" panose="05000000000000000000" pitchFamily="2" charset="2"/>
              <a:buChar char="§"/>
            </a:pPr>
            <a:r>
              <a:rPr lang="en-US" dirty="0"/>
              <a:t>Verify compliance of Certificate with contractual obligations.</a:t>
            </a:r>
          </a:p>
          <a:p>
            <a:pPr>
              <a:buFont typeface="Wingdings" panose="05000000000000000000" pitchFamily="2" charset="2"/>
              <a:buChar char="§"/>
            </a:pPr>
            <a:r>
              <a:rPr lang="en-US" dirty="0"/>
              <a:t>Require and read copies of Additional Insured forms.</a:t>
            </a:r>
          </a:p>
          <a:p>
            <a:pPr>
              <a:buFont typeface="Wingdings" panose="05000000000000000000" pitchFamily="2" charset="2"/>
              <a:buChar char="§"/>
            </a:pPr>
            <a:r>
              <a:rPr lang="en-US" dirty="0"/>
              <a:t>Require and read General Liability Schedule of Forms and Endorsements page(s).  </a:t>
            </a:r>
          </a:p>
          <a:p>
            <a:pPr marL="0" indent="0">
              <a:buNone/>
            </a:pPr>
            <a:endParaRPr lang="en-US" dirty="0"/>
          </a:p>
        </p:txBody>
      </p:sp>
      <p:sp>
        <p:nvSpPr>
          <p:cNvPr id="4" name="Slide Number Placeholder 3" descr="" title="">
            <a:extLst>
              <a:ext uri="{FF2B5EF4-FFF2-40B4-BE49-F238E27FC236}">
                <a16:creationId xmlns:a16="http://schemas.microsoft.com/office/drawing/2014/main" id="{C0A52E0C-949A-4BA7-AC87-9E268656CDB3}"/>
              </a:ext>
            </a:extLst>
          </p:cNvPr>
          <p:cNvSpPr>
            <a:spLocks noGrp="1"/>
          </p:cNvSpPr>
          <p:nvPr>
            <p:ph type="sldNum" sz="quarter" idx="12"/>
          </p:nvPr>
        </p:nvSpPr>
        <p:spPr/>
        <p:txBody>
          <a:bodyPr/>
          <a:lstStyle/>
          <a:p>
            <a:fld id="{E0E427B8-4D0D-40FC-AB42-3F98BB2AF183}" type="slidenum">
              <a:rPr lang="en-US" smtClean="0"/>
              <a:t>24</a:t>
            </a:fld>
            <a:endParaRPr lang="en-US"/>
          </a:p>
        </p:txBody>
      </p:sp>
    </p:spTree>
    <p:extLst>
      <p:ext uri="{BB962C8B-B14F-4D97-AF65-F5344CB8AC3E}">
        <p14:creationId xmlns:p14="http://schemas.microsoft.com/office/powerpoint/2010/main" val="2354162196"/>
      </p:ext>
    </p:extLst>
  </p:cSld>
  <p:clrMapOvr>
    <a:masterClrMapping/>
  </p:clrMapOvr>
</p:sld>
</file>

<file path=ppt/slides/slide2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AF46A2B1-8D86-4707-8A5C-7EE416EAEC44}"/>
              </a:ext>
            </a:extLst>
          </p:cNvPr>
          <p:cNvSpPr>
            <a:spLocks noGrp="1"/>
          </p:cNvSpPr>
          <p:nvPr>
            <p:ph type="title"/>
          </p:nvPr>
        </p:nvSpPr>
        <p:spPr/>
        <p:txBody>
          <a:bodyPr/>
          <a:lstStyle/>
          <a:p>
            <a:r>
              <a:rPr lang="en-US" dirty="0"/>
              <a:t>Questions</a:t>
            </a:r>
          </a:p>
        </p:txBody>
      </p:sp>
      <p:sp>
        <p:nvSpPr>
          <p:cNvPr id="3" name="Content Placeholder 2" descr="" title="">
            <a:extLst>
              <a:ext uri="{FF2B5EF4-FFF2-40B4-BE49-F238E27FC236}">
                <a16:creationId xmlns:a16="http://schemas.microsoft.com/office/drawing/2014/main" id="{F53390CB-0319-4114-9302-0AF7C009B896}"/>
              </a:ext>
            </a:extLst>
          </p:cNvPr>
          <p:cNvSpPr>
            <a:spLocks noGrp="1"/>
          </p:cNvSpPr>
          <p:nvPr>
            <p:ph idx="1"/>
          </p:nvPr>
        </p:nvSpPr>
        <p:spPr/>
        <p:txBody>
          <a:bodyPr/>
          <a:lstStyle/>
          <a:p>
            <a:pPr algn="ctr"/>
            <a:endParaRPr lang="en-US" dirty="0"/>
          </a:p>
          <a:p>
            <a:pPr algn="ctr"/>
            <a:endParaRPr lang="en-US" dirty="0"/>
          </a:p>
          <a:p>
            <a:pPr algn="ctr"/>
            <a:r>
              <a:rPr lang="en-US" dirty="0"/>
              <a:t>Charles E. Comiskey</a:t>
            </a:r>
          </a:p>
          <a:p>
            <a:pPr algn="ctr"/>
            <a:r>
              <a:rPr lang="en-US" dirty="0"/>
              <a:t>CPCU, CIC, CPIA, CRM, PWCA, CRIS, CCM, CMIP</a:t>
            </a:r>
          </a:p>
          <a:p>
            <a:pPr algn="ctr"/>
            <a:r>
              <a:rPr lang="en-US" dirty="0"/>
              <a:t>President, RiskTech, Inc.</a:t>
            </a:r>
          </a:p>
          <a:p>
            <a:pPr algn="ctr"/>
            <a:r>
              <a:rPr lang="en-US" dirty="0"/>
              <a:t>Sr. V. P., Brady Chapman Holland &amp; Associates, Inc.</a:t>
            </a:r>
          </a:p>
          <a:p>
            <a:pPr algn="ctr"/>
            <a:r>
              <a:rPr lang="en-US" dirty="0"/>
              <a:t>713 254 1818</a:t>
            </a:r>
          </a:p>
          <a:p>
            <a:pPr algn="ctr"/>
            <a:r>
              <a:rPr lang="en-US" dirty="0"/>
              <a:t>charles.comiskey@risktechinc.com</a:t>
            </a:r>
          </a:p>
        </p:txBody>
      </p:sp>
      <p:sp>
        <p:nvSpPr>
          <p:cNvPr id="4" name="Slide Number Placeholder 3" descr="" title="">
            <a:extLst>
              <a:ext uri="{FF2B5EF4-FFF2-40B4-BE49-F238E27FC236}">
                <a16:creationId xmlns:a16="http://schemas.microsoft.com/office/drawing/2014/main" id="{E3B1BDA9-CA05-4E0C-B598-7D43959EB7AA}"/>
              </a:ext>
            </a:extLst>
          </p:cNvPr>
          <p:cNvSpPr>
            <a:spLocks noGrp="1"/>
          </p:cNvSpPr>
          <p:nvPr>
            <p:ph type="sldNum" sz="quarter" idx="12"/>
          </p:nvPr>
        </p:nvSpPr>
        <p:spPr/>
        <p:txBody>
          <a:bodyPr/>
          <a:lstStyle/>
          <a:p>
            <a:fld id="{E0E427B8-4D0D-40FC-AB42-3F98BB2AF183}" type="slidenum">
              <a:rPr lang="en-US" smtClean="0"/>
              <a:t>25</a:t>
            </a:fld>
            <a:endParaRPr lang="en-US"/>
          </a:p>
        </p:txBody>
      </p:sp>
    </p:spTree>
    <p:extLst>
      <p:ext uri="{BB962C8B-B14F-4D97-AF65-F5344CB8AC3E}">
        <p14:creationId xmlns:p14="http://schemas.microsoft.com/office/powerpoint/2010/main" val="196185879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lastPrinted>1900-01-01T05:00:00.0000000Z</lastPrinted>
  <dcterms:created xsi:type="dcterms:W3CDTF">1900-01-01T05:00:00.0000000Z</dcterms:created>
  <dcterms:modified xsi:type="dcterms:W3CDTF">1900-01-01T05:00:00.0000000Z</dcterms:modified>
</coreProperties>
</file>

<file path=docProps/custom.xml><?xml version="1.0" encoding="utf-8"?>
<op:Properties xmlns:vt="http://schemas.openxmlformats.org/officeDocument/2006/docPropsVTypes" xmlns:op="http://schemas.openxmlformats.org/officeDocument/2006/custom-properties"/>
</file>